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56" r:id="rId5"/>
    <p:sldId id="420" r:id="rId6"/>
    <p:sldId id="373" r:id="rId7"/>
    <p:sldId id="421" r:id="rId8"/>
    <p:sldId id="505" r:id="rId9"/>
    <p:sldId id="516" r:id="rId10"/>
    <p:sldId id="506" r:id="rId11"/>
    <p:sldId id="445" r:id="rId12"/>
    <p:sldId id="422" r:id="rId13"/>
    <p:sldId id="498" r:id="rId14"/>
    <p:sldId id="496" r:id="rId15"/>
    <p:sldId id="499" r:id="rId16"/>
    <p:sldId id="468" r:id="rId17"/>
    <p:sldId id="500" r:id="rId18"/>
    <p:sldId id="507" r:id="rId19"/>
    <p:sldId id="501" r:id="rId20"/>
    <p:sldId id="520" r:id="rId21"/>
    <p:sldId id="494" r:id="rId22"/>
    <p:sldId id="508" r:id="rId23"/>
    <p:sldId id="502" r:id="rId24"/>
    <p:sldId id="477" r:id="rId25"/>
    <p:sldId id="485" r:id="rId26"/>
    <p:sldId id="487" r:id="rId27"/>
    <p:sldId id="521" r:id="rId28"/>
    <p:sldId id="518" r:id="rId29"/>
  </p:sldIdLst>
  <p:sldSz cx="9144000" cy="6858000" type="screen4x3"/>
  <p:notesSz cx="7010400" cy="9223375"/>
  <p:custDataLst>
    <p:tags r:id="rId32"/>
  </p:custDataLst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12" userDrawn="1">
          <p15:clr>
            <a:srgbClr val="A4A3A4"/>
          </p15:clr>
        </p15:guide>
        <p15:guide id="2" orient="horz">
          <p15:clr>
            <a:srgbClr val="A4A3A4"/>
          </p15:clr>
        </p15:guide>
        <p15:guide id="3" pos="204" userDrawn="1">
          <p15:clr>
            <a:srgbClr val="A4A3A4"/>
          </p15:clr>
        </p15:guide>
        <p15:guide id="6" pos="2880">
          <p15:clr>
            <a:srgbClr val="A4A3A4"/>
          </p15:clr>
        </p15:guide>
        <p15:guide id="7" pos="5670" userDrawn="1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orio gek. Echenique k" initials="GgEk" lastIdx="1" clrIdx="0"/>
  <p:cmAuthor id="1" name="CASTRO REALINI SOFIA" initials="CRS" lastIdx="1" clrIdx="1">
    <p:extLst>
      <p:ext uri="{19B8F6BF-5375-455C-9EA6-DF929625EA0E}">
        <p15:presenceInfo xmlns:p15="http://schemas.microsoft.com/office/powerpoint/2012/main" userId="S::Socastro@larrainvial.com::1e18a3de-f008-4877-b7f4-db98b6bae0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B0B9"/>
    <a:srgbClr val="7FA4E1"/>
    <a:srgbClr val="EAECEE"/>
    <a:srgbClr val="FFFFFF"/>
    <a:srgbClr val="ADBFC3"/>
    <a:srgbClr val="D6DFE1"/>
    <a:srgbClr val="E6E6E6"/>
    <a:srgbClr val="9179AF"/>
    <a:srgbClr val="4B7ED5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476" y="72"/>
      </p:cViewPr>
      <p:guideLst>
        <p:guide orient="horz" pos="1412"/>
        <p:guide orient="horz"/>
        <p:guide pos="204"/>
        <p:guide pos="2880"/>
        <p:guide pos="5670"/>
        <p:guide pos="2789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40.0.10\ecapital\TESORERIA\PLANIFICACI&#211;N%20PATRICK\PRESENTACIONES\Presentaci&#243;n%20Corporativa%20Diciembre%202023%20No%20Auditados\Informaci&#243;n%20para%20Presentaci&#243;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8888888888889"/>
          <c:y val="0.12164750957854406"/>
          <c:w val="0.47117098698135274"/>
          <c:h val="0.7425624426144674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56-436D-A411-2E02706D31EB}"/>
              </c:ext>
            </c:extLst>
          </c:dPt>
          <c:dPt>
            <c:idx val="1"/>
            <c:bubble3D val="0"/>
            <c:spPr>
              <a:solidFill>
                <a:srgbClr val="B5C1C7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56-436D-A411-2E02706D31EB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56-436D-A411-2E02706D31EB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56-436D-A411-2E02706D31EB}"/>
              </c:ext>
            </c:extLst>
          </c:dPt>
          <c:dPt>
            <c:idx val="4"/>
            <c:bubble3D val="0"/>
            <c:explosion val="8"/>
            <c:spPr>
              <a:solidFill>
                <a:srgbClr val="56A34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56-436D-A411-2E02706D31EB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056-436D-A411-2E02706D3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Factoring Chile</c:v>
                </c:pt>
                <c:pt idx="1">
                  <c:v>Factoring Perú</c:v>
                </c:pt>
                <c:pt idx="2">
                  <c:v>Leasing</c:v>
                </c:pt>
                <c:pt idx="3">
                  <c:v>Automotriz</c:v>
                </c:pt>
              </c:strCache>
            </c:strRef>
          </c:cat>
          <c:val>
            <c:numRef>
              <c:f>Hoja1!$B$2:$B$5</c:f>
              <c:numCache>
                <c:formatCode>#,##0.0%;\(#,##0.0%\);"-"</c:formatCode>
                <c:ptCount val="4"/>
                <c:pt idx="0">
                  <c:v>0.499</c:v>
                </c:pt>
                <c:pt idx="1">
                  <c:v>0.161</c:v>
                </c:pt>
                <c:pt idx="2">
                  <c:v>0.13500000000000001</c:v>
                </c:pt>
                <c:pt idx="3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56-436D-A411-2E02706D3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859559358950416"/>
          <c:y val="9.5437824203734631E-2"/>
          <c:w val="0.30675595383170257"/>
          <c:h val="0.6010218490870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/>
      </a:pPr>
      <a:endParaRPr lang="es-P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92778541785237"/>
          <c:y val="0.12573534346724685"/>
          <c:w val="0.33630563446680556"/>
          <c:h val="0.7163170159531877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7FA4E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93-46B0-828A-71880FEFC221}"/>
              </c:ext>
            </c:extLst>
          </c:dPt>
          <c:dPt>
            <c:idx val="1"/>
            <c:bubble3D val="0"/>
            <c:spPr>
              <a:solidFill>
                <a:srgbClr val="ADBF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E93-46B0-828A-71880FEFC221}"/>
              </c:ext>
            </c:extLst>
          </c:dPt>
          <c:dPt>
            <c:idx val="2"/>
            <c:bubble3D val="0"/>
            <c:spPr>
              <a:solidFill>
                <a:srgbClr val="56A34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93-46B0-828A-71880FEFC221}"/>
              </c:ext>
            </c:extLst>
          </c:dPt>
          <c:dPt>
            <c:idx val="3"/>
            <c:bubble3D val="0"/>
            <c:spPr>
              <a:solidFill>
                <a:srgbClr val="EF86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E93-46B0-828A-71880FEFC221}"/>
              </c:ext>
            </c:extLst>
          </c:dPt>
          <c:dPt>
            <c:idx val="4"/>
            <c:bubble3D val="0"/>
            <c:spPr>
              <a:solidFill>
                <a:srgbClr val="9D23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93-46B0-828A-71880FEFC221}"/>
              </c:ext>
            </c:extLst>
          </c:dPt>
          <c:dLbls>
            <c:dLbl>
              <c:idx val="2"/>
              <c:layout>
                <c:manualLayout>
                  <c:x val="-4.2978961432957735E-2"/>
                  <c:y val="2.8718131214357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93-46B0-828A-71880FEFC221}"/>
                </c:ext>
              </c:extLst>
            </c:dLbl>
            <c:dLbl>
              <c:idx val="3"/>
              <c:layout>
                <c:manualLayout>
                  <c:x val="4.3112818796700467E-4"/>
                  <c:y val="-7.7344059319657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93-46B0-828A-71880FEFC221}"/>
                </c:ext>
              </c:extLst>
            </c:dLbl>
            <c:dLbl>
              <c:idx val="4"/>
              <c:layout>
                <c:manualLayout>
                  <c:x val="2.7226783197481137E-2"/>
                  <c:y val="6.5091586583360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3-46B0-828A-71880FEFC22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Banco</c:v>
                </c:pt>
                <c:pt idx="1">
                  <c:v>Emp. Factoring</c:v>
                </c:pt>
                <c:pt idx="2">
                  <c:v>SAFI</c:v>
                </c:pt>
                <c:pt idx="3">
                  <c:v>SAB</c:v>
                </c:pt>
                <c:pt idx="4">
                  <c:v>Otros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 formatCode="0.00%">
                  <c:v>0.73029999999999995</c:v>
                </c:pt>
                <c:pt idx="1">
                  <c:v>0.15890000000000001</c:v>
                </c:pt>
                <c:pt idx="2" formatCode="0.00%">
                  <c:v>3.32E-2</c:v>
                </c:pt>
                <c:pt idx="3" formatCode="0.00%">
                  <c:v>6.5500000000000003E-2</c:v>
                </c:pt>
                <c:pt idx="4" formatCode="0.00%">
                  <c:v>1.21E-2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3-46B0-828A-71880FEFC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P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58890884707265"/>
          <c:y val="3.4039568722929181E-2"/>
          <c:w val="0.77269146332739691"/>
          <c:h val="0.55773984280415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 negociado acumulado</c:v>
                </c:pt>
              </c:strCache>
            </c:strRef>
          </c:tx>
          <c:spPr>
            <a:solidFill>
              <a:srgbClr val="ADBFC3"/>
            </a:solidFill>
            <a:ln>
              <a:noFill/>
            </a:ln>
            <a:effectLst/>
          </c:spPr>
          <c:invertIfNegative val="0"/>
          <c:dLbls>
            <c:dLbl>
              <c:idx val="83"/>
              <c:layout>
                <c:manualLayout>
                  <c:x val="-6.7622205548817621E-2"/>
                  <c:y val="2.5761811765338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F3-4121-AA66-020B0A7572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Hoja1!$A$2:$A$85</c:f>
              <c:numCache>
                <c:formatCode>mmm\-yy</c:formatCode>
                <c:ptCount val="84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</c:numCache>
            </c:numRef>
          </c:cat>
          <c:val>
            <c:numRef>
              <c:f>Hoja1!$B$2:$B$85</c:f>
              <c:numCache>
                <c:formatCode>#,##0_);\(#,##0\);#,##0_);@_)</c:formatCode>
                <c:ptCount val="84"/>
                <c:pt idx="0">
                  <c:v>763</c:v>
                </c:pt>
                <c:pt idx="1">
                  <c:v>878</c:v>
                </c:pt>
                <c:pt idx="2">
                  <c:v>1078</c:v>
                </c:pt>
                <c:pt idx="3">
                  <c:v>1293</c:v>
                </c:pt>
                <c:pt idx="4">
                  <c:v>1575</c:v>
                </c:pt>
                <c:pt idx="5">
                  <c:v>1878</c:v>
                </c:pt>
                <c:pt idx="6">
                  <c:v>2215</c:v>
                </c:pt>
                <c:pt idx="7">
                  <c:v>2565</c:v>
                </c:pt>
                <c:pt idx="8">
                  <c:v>3005</c:v>
                </c:pt>
                <c:pt idx="9">
                  <c:v>3398</c:v>
                </c:pt>
                <c:pt idx="10">
                  <c:v>3831</c:v>
                </c:pt>
                <c:pt idx="11">
                  <c:v>1380</c:v>
                </c:pt>
                <c:pt idx="12">
                  <c:v>4769</c:v>
                </c:pt>
                <c:pt idx="13">
                  <c:v>5221</c:v>
                </c:pt>
                <c:pt idx="14">
                  <c:v>5784</c:v>
                </c:pt>
                <c:pt idx="15">
                  <c:v>7370</c:v>
                </c:pt>
                <c:pt idx="16">
                  <c:v>8016</c:v>
                </c:pt>
                <c:pt idx="17">
                  <c:v>8701</c:v>
                </c:pt>
                <c:pt idx="18">
                  <c:v>9499</c:v>
                </c:pt>
                <c:pt idx="19">
                  <c:v>10287</c:v>
                </c:pt>
                <c:pt idx="20">
                  <c:v>11092</c:v>
                </c:pt>
                <c:pt idx="21">
                  <c:v>11944</c:v>
                </c:pt>
                <c:pt idx="22">
                  <c:v>12928</c:v>
                </c:pt>
                <c:pt idx="23">
                  <c:v>14028</c:v>
                </c:pt>
                <c:pt idx="24">
                  <c:v>14851</c:v>
                </c:pt>
                <c:pt idx="25">
                  <c:v>15724</c:v>
                </c:pt>
                <c:pt idx="26">
                  <c:v>16641</c:v>
                </c:pt>
                <c:pt idx="27">
                  <c:v>17342</c:v>
                </c:pt>
                <c:pt idx="28">
                  <c:v>17814</c:v>
                </c:pt>
                <c:pt idx="29">
                  <c:v>18863</c:v>
                </c:pt>
                <c:pt idx="30">
                  <c:v>20033</c:v>
                </c:pt>
                <c:pt idx="31">
                  <c:v>21233</c:v>
                </c:pt>
                <c:pt idx="32">
                  <c:v>22522</c:v>
                </c:pt>
                <c:pt idx="33" formatCode="General">
                  <c:v>23756</c:v>
                </c:pt>
                <c:pt idx="34" formatCode="General">
                  <c:v>25043</c:v>
                </c:pt>
                <c:pt idx="35" formatCode="General">
                  <c:v>26569</c:v>
                </c:pt>
                <c:pt idx="36" formatCode="General">
                  <c:v>27813</c:v>
                </c:pt>
                <c:pt idx="37" formatCode="General">
                  <c:v>29040</c:v>
                </c:pt>
                <c:pt idx="38" formatCode="General">
                  <c:v>30168</c:v>
                </c:pt>
                <c:pt idx="39">
                  <c:v>30958.3</c:v>
                </c:pt>
                <c:pt idx="40">
                  <c:v>31605.599999999999</c:v>
                </c:pt>
                <c:pt idx="41">
                  <c:v>32336</c:v>
                </c:pt>
                <c:pt idx="42">
                  <c:v>33342</c:v>
                </c:pt>
                <c:pt idx="43">
                  <c:v>34446.5</c:v>
                </c:pt>
                <c:pt idx="44">
                  <c:v>35737.4</c:v>
                </c:pt>
                <c:pt idx="45">
                  <c:v>37073.4</c:v>
                </c:pt>
                <c:pt idx="46">
                  <c:v>38566.5</c:v>
                </c:pt>
                <c:pt idx="47">
                  <c:v>40174.9</c:v>
                </c:pt>
                <c:pt idx="48">
                  <c:v>41463.9</c:v>
                </c:pt>
                <c:pt idx="49">
                  <c:v>42783.9</c:v>
                </c:pt>
                <c:pt idx="50">
                  <c:v>44469.9</c:v>
                </c:pt>
                <c:pt idx="51">
                  <c:v>46030.9</c:v>
                </c:pt>
                <c:pt idx="52">
                  <c:v>47694.9</c:v>
                </c:pt>
                <c:pt idx="53">
                  <c:v>49532.9</c:v>
                </c:pt>
                <c:pt idx="54">
                  <c:v>51413.9</c:v>
                </c:pt>
                <c:pt idx="55">
                  <c:v>53416.9</c:v>
                </c:pt>
                <c:pt idx="56">
                  <c:v>55579.9</c:v>
                </c:pt>
                <c:pt idx="57">
                  <c:v>57563.9</c:v>
                </c:pt>
                <c:pt idx="58">
                  <c:v>58856</c:v>
                </c:pt>
                <c:pt idx="59">
                  <c:v>61329</c:v>
                </c:pt>
                <c:pt idx="60">
                  <c:v>62987</c:v>
                </c:pt>
                <c:pt idx="61">
                  <c:v>64885</c:v>
                </c:pt>
                <c:pt idx="62">
                  <c:v>67195</c:v>
                </c:pt>
                <c:pt idx="63">
                  <c:v>69250</c:v>
                </c:pt>
                <c:pt idx="64">
                  <c:v>71597</c:v>
                </c:pt>
                <c:pt idx="65">
                  <c:v>74035</c:v>
                </c:pt>
                <c:pt idx="66">
                  <c:v>76616</c:v>
                </c:pt>
                <c:pt idx="67">
                  <c:v>79376</c:v>
                </c:pt>
                <c:pt idx="68">
                  <c:v>82236</c:v>
                </c:pt>
                <c:pt idx="69">
                  <c:v>85093</c:v>
                </c:pt>
                <c:pt idx="70">
                  <c:v>88175</c:v>
                </c:pt>
                <c:pt idx="71">
                  <c:v>91658</c:v>
                </c:pt>
                <c:pt idx="72" formatCode="_ * #,##0_ ;_ * \-#,##0_ ;_ * &quot;-&quot;_ ;_ @_ ">
                  <c:v>95143</c:v>
                </c:pt>
                <c:pt idx="73" formatCode="_ * #,##0_ ;_ * \-#,##0_ ;_ * &quot;-&quot;_ ;_ @_ ">
                  <c:v>97865</c:v>
                </c:pt>
                <c:pt idx="74" formatCode="_ * #,##0_ ;_ * \-#,##0_ ;_ * &quot;-&quot;_ ;_ @_ ">
                  <c:v>100356</c:v>
                </c:pt>
                <c:pt idx="75" formatCode="_ * #,##0_ ;_ * \-#,##0_ ;_ * &quot;-&quot;_ ;_ @_ ">
                  <c:v>103458</c:v>
                </c:pt>
                <c:pt idx="76" formatCode="_ * #,##0_ ;_ * \-#,##0_ ;_ * &quot;-&quot;_ ;_ @_ ">
                  <c:v>106113</c:v>
                </c:pt>
                <c:pt idx="77" formatCode="_ * #,##0_ ;_ * \-#,##0_ ;_ * &quot;-&quot;_ ;_ @_ ">
                  <c:v>109283</c:v>
                </c:pt>
                <c:pt idx="78" formatCode="_ * #,##0_ ;_ * \-#,##0_ ;_ * &quot;-&quot;_ ;_ @_ ">
                  <c:v>112315</c:v>
                </c:pt>
                <c:pt idx="79" formatCode="_ * #,##0_ ;_ * \-#,##0_ ;_ * &quot;-&quot;_ ;_ @_ ">
                  <c:v>115366</c:v>
                </c:pt>
                <c:pt idx="80" formatCode="_ * #,##0_ ;_ * \-#,##0_ ;_ * &quot;-&quot;_ ;_ @_ ">
                  <c:v>118683</c:v>
                </c:pt>
                <c:pt idx="81" formatCode="_ * #,##0_ ;_ * \-#,##0_ ;_ * &quot;-&quot;_ ;_ @_ ">
                  <c:v>122105</c:v>
                </c:pt>
                <c:pt idx="82" formatCode="_ * #,##0_ ;_ * \-#,##0_ ;_ * &quot;-&quot;_ ;_ @_ ">
                  <c:v>125568</c:v>
                </c:pt>
                <c:pt idx="83" formatCode="_ * #,##0_ ;_ * \-#,##0_ ;_ * &quot;-&quot;_ ;_ @_ ">
                  <c:v>129160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1-4656-AD8A-C9D28F69E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axId val="1313667135"/>
        <c:axId val="1735240991"/>
      </c:bar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Monto acumulado mensual</c:v>
                </c:pt>
              </c:strCache>
            </c:strRef>
          </c:tx>
          <c:spPr>
            <a:ln w="19050" cap="rnd">
              <a:solidFill>
                <a:srgbClr val="EF862E"/>
              </a:solidFill>
              <a:round/>
            </a:ln>
            <a:effectLst/>
          </c:spPr>
          <c:marker>
            <c:symbol val="none"/>
          </c:marker>
          <c:cat>
            <c:numRef>
              <c:f>Hoja1!$A$2:$A$85</c:f>
              <c:numCache>
                <c:formatCode>mmm\-yy</c:formatCode>
                <c:ptCount val="84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  <c:pt idx="68">
                  <c:v>44805</c:v>
                </c:pt>
                <c:pt idx="69">
                  <c:v>44835</c:v>
                </c:pt>
                <c:pt idx="70">
                  <c:v>44866</c:v>
                </c:pt>
                <c:pt idx="71">
                  <c:v>44896</c:v>
                </c:pt>
                <c:pt idx="72">
                  <c:v>44927</c:v>
                </c:pt>
                <c:pt idx="73">
                  <c:v>44958</c:v>
                </c:pt>
                <c:pt idx="74">
                  <c:v>44986</c:v>
                </c:pt>
                <c:pt idx="75">
                  <c:v>45017</c:v>
                </c:pt>
                <c:pt idx="76">
                  <c:v>45047</c:v>
                </c:pt>
                <c:pt idx="77">
                  <c:v>45078</c:v>
                </c:pt>
                <c:pt idx="78">
                  <c:v>45108</c:v>
                </c:pt>
                <c:pt idx="79">
                  <c:v>45139</c:v>
                </c:pt>
                <c:pt idx="80">
                  <c:v>45170</c:v>
                </c:pt>
                <c:pt idx="81">
                  <c:v>45200</c:v>
                </c:pt>
                <c:pt idx="82">
                  <c:v>45231</c:v>
                </c:pt>
                <c:pt idx="83">
                  <c:v>45261</c:v>
                </c:pt>
              </c:numCache>
            </c:numRef>
          </c:cat>
          <c:val>
            <c:numRef>
              <c:f>Hoja1!$C$2:$C$85</c:f>
              <c:numCache>
                <c:formatCode>General</c:formatCode>
                <c:ptCount val="84"/>
                <c:pt idx="0">
                  <c:v>145</c:v>
                </c:pt>
                <c:pt idx="1">
                  <c:v>115</c:v>
                </c:pt>
                <c:pt idx="2">
                  <c:v>200</c:v>
                </c:pt>
                <c:pt idx="3">
                  <c:v>215</c:v>
                </c:pt>
                <c:pt idx="4">
                  <c:v>283</c:v>
                </c:pt>
                <c:pt idx="5">
                  <c:v>302</c:v>
                </c:pt>
                <c:pt idx="6">
                  <c:v>337</c:v>
                </c:pt>
                <c:pt idx="7">
                  <c:v>350</c:v>
                </c:pt>
                <c:pt idx="8">
                  <c:v>440</c:v>
                </c:pt>
                <c:pt idx="9">
                  <c:v>394</c:v>
                </c:pt>
                <c:pt idx="10">
                  <c:v>432</c:v>
                </c:pt>
                <c:pt idx="11">
                  <c:v>550</c:v>
                </c:pt>
                <c:pt idx="12">
                  <c:v>389</c:v>
                </c:pt>
                <c:pt idx="13">
                  <c:v>452</c:v>
                </c:pt>
                <c:pt idx="14">
                  <c:v>563</c:v>
                </c:pt>
                <c:pt idx="15">
                  <c:v>1586</c:v>
                </c:pt>
                <c:pt idx="16">
                  <c:v>646</c:v>
                </c:pt>
                <c:pt idx="17">
                  <c:v>685</c:v>
                </c:pt>
                <c:pt idx="18">
                  <c:v>798</c:v>
                </c:pt>
                <c:pt idx="19">
                  <c:v>788</c:v>
                </c:pt>
                <c:pt idx="20">
                  <c:v>805</c:v>
                </c:pt>
                <c:pt idx="21">
                  <c:v>851</c:v>
                </c:pt>
                <c:pt idx="22">
                  <c:v>985</c:v>
                </c:pt>
                <c:pt idx="23">
                  <c:v>1100</c:v>
                </c:pt>
                <c:pt idx="24">
                  <c:v>823</c:v>
                </c:pt>
                <c:pt idx="25">
                  <c:v>873</c:v>
                </c:pt>
                <c:pt idx="26">
                  <c:v>917</c:v>
                </c:pt>
                <c:pt idx="27" formatCode="#,##0_);\(#,##0\);#,##0_);@_)">
                  <c:v>701</c:v>
                </c:pt>
                <c:pt idx="28" formatCode="#,##0_);\(#,##0\);#,##0_);@_)">
                  <c:v>472</c:v>
                </c:pt>
                <c:pt idx="29" formatCode="#,##0_);\(#,##0\);#,##0_);@_)">
                  <c:v>1049</c:v>
                </c:pt>
                <c:pt idx="30" formatCode="#,##0_);\(#,##0\);#,##0_);@_)">
                  <c:v>1170</c:v>
                </c:pt>
                <c:pt idx="31" formatCode="#,##0_);\(#,##0\);#,##0_);@_)">
                  <c:v>1200</c:v>
                </c:pt>
                <c:pt idx="32" formatCode="#,##0_);\(#,##0\);#,##0_);@_)">
                  <c:v>1289</c:v>
                </c:pt>
                <c:pt idx="33" formatCode="#,##0_);\(#,##0\);#,##0_);@_)">
                  <c:v>1234</c:v>
                </c:pt>
                <c:pt idx="34" formatCode="#,##0_);\(#,##0\);#,##0_);@_)">
                  <c:v>1287</c:v>
                </c:pt>
                <c:pt idx="35" formatCode="#,##0_);\(#,##0\);#,##0_);@_)">
                  <c:v>1526</c:v>
                </c:pt>
                <c:pt idx="36" formatCode="#,##0_);\(#,##0\);#,##0_);@_)">
                  <c:v>1244</c:v>
                </c:pt>
                <c:pt idx="37" formatCode="#,##0_);\(#,##0\);#,##0_);@_)">
                  <c:v>1227</c:v>
                </c:pt>
                <c:pt idx="38" formatCode="#,##0_);\(#,##0\);#,##0_);@_)">
                  <c:v>1128</c:v>
                </c:pt>
                <c:pt idx="39" formatCode="#,##0_);\(#,##0\);#,##0_);@_)">
                  <c:v>790.3</c:v>
                </c:pt>
                <c:pt idx="40" formatCode="#,##0_);\(#,##0\);#,##0_);@_)">
                  <c:v>647.29999999999995</c:v>
                </c:pt>
                <c:pt idx="41" formatCode="#,##0_);\(#,##0\);#,##0_);@_)">
                  <c:v>730.4</c:v>
                </c:pt>
                <c:pt idx="42" formatCode="#,##0_);\(#,##0\);#,##0_);@_)">
                  <c:v>1006</c:v>
                </c:pt>
                <c:pt idx="43" formatCode="#,##0_);\(#,##0\);#,##0_);@_)">
                  <c:v>1104.5</c:v>
                </c:pt>
                <c:pt idx="44" formatCode="#,##0_);\(#,##0\);#,##0_);@_)">
                  <c:v>1290.9000000000001</c:v>
                </c:pt>
                <c:pt idx="45" formatCode="#,##0_);\(#,##0\);#,##0_);@_)">
                  <c:v>1336</c:v>
                </c:pt>
                <c:pt idx="46" formatCode="#,##0_);\(#,##0\);#,##0_);@_)">
                  <c:v>1493.1</c:v>
                </c:pt>
                <c:pt idx="47" formatCode="#,##0_);\(#,##0\);#,##0_);@_)">
                  <c:v>1608.4</c:v>
                </c:pt>
                <c:pt idx="48" formatCode="#,##0_);\(#,##0\);#,##0_);@_)">
                  <c:v>1289</c:v>
                </c:pt>
                <c:pt idx="49" formatCode="#,##0_);\(#,##0\);#,##0_);@_)">
                  <c:v>1320</c:v>
                </c:pt>
                <c:pt idx="50" formatCode="#,##0_);\(#,##0\);#,##0_);@_)">
                  <c:v>1686</c:v>
                </c:pt>
                <c:pt idx="51" formatCode="#,##0_);\(#,##0\);#,##0_);@_)">
                  <c:v>1561</c:v>
                </c:pt>
                <c:pt idx="52" formatCode="#,##0_);\(#,##0\);#,##0_);@_)">
                  <c:v>1664</c:v>
                </c:pt>
                <c:pt idx="53" formatCode="#,##0_);\(#,##0\);#,##0_);@_)">
                  <c:v>1838</c:v>
                </c:pt>
                <c:pt idx="54" formatCode="#,##0_);\(#,##0\);#,##0_);@_)">
                  <c:v>1881</c:v>
                </c:pt>
                <c:pt idx="55" formatCode="#,##0_);\(#,##0\);#,##0_);@_)">
                  <c:v>2003</c:v>
                </c:pt>
                <c:pt idx="56" formatCode="#,##0_);\(#,##0\);#,##0_);@_)">
                  <c:v>2163</c:v>
                </c:pt>
                <c:pt idx="57" formatCode="#,##0_);\(#,##0\);#,##0_);@_)">
                  <c:v>1984</c:v>
                </c:pt>
                <c:pt idx="58" formatCode="#,##0_);\(#,##0\);#,##0_);@_)">
                  <c:v>1292.0999999999985</c:v>
                </c:pt>
                <c:pt idx="59" formatCode="#,##0_);\(#,##0\);#,##0_);@_)">
                  <c:v>2473</c:v>
                </c:pt>
                <c:pt idx="60" formatCode="#,##0_);\(#,##0\);#,##0_);@_)">
                  <c:v>1795</c:v>
                </c:pt>
                <c:pt idx="61" formatCode="#,##0_);\(#,##0\);#,##0_);@_)">
                  <c:v>1898</c:v>
                </c:pt>
                <c:pt idx="62" formatCode="#,##0_);\(#,##0\);#,##0_);@_)">
                  <c:v>2310</c:v>
                </c:pt>
                <c:pt idx="63" formatCode="#,##0_);\(#,##0\);#,##0_);@_)">
                  <c:v>2055</c:v>
                </c:pt>
                <c:pt idx="64" formatCode="#,##0_);\(#,##0\);#,##0_);@_)">
                  <c:v>2347</c:v>
                </c:pt>
                <c:pt idx="65" formatCode="#,##0_);\(#,##0\);#,##0_);@_)">
                  <c:v>2438</c:v>
                </c:pt>
                <c:pt idx="66" formatCode="#,##0_);\(#,##0\);#,##0_);@_)">
                  <c:v>2581</c:v>
                </c:pt>
                <c:pt idx="67" formatCode="#,##0_);\(#,##0\);#,##0_);@_)">
                  <c:v>2760</c:v>
                </c:pt>
                <c:pt idx="68" formatCode="_ * #,##0_ ;_ * \-#,##0_ ;_ * &quot;-&quot;_ ;_ @_ ">
                  <c:v>2860</c:v>
                </c:pt>
                <c:pt idx="69" formatCode="_ * #,##0_ ;_ * \-#,##0_ ;_ * &quot;-&quot;_ ;_ @_ ">
                  <c:v>2857</c:v>
                </c:pt>
                <c:pt idx="70" formatCode="_ * #,##0_ ;_ * \-#,##0_ ;_ * &quot;-&quot;_ ;_ @_ ">
                  <c:v>3082</c:v>
                </c:pt>
                <c:pt idx="71" formatCode="_ * #,##0_ ;_ * \-#,##0_ ;_ * &quot;-&quot;_ ;_ @_ ">
                  <c:v>3485</c:v>
                </c:pt>
                <c:pt idx="72" formatCode="#,##0">
                  <c:v>2722</c:v>
                </c:pt>
                <c:pt idx="73" formatCode="#,##0">
                  <c:v>2491</c:v>
                </c:pt>
                <c:pt idx="74" formatCode="#,##0">
                  <c:v>3102</c:v>
                </c:pt>
                <c:pt idx="75" formatCode="#,##0">
                  <c:v>2655</c:v>
                </c:pt>
                <c:pt idx="76" formatCode="#,##0">
                  <c:v>3170</c:v>
                </c:pt>
                <c:pt idx="77" formatCode="#,##0">
                  <c:v>3032</c:v>
                </c:pt>
                <c:pt idx="78" formatCode="#,##0">
                  <c:v>3051</c:v>
                </c:pt>
                <c:pt idx="79" formatCode="#,##0">
                  <c:v>3317</c:v>
                </c:pt>
                <c:pt idx="80" formatCode="#,##0">
                  <c:v>3422</c:v>
                </c:pt>
                <c:pt idx="81" formatCode="#,##0">
                  <c:v>3463</c:v>
                </c:pt>
                <c:pt idx="82" formatCode="#,##0">
                  <c:v>3592</c:v>
                </c:pt>
                <c:pt idx="83" formatCode="#,##0">
                  <c:v>3978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61-4656-AD8A-C9D28F69E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7846319"/>
        <c:axId val="1735173183"/>
      </c:lineChart>
      <c:dateAx>
        <c:axId val="1313667135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5240991"/>
        <c:crosses val="autoZero"/>
        <c:auto val="1"/>
        <c:lblOffset val="100"/>
        <c:baseTimeUnit val="months"/>
        <c:majorUnit val="2"/>
        <c:majorTimeUnit val="months"/>
      </c:dateAx>
      <c:valAx>
        <c:axId val="1735240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;#,##0_);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13667135"/>
        <c:crosses val="autoZero"/>
        <c:crossBetween val="between"/>
      </c:valAx>
      <c:valAx>
        <c:axId val="1735173183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07846319"/>
        <c:crosses val="max"/>
        <c:crossBetween val="between"/>
      </c:valAx>
      <c:dateAx>
        <c:axId val="1307846319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735173183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49325757300407"/>
          <c:y val="0.7665320595097852"/>
          <c:w val="0.8865067424269959"/>
          <c:h val="0.10868340406843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P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CD-4745-AF3A-25A2F940C287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CD-4745-AF3A-25A2F940C287}"/>
              </c:ext>
            </c:extLst>
          </c:dPt>
          <c:dLbls>
            <c:dLbl>
              <c:idx val="0"/>
              <c:layout>
                <c:manualLayout>
                  <c:x val="0.125"/>
                  <c:y val="-0.1759259259259259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5CD-4745-AF3A-25A2F940C287}"/>
                </c:ext>
              </c:extLst>
            </c:dLbl>
            <c:dLbl>
              <c:idx val="1"/>
              <c:layout>
                <c:manualLayout>
                  <c:x val="-0.14722222222222223"/>
                  <c:y val="-0.1064814814814814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5CD-4745-AF3A-25A2F940C2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Hoja2!$F$8:$F$9</c:f>
              <c:strCache>
                <c:ptCount val="2"/>
                <c:pt idx="0">
                  <c:v>SOLES S/.</c:v>
                </c:pt>
                <c:pt idx="1">
                  <c:v>DÓLARES US$</c:v>
                </c:pt>
              </c:strCache>
            </c:strRef>
          </c:cat>
          <c:val>
            <c:numRef>
              <c:f>Hoja2!$G$8:$G$9</c:f>
              <c:numCache>
                <c:formatCode>#,##0.00</c:formatCode>
                <c:ptCount val="2"/>
                <c:pt idx="0">
                  <c:v>20298698.861187592</c:v>
                </c:pt>
                <c:pt idx="1">
                  <c:v>23766093.35250001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CD-4745-AF3A-25A2F940C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9D-4A22-A1AC-F597C4BB6A92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9D-4A22-A1AC-F597C4BB6A92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9D-4A22-A1AC-F597C4BB6A92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9D-4A22-A1AC-F597C4BB6A92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F9D-4A22-A1AC-F597C4BB6A92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F9D-4A22-A1AC-F597C4BB6A92}"/>
              </c:ext>
            </c:extLst>
          </c:dPt>
          <c:dLbls>
            <c:dLbl>
              <c:idx val="0"/>
              <c:layout>
                <c:manualLayout>
                  <c:x val="8.3333333333332309E-3"/>
                  <c:y val="-0.152777777777777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9D-4A22-A1AC-F597C4BB6A92}"/>
                </c:ext>
              </c:extLst>
            </c:dLbl>
            <c:dLbl>
              <c:idx val="1"/>
              <c:layout>
                <c:manualLayout>
                  <c:x val="8.0555555555555561E-2"/>
                  <c:y val="-0.129629629629629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9D-4A22-A1AC-F597C4BB6A92}"/>
                </c:ext>
              </c:extLst>
            </c:dLbl>
            <c:dLbl>
              <c:idx val="2"/>
              <c:layout>
                <c:manualLayout>
                  <c:x val="0.14166666666666655"/>
                  <c:y val="-6.01851851851851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9D-4A22-A1AC-F597C4BB6A92}"/>
                </c:ext>
              </c:extLst>
            </c:dLbl>
            <c:dLbl>
              <c:idx val="3"/>
              <c:layout>
                <c:manualLayout>
                  <c:x val="0.14999999999999991"/>
                  <c:y val="-8.4875562720133283E-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9D-4A22-A1AC-F597C4BB6A92}"/>
                </c:ext>
              </c:extLst>
            </c:dLbl>
            <c:dLbl>
              <c:idx val="4"/>
              <c:layout>
                <c:manualLayout>
                  <c:x val="-0.10833333333333336"/>
                  <c:y val="-2.77777777777778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9D-4A22-A1AC-F597C4BB6A92}"/>
                </c:ext>
              </c:extLst>
            </c:dLbl>
            <c:dLbl>
              <c:idx val="5"/>
              <c:layout>
                <c:manualLayout>
                  <c:x val="-0.14444444444444446"/>
                  <c:y val="-8.33333333333333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F9D-4A22-A1AC-F597C4BB6A9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Hoja2!$F$12:$F$17</c:f>
              <c:strCache>
                <c:ptCount val="6"/>
                <c:pt idx="0">
                  <c:v>AREQUIPA</c:v>
                </c:pt>
                <c:pt idx="1">
                  <c:v>CHICLAYO</c:v>
                </c:pt>
                <c:pt idx="2">
                  <c:v>ICA</c:v>
                </c:pt>
                <c:pt idx="3">
                  <c:v>LIMA</c:v>
                </c:pt>
                <c:pt idx="4">
                  <c:v>PIURA</c:v>
                </c:pt>
                <c:pt idx="5">
                  <c:v>TRUJILLO</c:v>
                </c:pt>
              </c:strCache>
            </c:strRef>
          </c:cat>
          <c:val>
            <c:numRef>
              <c:f>Hoja2!$G$12:$G$17</c:f>
              <c:numCache>
                <c:formatCode>#,##0.00</c:formatCode>
                <c:ptCount val="6"/>
                <c:pt idx="0">
                  <c:v>4086660.9825024297</c:v>
                </c:pt>
                <c:pt idx="1">
                  <c:v>905115.86587017518</c:v>
                </c:pt>
                <c:pt idx="2">
                  <c:v>904587.5160609982</c:v>
                </c:pt>
                <c:pt idx="3">
                  <c:v>26580434.019147657</c:v>
                </c:pt>
                <c:pt idx="4">
                  <c:v>5849112.0677901423</c:v>
                </c:pt>
                <c:pt idx="5">
                  <c:v>5738881.7623161972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9D-4A22-A1AC-F597C4BB6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B9-4215-B9F9-5E385401CC24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B9-4215-B9F9-5E385401CC24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B9-4215-B9F9-5E385401CC24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B9-4215-B9F9-5E385401CC24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5B9-4215-B9F9-5E385401CC24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5B9-4215-B9F9-5E385401CC24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5B9-4215-B9F9-5E385401CC24}"/>
              </c:ext>
            </c:extLst>
          </c:dPt>
          <c:dLbls>
            <c:dLbl>
              <c:idx val="0"/>
              <c:layout>
                <c:manualLayout>
                  <c:x val="7.8162402413754398E-2"/>
                  <c:y val="-0.13830776149536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56620919765814"/>
                      <c:h val="0.161684822910835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5B9-4215-B9F9-5E385401CC24}"/>
                </c:ext>
              </c:extLst>
            </c:dLbl>
            <c:dLbl>
              <c:idx val="1"/>
              <c:layout>
                <c:manualLayout>
                  <c:x val="0.12034815849401874"/>
                  <c:y val="0.157976069161176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B9-4215-B9F9-5E385401CC24}"/>
                </c:ext>
              </c:extLst>
            </c:dLbl>
            <c:dLbl>
              <c:idx val="2"/>
              <c:layout>
                <c:manualLayout>
                  <c:x val="-0.20129149189694881"/>
                  <c:y val="0.122391983503891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10630577566979"/>
                      <c:h val="0.198140838871107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5B9-4215-B9F9-5E385401CC24}"/>
                </c:ext>
              </c:extLst>
            </c:dLbl>
            <c:dLbl>
              <c:idx val="3"/>
              <c:layout>
                <c:manualLayout>
                  <c:x val="-0.15013400995816514"/>
                  <c:y val="6.85789330156588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B9-4215-B9F9-5E385401CC24}"/>
                </c:ext>
              </c:extLst>
            </c:dLbl>
            <c:dLbl>
              <c:idx val="4"/>
              <c:layout>
                <c:manualLayout>
                  <c:x val="-0.16395588165805319"/>
                  <c:y val="-2.51694822001827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B9-4215-B9F9-5E385401CC24}"/>
                </c:ext>
              </c:extLst>
            </c:dLbl>
            <c:dLbl>
              <c:idx val="5"/>
              <c:layout>
                <c:manualLayout>
                  <c:x val="-0.15343068789580738"/>
                  <c:y val="-0.12673034508824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6148066260296"/>
                      <c:h val="0.198140838871107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5B9-4215-B9F9-5E385401CC24}"/>
                </c:ext>
              </c:extLst>
            </c:dLbl>
            <c:dLbl>
              <c:idx val="6"/>
              <c:layout>
                <c:manualLayout>
                  <c:x val="-8.3132327553524316E-2"/>
                  <c:y val="-0.114868983202483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5B9-4215-B9F9-5E385401CC2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Gráficos!$E$32:$E$38</c:f>
              <c:strCache>
                <c:ptCount val="7"/>
                <c:pt idx="0">
                  <c:v>AGROINDUSTRIA</c:v>
                </c:pt>
                <c:pt idx="1">
                  <c:v>MINERIA</c:v>
                </c:pt>
                <c:pt idx="2">
                  <c:v>CONSTRUCCION</c:v>
                </c:pt>
                <c:pt idx="3">
                  <c:v>ENERGIA y PETROLEO</c:v>
                </c:pt>
                <c:pt idx="4">
                  <c:v>COMERCIO</c:v>
                </c:pt>
                <c:pt idx="5">
                  <c:v>INMOBILIARIO</c:v>
                </c:pt>
                <c:pt idx="6">
                  <c:v>OTROS</c:v>
                </c:pt>
              </c:strCache>
            </c:strRef>
          </c:cat>
          <c:val>
            <c:numRef>
              <c:f>Gráficos!$F$32:$F$38</c:f>
              <c:numCache>
                <c:formatCode>_-* #,##0_-;\-* #,##0_-;_-* "-"??_-;_-@_-</c:formatCode>
                <c:ptCount val="7"/>
                <c:pt idx="0">
                  <c:v>10442718.810815247</c:v>
                </c:pt>
                <c:pt idx="1">
                  <c:v>9849706.7221395392</c:v>
                </c:pt>
                <c:pt idx="2">
                  <c:v>8935639.8607886657</c:v>
                </c:pt>
                <c:pt idx="3">
                  <c:v>3609258.7666952768</c:v>
                </c:pt>
                <c:pt idx="4">
                  <c:v>2500082.9405032429</c:v>
                </c:pt>
                <c:pt idx="5">
                  <c:v>1580449.1775226723</c:v>
                </c:pt>
                <c:pt idx="6">
                  <c:v>7146935.9400000004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5B9-4215-B9F9-5E385401C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41-4A3E-977D-26031922C76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41-4A3E-977D-26031922C769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41-4A3E-977D-26031922C769}"/>
              </c:ext>
            </c:extLst>
          </c:dPt>
          <c:dLbls>
            <c:dLbl>
              <c:idx val="0"/>
              <c:layout>
                <c:manualLayout>
                  <c:x val="0.20958700242010656"/>
                  <c:y val="-9.3617715360232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0180558357972"/>
                      <c:h val="0.270776479381339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341-4A3E-977D-26031922C769}"/>
                </c:ext>
              </c:extLst>
            </c:dLbl>
            <c:dLbl>
              <c:idx val="1"/>
              <c:layout>
                <c:manualLayout>
                  <c:x val="0.18405367274582404"/>
                  <c:y val="9.02187372731885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28196473649112"/>
                      <c:h val="0.528855181854360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341-4A3E-977D-26031922C769}"/>
                </c:ext>
              </c:extLst>
            </c:dLbl>
            <c:dLbl>
              <c:idx val="2"/>
              <c:layout>
                <c:manualLayout>
                  <c:x val="-0.16029978681422907"/>
                  <c:y val="-0.446252013707405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67516672043366"/>
                      <c:h val="0.383427439689430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341-4A3E-977D-26031922C76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Gráficos!$E$52:$E$54</c:f>
              <c:strCache>
                <c:ptCount val="3"/>
                <c:pt idx="0">
                  <c:v>MAYOR DEUDOR</c:v>
                </c:pt>
                <c:pt idx="1">
                  <c:v>2DO-10MO MAYORES DEUDORES</c:v>
                </c:pt>
                <c:pt idx="2">
                  <c:v>RESTO DE CLIENTES</c:v>
                </c:pt>
              </c:strCache>
            </c:strRef>
          </c:cat>
          <c:val>
            <c:numRef>
              <c:f>Gráficos!$F$52:$F$54</c:f>
              <c:numCache>
                <c:formatCode>#,##0</c:formatCode>
                <c:ptCount val="3"/>
                <c:pt idx="0">
                  <c:v>2094174.7018470983</c:v>
                </c:pt>
                <c:pt idx="1">
                  <c:v>11461460.83</c:v>
                </c:pt>
                <c:pt idx="2">
                  <c:v>30509156.678152904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41-4A3E-977D-26031922C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Hoja1!$K$43:$L$43</c:f>
              <c:strCache>
                <c:ptCount val="2"/>
                <c:pt idx="0">
                  <c:v>Dic-22</c:v>
                </c:pt>
                <c:pt idx="1">
                  <c:v>Dic-23</c:v>
                </c:pt>
              </c:strCache>
            </c:strRef>
          </c:cat>
          <c:val>
            <c:numRef>
              <c:f>Hoja1!$K$44:$L$44</c:f>
              <c:numCache>
                <c:formatCode>0.0%</c:formatCode>
                <c:ptCount val="2"/>
                <c:pt idx="0">
                  <c:v>0.01</c:v>
                </c:pt>
                <c:pt idx="1">
                  <c:v>1.14E-2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9-4521-B4E4-D31B6B8EB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0030928"/>
        <c:axId val="1498202304"/>
      </c:barChart>
      <c:catAx>
        <c:axId val="165003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98202304"/>
        <c:crosses val="autoZero"/>
        <c:auto val="1"/>
        <c:lblAlgn val="ctr"/>
        <c:lblOffset val="100"/>
        <c:noMultiLvlLbl val="0"/>
      </c:catAx>
      <c:valAx>
        <c:axId val="14982023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65003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'2019-2022'!$A$4</c:f>
              <c:strCache>
                <c:ptCount val="1"/>
                <c:pt idx="0">
                  <c:v>% de Mora &gt; 90 días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4"/>
              <c:layout>
                <c:manualLayout>
                  <c:x val="-3.4011417136158191E-2"/>
                  <c:y val="-6.495486236344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F5-45C8-A803-0585C960D883}"/>
                </c:ext>
              </c:extLst>
            </c:dLbl>
            <c:dLbl>
              <c:idx val="16"/>
              <c:layout>
                <c:manualLayout>
                  <c:x val="-1.7894811512714538E-2"/>
                  <c:y val="-5.2195698118843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F5-45C8-A803-0585C960D88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'2019-2022'!$B$3:$Y$3</c:f>
              <c:numCache>
                <c:formatCode>mmm\-yy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'2019-2022'!$B$4:$Y$4</c:f>
              <c:numCache>
                <c:formatCode>0.00</c:formatCode>
                <c:ptCount val="24"/>
                <c:pt idx="0">
                  <c:v>1.2646689130237583</c:v>
                </c:pt>
                <c:pt idx="1">
                  <c:v>0.96323335149698441</c:v>
                </c:pt>
                <c:pt idx="2">
                  <c:v>1.0925106473098629</c:v>
                </c:pt>
                <c:pt idx="3">
                  <c:v>1.0326642439752394</c:v>
                </c:pt>
                <c:pt idx="4">
                  <c:v>0.88503876783006863</c:v>
                </c:pt>
                <c:pt idx="5">
                  <c:v>0.90991512831590082</c:v>
                </c:pt>
                <c:pt idx="6">
                  <c:v>1.4938497143581873</c:v>
                </c:pt>
                <c:pt idx="7">
                  <c:v>1.4754373399318357</c:v>
                </c:pt>
                <c:pt idx="8">
                  <c:v>1.3777623679951105</c:v>
                </c:pt>
                <c:pt idx="9">
                  <c:v>1.3186142880463192</c:v>
                </c:pt>
                <c:pt idx="10">
                  <c:v>1.2573766767641383</c:v>
                </c:pt>
                <c:pt idx="11">
                  <c:v>0.96209697000229688</c:v>
                </c:pt>
                <c:pt idx="12">
                  <c:v>1.0455865625652483</c:v>
                </c:pt>
                <c:pt idx="13">
                  <c:v>1.1690983245866793</c:v>
                </c:pt>
                <c:pt idx="14">
                  <c:v>2.351740619638123</c:v>
                </c:pt>
                <c:pt idx="15">
                  <c:v>1.3268290260686333</c:v>
                </c:pt>
                <c:pt idx="16">
                  <c:v>1.2124109514680368</c:v>
                </c:pt>
                <c:pt idx="17">
                  <c:v>1.1657501558833774</c:v>
                </c:pt>
                <c:pt idx="18">
                  <c:v>1.030731232419192</c:v>
                </c:pt>
                <c:pt idx="19">
                  <c:v>1.0479847075081348</c:v>
                </c:pt>
                <c:pt idx="20">
                  <c:v>1.3179927358278265</c:v>
                </c:pt>
                <c:pt idx="21">
                  <c:v>1.4735083796849857</c:v>
                </c:pt>
                <c:pt idx="22">
                  <c:v>1.7898855039382107</c:v>
                </c:pt>
                <c:pt idx="23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F5-45C8-A803-0585C960D883}"/>
            </c:ext>
          </c:extLst>
        </c:ser>
        <c:ser>
          <c:idx val="1"/>
          <c:order val="1"/>
          <c:tx>
            <c:strRef>
              <c:f>'2019-2022'!$A$5</c:f>
              <c:strCache>
                <c:ptCount val="1"/>
                <c:pt idx="0">
                  <c:v>% de Mora &gt; 180 días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'2019-2022'!$B$3:$Y$3</c:f>
              <c:numCache>
                <c:formatCode>mmm\-yy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'2019-2022'!$B$5:$Y$5</c:f>
              <c:numCache>
                <c:formatCode>0.00</c:formatCode>
                <c:ptCount val="24"/>
                <c:pt idx="0">
                  <c:v>0.94879949507504779</c:v>
                </c:pt>
                <c:pt idx="1">
                  <c:v>0.7139937983664586</c:v>
                </c:pt>
                <c:pt idx="2">
                  <c:v>0.8009723401165928</c:v>
                </c:pt>
                <c:pt idx="3">
                  <c:v>0.84273696575984802</c:v>
                </c:pt>
                <c:pt idx="4">
                  <c:v>0.76782992665276495</c:v>
                </c:pt>
                <c:pt idx="5">
                  <c:v>0.6743025935854966</c:v>
                </c:pt>
                <c:pt idx="6">
                  <c:v>0.81387269247665395</c:v>
                </c:pt>
                <c:pt idx="7">
                  <c:v>0.95012500796010468</c:v>
                </c:pt>
                <c:pt idx="8">
                  <c:v>1.0166715240241166</c:v>
                </c:pt>
                <c:pt idx="9">
                  <c:v>1.1801162492449133</c:v>
                </c:pt>
                <c:pt idx="10">
                  <c:v>1.2573766767641383</c:v>
                </c:pt>
                <c:pt idx="11">
                  <c:v>0.9369298362370061</c:v>
                </c:pt>
                <c:pt idx="12">
                  <c:v>1.032270561833784</c:v>
                </c:pt>
                <c:pt idx="13">
                  <c:v>1.0489726843786311</c:v>
                </c:pt>
                <c:pt idx="14">
                  <c:v>1.1247321999909929</c:v>
                </c:pt>
                <c:pt idx="15">
                  <c:v>0.98314758718316719</c:v>
                </c:pt>
                <c:pt idx="16">
                  <c:v>1.0160031146587825</c:v>
                </c:pt>
                <c:pt idx="17">
                  <c:v>1.0225518906038051</c:v>
                </c:pt>
                <c:pt idx="18">
                  <c:v>1.030731232419192</c:v>
                </c:pt>
                <c:pt idx="19">
                  <c:v>0.47468953176505524</c:v>
                </c:pt>
                <c:pt idx="20">
                  <c:v>0.44237333724189049</c:v>
                </c:pt>
                <c:pt idx="21">
                  <c:v>0.23683042661302489</c:v>
                </c:pt>
                <c:pt idx="22">
                  <c:v>0.41332343651130615</c:v>
                </c:pt>
                <c:pt idx="23">
                  <c:v>0.77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F5-45C8-A803-0585C960D88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44868544"/>
        <c:axId val="422362464"/>
      </c:lineChart>
      <c:dateAx>
        <c:axId val="7448685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22362464"/>
        <c:crosses val="autoZero"/>
        <c:auto val="1"/>
        <c:lblOffset val="100"/>
        <c:baseTimeUnit val="months"/>
      </c:dateAx>
      <c:valAx>
        <c:axId val="4223624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486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Gráficos!$B$87</c:f>
              <c:strCache>
                <c:ptCount val="1"/>
                <c:pt idx="0">
                  <c:v>Colocaciones Totales (US$ 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9616733378783741E-2"/>
                  <c:y val="2.7327401751635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BC-4A02-BBED-8C606CC3FA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Gráficos!$C$86:$D$86</c:f>
              <c:strCache>
                <c:ptCount val="2"/>
                <c:pt idx="0">
                  <c:v>Dic-22</c:v>
                </c:pt>
                <c:pt idx="1">
                  <c:v>Dic-23</c:v>
                </c:pt>
              </c:strCache>
            </c:strRef>
          </c:cat>
          <c:val>
            <c:numRef>
              <c:f>Gráficos!$C$87:$D$87</c:f>
              <c:numCache>
                <c:formatCode>#,##0</c:formatCode>
                <c:ptCount val="2"/>
                <c:pt idx="0">
                  <c:v>40255</c:v>
                </c:pt>
                <c:pt idx="1">
                  <c:v>44065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BC-4A02-BBED-8C606CC3F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1864672"/>
        <c:axId val="1606550848"/>
      </c:barChart>
      <c:lineChart>
        <c:grouping val="standard"/>
        <c:varyColors val="0"/>
        <c:ser>
          <c:idx val="1"/>
          <c:order val="1"/>
          <c:tx>
            <c:strRef>
              <c:f>Gráficos!$B$88</c:f>
              <c:strCache>
                <c:ptCount val="1"/>
                <c:pt idx="0">
                  <c:v>N de Clientes activos (#)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684308461569582E-2"/>
                  <c:y val="-4.3270614057050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BC-4A02-BBED-8C606CC3FA98}"/>
                </c:ext>
              </c:extLst>
            </c:dLbl>
            <c:dLbl>
              <c:idx val="1"/>
              <c:layout>
                <c:manualLayout>
                  <c:x val="-0.11437350031674014"/>
                  <c:y val="-3.643662698684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BC-4A02-BBED-8C606CC3FA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Gráficos!$C$86:$D$86</c:f>
              <c:strCache>
                <c:ptCount val="2"/>
                <c:pt idx="0">
                  <c:v>Dic-22</c:v>
                </c:pt>
                <c:pt idx="1">
                  <c:v>Dic-23</c:v>
                </c:pt>
              </c:strCache>
            </c:strRef>
          </c:cat>
          <c:val>
            <c:numRef>
              <c:f>Gráficos!$C$88:$D$88</c:f>
              <c:numCache>
                <c:formatCode>General</c:formatCode>
                <c:ptCount val="2"/>
                <c:pt idx="0">
                  <c:v>427</c:v>
                </c:pt>
                <c:pt idx="1">
                  <c:v>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BC-4A02-BBED-8C606CC3F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1873872"/>
        <c:axId val="1606547104"/>
      </c:lineChart>
      <c:catAx>
        <c:axId val="160186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06550848"/>
        <c:crosses val="autoZero"/>
        <c:auto val="1"/>
        <c:lblAlgn val="ctr"/>
        <c:lblOffset val="100"/>
        <c:noMultiLvlLbl val="0"/>
      </c:catAx>
      <c:valAx>
        <c:axId val="1606550848"/>
        <c:scaling>
          <c:orientation val="minMax"/>
          <c:max val="45000"/>
          <c:min val="34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01864672"/>
        <c:crosses val="autoZero"/>
        <c:crossBetween val="between"/>
      </c:valAx>
      <c:valAx>
        <c:axId val="1606547104"/>
        <c:scaling>
          <c:orientation val="minMax"/>
          <c:max val="475"/>
          <c:min val="3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01873872"/>
        <c:crosses val="max"/>
        <c:crossBetween val="between"/>
      </c:valAx>
      <c:catAx>
        <c:axId val="16018738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60654710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864938630443152"/>
          <c:y val="2.7327470240133867E-2"/>
          <c:w val="0.66629339453023129"/>
          <c:h val="0.164230915802151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[4]Hoja1!$K$43:$L$43</c:f>
              <c:strCache>
                <c:ptCount val="2"/>
                <c:pt idx="0">
                  <c:v>Dic-22</c:v>
                </c:pt>
                <c:pt idx="1">
                  <c:v>Dic-23</c:v>
                </c:pt>
              </c:strCache>
            </c:strRef>
          </c:cat>
          <c:val>
            <c:numRef>
              <c:f>[4]Hoja1!$K$44:$L$44</c:f>
              <c:numCache>
                <c:formatCode>0.0\x</c:formatCode>
                <c:ptCount val="2"/>
                <c:pt idx="0">
                  <c:v>2.6</c:v>
                </c:pt>
                <c:pt idx="1">
                  <c:v>2.0699999999999998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9-4C2C-AD38-FF52BEF26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0030928"/>
        <c:axId val="1498202304"/>
      </c:barChart>
      <c:catAx>
        <c:axId val="165003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98202304"/>
        <c:crosses val="autoZero"/>
        <c:auto val="1"/>
        <c:lblAlgn val="ctr"/>
        <c:lblOffset val="100"/>
        <c:noMultiLvlLbl val="0"/>
      </c:catAx>
      <c:valAx>
        <c:axId val="1498202304"/>
        <c:scaling>
          <c:orientation val="minMax"/>
        </c:scaling>
        <c:delete val="1"/>
        <c:axPos val="l"/>
        <c:numFmt formatCode="0.0\x" sourceLinked="1"/>
        <c:majorTickMark val="out"/>
        <c:minorTickMark val="none"/>
        <c:tickLblPos val="nextTo"/>
        <c:crossAx val="165003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14809448190363E-3"/>
          <c:y val="0.13057744285125292"/>
          <c:w val="0.98654351434106369"/>
          <c:h val="0.6985360644097301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Cartera</c:v>
                </c:pt>
              </c:strCache>
            </c:strRef>
          </c:tx>
          <c:spPr>
            <a:solidFill>
              <a:srgbClr val="A2B0B9"/>
            </a:solidFill>
            <a:ln w="12610">
              <a:noFill/>
              <a:prstDash val="solid"/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3833-48AC-B6D0-166A5C2876FA}"/>
              </c:ext>
            </c:extLst>
          </c:dPt>
          <c:dPt>
            <c:idx val="1"/>
            <c:invertIfNegative val="1"/>
            <c:bubble3D val="0"/>
            <c:spPr>
              <a:solidFill>
                <a:srgbClr val="7FA4E1"/>
              </a:solidFill>
              <a:ln w="1261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833-48AC-B6D0-166A5C2876FA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3833-48AC-B6D0-166A5C2876FA}"/>
              </c:ext>
            </c:extLst>
          </c:dPt>
          <c:dPt>
            <c:idx val="3"/>
            <c:invertIfNegative val="1"/>
            <c:bubble3D val="0"/>
            <c:spPr>
              <a:solidFill>
                <a:srgbClr val="879BA8"/>
              </a:solidFill>
              <a:ln w="1261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3833-48AC-B6D0-166A5C2876FA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3833-48AC-B6D0-166A5C2876FA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3833-48AC-B6D0-166A5C2876FA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3833-48AC-B6D0-166A5C2876FA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3833-48AC-B6D0-166A5C2876FA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B-3833-48AC-B6D0-166A5C2876FA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C-3833-48AC-B6D0-166A5C2876FA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D-3833-48AC-B6D0-166A5C2876FA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E-3833-48AC-B6D0-166A5C2876FA}"/>
              </c:ext>
            </c:extLst>
          </c:dPt>
          <c:dLbls>
            <c:dLbl>
              <c:idx val="5"/>
              <c:layout>
                <c:manualLayout>
                  <c:x val="6.5332797295736596E-3"/>
                  <c:y val="9.22722029988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33-48AC-B6D0-166A5C2876FA}"/>
                </c:ext>
              </c:extLst>
            </c:dLbl>
            <c:dLbl>
              <c:idx val="11"/>
              <c:layout>
                <c:manualLayout>
                  <c:x val="1.9599839188721001E-2"/>
                  <c:y val="-4.61361014994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833-48AC-B6D0-166A5C2876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Tanner</c:v>
                </c:pt>
                <c:pt idx="1">
                  <c:v>Euro</c:v>
                </c:pt>
                <c:pt idx="2">
                  <c:v>Penta</c:v>
                </c:pt>
                <c:pt idx="3">
                  <c:v>Incofin</c:v>
                </c:pt>
                <c:pt idx="4">
                  <c:v>Factotal</c:v>
                </c:pt>
              </c:strCache>
            </c:strRef>
          </c:cat>
          <c:val>
            <c:numRef>
              <c:f>Sheet1!$B$3:$B$9</c:f>
              <c:numCache>
                <c:formatCode>#,##0_);\(#,##0\);#,##0_);@_)</c:formatCode>
                <c:ptCount val="5"/>
                <c:pt idx="0">
                  <c:v>404769.10499999998</c:v>
                </c:pt>
                <c:pt idx="1">
                  <c:v>149812</c:v>
                </c:pt>
                <c:pt idx="2">
                  <c:v>102291.72500000001</c:v>
                </c:pt>
                <c:pt idx="3">
                  <c:v>60383.58</c:v>
                </c:pt>
                <c:pt idx="4">
                  <c:v>57894.97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D9D9D9"/>
                  </a:solidFill>
                  <a:ln w="12610">
                    <a:noFill/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F-3833-48AC-B6D0-166A5C287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0051256"/>
        <c:axId val="170051648"/>
      </c:barChart>
      <c:catAx>
        <c:axId val="170051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6">
            <a:solidFill>
              <a:srgbClr val="595959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es-PE"/>
          </a:p>
        </c:txPr>
        <c:crossAx val="170051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70051648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70051256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chemeClr val="tx1">
              <a:lumMod val="75000"/>
              <a:lumOff val="25000"/>
            </a:schemeClr>
          </a:solidFill>
          <a:latin typeface="Calibri"/>
          <a:ea typeface="Lucida Sans Unicode"/>
          <a:cs typeface="Lucida Sans Unicode" pitchFamily="34" charset="0"/>
        </a:defRPr>
      </a:pPr>
      <a:endParaRPr lang="es-PE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57-46D8-A20F-F9EDAD9819B0}"/>
              </c:ext>
            </c:extLst>
          </c:dPt>
          <c:dPt>
            <c:idx val="1"/>
            <c:bubble3D val="0"/>
            <c:spPr>
              <a:solidFill>
                <a:schemeClr val="accent5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57-46D8-A20F-F9EDAD9819B0}"/>
              </c:ext>
            </c:extLst>
          </c:dPt>
          <c:dPt>
            <c:idx val="2"/>
            <c:bubble3D val="0"/>
            <c:spPr>
              <a:solidFill>
                <a:schemeClr val="accent5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57-46D8-A20F-F9EDAD9819B0}"/>
              </c:ext>
            </c:extLst>
          </c:dPt>
          <c:dPt>
            <c:idx val="3"/>
            <c:bubble3D val="0"/>
            <c:spPr>
              <a:solidFill>
                <a:schemeClr val="accent5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57-46D8-A20F-F9EDAD9819B0}"/>
              </c:ext>
            </c:extLst>
          </c:dPt>
          <c:dPt>
            <c:idx val="4"/>
            <c:bubble3D val="0"/>
            <c:spPr>
              <a:solidFill>
                <a:schemeClr val="accent5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57-46D8-A20F-F9EDAD9819B0}"/>
              </c:ext>
            </c:extLst>
          </c:dPt>
          <c:dPt>
            <c:idx val="5"/>
            <c:bubble3D val="0"/>
            <c:spPr>
              <a:solidFill>
                <a:schemeClr val="accent5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857-46D8-A20F-F9EDAD9819B0}"/>
              </c:ext>
            </c:extLst>
          </c:dPt>
          <c:dLbls>
            <c:dLbl>
              <c:idx val="0"/>
              <c:layout>
                <c:manualLayout>
                  <c:x val="-9.1742385220495132E-2"/>
                  <c:y val="-0.129078735554911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798653158802748"/>
                      <c:h val="0.17181901379587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57-46D8-A20F-F9EDAD9819B0}"/>
                </c:ext>
              </c:extLst>
            </c:dLbl>
            <c:dLbl>
              <c:idx val="1"/>
              <c:layout>
                <c:manualLayout>
                  <c:x val="0.13052445527628542"/>
                  <c:y val="-0.114087609060440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65566541044418"/>
                      <c:h val="0.207930464537864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857-46D8-A20F-F9EDAD9819B0}"/>
                </c:ext>
              </c:extLst>
            </c:dLbl>
            <c:dLbl>
              <c:idx val="2"/>
              <c:layout>
                <c:manualLayout>
                  <c:x val="0.24910825513896848"/>
                  <c:y val="-2.85704943044239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6705426192752"/>
                      <c:h val="0.244517985249142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57-46D8-A20F-F9EDAD9819B0}"/>
                </c:ext>
              </c:extLst>
            </c:dLbl>
            <c:dLbl>
              <c:idx val="3"/>
              <c:layout>
                <c:manualLayout>
                  <c:x val="0.15516330389131069"/>
                  <c:y val="-8.79628632927712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57-46D8-A20F-F9EDAD9819B0}"/>
                </c:ext>
              </c:extLst>
            </c:dLbl>
            <c:dLbl>
              <c:idx val="4"/>
              <c:layout>
                <c:manualLayout>
                  <c:x val="-0.15356248071433792"/>
                  <c:y val="0.134259449196794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61898234505197"/>
                      <c:h val="0.244517985249142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857-46D8-A20F-F9EDAD9819B0}"/>
                </c:ext>
              </c:extLst>
            </c:dLbl>
            <c:dLbl>
              <c:idx val="5"/>
              <c:layout>
                <c:manualLayout>
                  <c:x val="-0.1616236610240317"/>
                  <c:y val="-0.125000050775380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93048888813743"/>
                      <c:h val="0.187295349828155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857-46D8-A20F-F9EDAD981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ACTIVOS!$C$3:$C$8</c:f>
              <c:strCache>
                <c:ptCount val="6"/>
                <c:pt idx="0">
                  <c:v>OTROS PASIVOS</c:v>
                </c:pt>
                <c:pt idx="1">
                  <c:v>PROV. CARTERA</c:v>
                </c:pt>
                <c:pt idx="2">
                  <c:v>PAPELES COMERCIALES</c:v>
                </c:pt>
                <c:pt idx="3">
                  <c:v>BANCOS </c:v>
                </c:pt>
                <c:pt idx="4">
                  <c:v>BANCOS EXTRANJEROS</c:v>
                </c:pt>
                <c:pt idx="5">
                  <c:v>PATRIMONIO</c:v>
                </c:pt>
              </c:strCache>
            </c:strRef>
          </c:cat>
          <c:val>
            <c:numRef>
              <c:f>ACTIVOS!$D$3:$D$8</c:f>
              <c:numCache>
                <c:formatCode>#,##0</c:formatCode>
                <c:ptCount val="6"/>
                <c:pt idx="0" formatCode="#,##0.00">
                  <c:v>896827.65000000596</c:v>
                </c:pt>
                <c:pt idx="1">
                  <c:v>501450.9</c:v>
                </c:pt>
                <c:pt idx="2">
                  <c:v>2500000</c:v>
                </c:pt>
                <c:pt idx="3">
                  <c:v>19993046.690000001</c:v>
                </c:pt>
                <c:pt idx="4">
                  <c:v>7000000</c:v>
                </c:pt>
                <c:pt idx="5">
                  <c:v>14355836.43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57-46D8-A20F-F9EDAD981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201206385554385"/>
          <c:w val="0.9711647026998329"/>
          <c:h val="0.639091394290689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rgbClr val="7FA4E1"/>
            </a:solidFill>
            <a:ln w="12610">
              <a:noFill/>
              <a:prstDash val="solid"/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7FA4E1"/>
              </a:solidFill>
              <a:ln w="1261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F03-4D62-865D-872EAF5CBA66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2F03-4D62-865D-872EAF5CBA66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2F03-4D62-865D-872EAF5CBA66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2F03-4D62-865D-872EAF5CBA66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2F03-4D62-865D-872EAF5CBA66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2F03-4D62-865D-872EAF5CBA66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2F03-4D62-865D-872EAF5CBA66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2F03-4D62-865D-872EAF5CBA66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2F03-4D62-865D-872EAF5CBA66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2F03-4D62-865D-872EAF5CBA66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C-2F03-4D62-865D-872EAF5CBA66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E-2F03-4D62-865D-872EAF5CBA66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03-4D62-865D-872EAF5CBA66}"/>
                </c:ext>
              </c:extLst>
            </c:dLbl>
            <c:dLbl>
              <c:idx val="5"/>
              <c:layout>
                <c:manualLayout>
                  <c:x val="6.5332797295736596E-3"/>
                  <c:y val="9.22722029988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03-4D62-865D-872EAF5CBA66}"/>
                </c:ext>
              </c:extLst>
            </c:dLbl>
            <c:dLbl>
              <c:idx val="11"/>
              <c:layout>
                <c:manualLayout>
                  <c:x val="1.9599839188721001E-2"/>
                  <c:y val="-4.61361014994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03-4D62-865D-872EAF5CBA6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Sheet1!$A$3:$A$5</c:f>
              <c:numCache>
                <c:formatCode>General</c:formatCode>
                <c:ptCount val="2"/>
                <c:pt idx="0">
                  <c:v>2002</c:v>
                </c:pt>
                <c:pt idx="1">
                  <c:v>2023</c:v>
                </c:pt>
              </c:numCache>
            </c:numRef>
          </c:cat>
          <c:val>
            <c:numRef>
              <c:f>Sheet1!$B$3:$B$5</c:f>
              <c:numCache>
                <c:formatCode>#,##0.0</c:formatCode>
                <c:ptCount val="2"/>
                <c:pt idx="0">
                  <c:v>17.701149425287355</c:v>
                </c:pt>
                <c:pt idx="1">
                  <c:v>274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D9D9D9"/>
                  </a:solidFill>
                  <a:ln w="12610">
                    <a:noFill/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F-2F03-4D62-865D-872EAF5CB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8730408"/>
        <c:axId val="468730800"/>
      </c:barChart>
      <c:catAx>
        <c:axId val="468730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6">
            <a:solidFill>
              <a:srgbClr val="595959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rgbClr val="595959"/>
                </a:solidFill>
              </a:defRPr>
            </a:pPr>
            <a:endParaRPr lang="es-PE"/>
          </a:p>
        </c:txPr>
        <c:crossAx val="468730800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46873080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468730408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chemeClr val="tx1">
              <a:lumMod val="75000"/>
              <a:lumOff val="25000"/>
            </a:schemeClr>
          </a:solidFill>
          <a:latin typeface="Calibri"/>
          <a:ea typeface="Lucida Sans Unicode"/>
          <a:cs typeface="Lucida Sans Unicode" pitchFamily="34" charset="0"/>
        </a:defRPr>
      </a:pPr>
      <a:endParaRPr lang="es-P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40554966002436821"/>
          <c:w val="0.97116420113861401"/>
          <c:h val="0.2681680619423810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rgbClr val="7FA4E1"/>
            </a:solidFill>
            <a:ln w="12610">
              <a:noFill/>
              <a:prstDash val="solid"/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2F03-4D62-865D-872EAF5CBA66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2F03-4D62-865D-872EAF5CBA66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2F03-4D62-865D-872EAF5CBA66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2F03-4D62-865D-872EAF5CBA66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2F03-4D62-865D-872EAF5CBA66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2F03-4D62-865D-872EAF5CBA66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2F03-4D62-865D-872EAF5CBA66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2F03-4D62-865D-872EAF5CBA66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2F03-4D62-865D-872EAF5CBA66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2F03-4D62-865D-872EAF5CBA66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C-2F03-4D62-865D-872EAF5CBA66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E-2F03-4D62-865D-872EAF5CBA66}"/>
              </c:ext>
            </c:extLst>
          </c:dPt>
          <c:dLbls>
            <c:dLbl>
              <c:idx val="0"/>
              <c:layout>
                <c:manualLayout>
                  <c:x val="-2.6234393634337997E-2"/>
                  <c:y val="7.860708249813307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322331872653711"/>
                      <c:h val="0.330041268718311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F03-4D62-865D-872EAF5CBA66}"/>
                </c:ext>
              </c:extLst>
            </c:dLbl>
            <c:dLbl>
              <c:idx val="5"/>
              <c:layout>
                <c:manualLayout>
                  <c:x val="6.5332797295736596E-3"/>
                  <c:y val="9.22722029988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03-4D62-865D-872EAF5CBA66}"/>
                </c:ext>
              </c:extLst>
            </c:dLbl>
            <c:dLbl>
              <c:idx val="11"/>
              <c:layout>
                <c:manualLayout>
                  <c:x val="1.9599839188721001E-2"/>
                  <c:y val="-4.61361014994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03-4D62-865D-872EAF5CBA6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Sheet1!$A$3:$A$4</c:f>
              <c:strCache>
                <c:ptCount val="1"/>
                <c:pt idx="0">
                  <c:v>Empresa</c:v>
                </c:pt>
              </c:strCache>
            </c:strRef>
          </c:cat>
          <c:val>
            <c:numRef>
              <c:f>Sheet1!$B$3:$B$4</c:f>
              <c:numCache>
                <c:formatCode>#,##0</c:formatCode>
                <c:ptCount val="1"/>
                <c:pt idx="0">
                  <c:v>377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D9D9D9"/>
                  </a:solidFill>
                  <a:ln w="12610">
                    <a:noFill/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F-2F03-4D62-865D-872EAF5CB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8731584"/>
        <c:axId val="468731976"/>
      </c:barChart>
      <c:catAx>
        <c:axId val="46873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6">
            <a:solidFill>
              <a:srgbClr val="595959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rgbClr val="595959"/>
                </a:solidFill>
              </a:defRPr>
            </a:pPr>
            <a:endParaRPr lang="es-PE"/>
          </a:p>
        </c:txPr>
        <c:crossAx val="468731976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46873197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468731584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chemeClr val="tx1">
              <a:lumMod val="75000"/>
              <a:lumOff val="25000"/>
            </a:schemeClr>
          </a:solidFill>
          <a:latin typeface="Calibri"/>
          <a:ea typeface="Lucida Sans Unicode"/>
          <a:cs typeface="Lucida Sans Unicode" pitchFamily="34" charset="0"/>
        </a:defRPr>
      </a:pPr>
      <a:endParaRPr lang="es-P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89617215236974E-2"/>
          <c:y val="0.14361161302634012"/>
          <c:w val="0.95147517092758249"/>
          <c:h val="0.6844520845846364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clientes</c:v>
                </c:pt>
              </c:strCache>
            </c:strRef>
          </c:tx>
          <c:spPr>
            <a:solidFill>
              <a:srgbClr val="7FA4E1"/>
            </a:solidFill>
            <a:ln w="12610">
              <a:noFill/>
              <a:prstDash val="solid"/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2F03-4D62-865D-872EAF5CBA66}"/>
              </c:ext>
            </c:extLst>
          </c:dPt>
          <c:dPt>
            <c:idx val="1"/>
            <c:invertIfNegative val="1"/>
            <c:bubble3D val="0"/>
            <c:spPr>
              <a:solidFill>
                <a:srgbClr val="2C64BE"/>
              </a:solidFill>
              <a:ln w="1261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F03-4D62-865D-872EAF5CBA66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2F03-4D62-865D-872EAF5CBA66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2F03-4D62-865D-872EAF5CBA66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2F03-4D62-865D-872EAF5CBA66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2F03-4D62-865D-872EAF5CBA66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2F03-4D62-865D-872EAF5CBA66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2F03-4D62-865D-872EAF5CBA66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2F03-4D62-865D-872EAF5CBA66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2F03-4D62-865D-872EAF5CBA66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C-2F03-4D62-865D-872EAF5CBA66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E-2F03-4D62-865D-872EAF5CBA66}"/>
              </c:ext>
            </c:extLst>
          </c:dPt>
          <c:dLbls>
            <c:dLbl>
              <c:idx val="0"/>
              <c:layout>
                <c:manualLayout>
                  <c:x val="0"/>
                  <c:y val="4.2085620197585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85477744531093"/>
                      <c:h val="0.237044922643580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F03-4D62-865D-872EAF5CBA66}"/>
                </c:ext>
              </c:extLst>
            </c:dLbl>
            <c:dLbl>
              <c:idx val="1"/>
              <c:layout>
                <c:manualLayout>
                  <c:x val="-2.7755575615628914E-17"/>
                  <c:y val="2.1043017211026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32035162245539"/>
                      <c:h val="0.194959716670463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F03-4D62-865D-872EAF5CBA66}"/>
                </c:ext>
              </c:extLst>
            </c:dLbl>
            <c:dLbl>
              <c:idx val="5"/>
              <c:layout>
                <c:manualLayout>
                  <c:x val="6.5332797295736596E-3"/>
                  <c:y val="9.22722029988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03-4D62-865D-872EAF5CBA66}"/>
                </c:ext>
              </c:extLst>
            </c:dLbl>
            <c:dLbl>
              <c:idx val="11"/>
              <c:layout>
                <c:manualLayout>
                  <c:x val="1.9599839188721001E-2"/>
                  <c:y val="-4.61361014994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03-4D62-865D-872EAF5CBA6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Sheet1!$A$3:$A$5</c:f>
              <c:strCache>
                <c:ptCount val="2"/>
                <c:pt idx="0">
                  <c:v>Empresa</c:v>
                </c:pt>
                <c:pt idx="1">
                  <c:v>Retail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2"/>
                <c:pt idx="0" formatCode="#,##0">
                  <c:v>1606</c:v>
                </c:pt>
                <c:pt idx="1">
                  <c:v>7773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D9D9D9"/>
                  </a:solidFill>
                  <a:ln w="12610">
                    <a:noFill/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F-2F03-4D62-865D-872EAF5CB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9972904"/>
        <c:axId val="469973296"/>
      </c:barChart>
      <c:catAx>
        <c:axId val="469972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6">
            <a:solidFill>
              <a:srgbClr val="595959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rgbClr val="595959"/>
                </a:solidFill>
              </a:defRPr>
            </a:pPr>
            <a:endParaRPr lang="es-PE"/>
          </a:p>
        </c:txPr>
        <c:crossAx val="469973296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46997329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469972904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chemeClr val="tx1">
              <a:lumMod val="75000"/>
              <a:lumOff val="25000"/>
            </a:schemeClr>
          </a:solidFill>
          <a:latin typeface="Calibri"/>
          <a:ea typeface="Lucida Sans Unicode"/>
          <a:cs typeface="Lucida Sans Unicode" pitchFamily="34" charset="0"/>
        </a:defRPr>
      </a:pPr>
      <a:endParaRPr lang="es-P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48639905727053E-2"/>
          <c:y val="0.14361161302634012"/>
          <c:w val="0.88077015985245566"/>
          <c:h val="0.66749184511989312"/>
        </c:manualLayout>
      </c:layout>
      <c:lineChart>
        <c:grouping val="standard"/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Fitch</c:v>
                </c:pt>
              </c:strCache>
            </c:strRef>
          </c:tx>
          <c:spPr>
            <a:ln w="22225">
              <a:solidFill>
                <a:srgbClr val="595959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BDD-4893-9A0C-16908C957B9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BDD-4893-9A0C-16908C957B9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BDD-4893-9A0C-16908C957B9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BDD-4893-9A0C-16908C957B9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BDD-4893-9A0C-16908C957B9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4BDD-4893-9A0C-16908C957B9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4BDD-4893-9A0C-16908C957B9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4BDD-4893-9A0C-16908C957B9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4BDD-4893-9A0C-16908C957B9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4BDD-4893-9A0C-16908C957B99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4BDD-4893-9A0C-16908C957B9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4BDD-4893-9A0C-16908C957B99}"/>
              </c:ext>
            </c:extLst>
          </c:dPt>
          <c:cat>
            <c:numRef>
              <c:f>Sheet1!$A$4:$A$24</c:f>
              <c:numCache>
                <c:formatCode>yyyy</c:formatCode>
                <c:ptCount val="21"/>
                <c:pt idx="0">
                  <c:v>37257</c:v>
                </c:pt>
                <c:pt idx="1">
                  <c:v>37622</c:v>
                </c:pt>
                <c:pt idx="2">
                  <c:v>37987</c:v>
                </c:pt>
                <c:pt idx="3">
                  <c:v>38353</c:v>
                </c:pt>
                <c:pt idx="4">
                  <c:v>38718</c:v>
                </c:pt>
                <c:pt idx="5">
                  <c:v>39083</c:v>
                </c:pt>
                <c:pt idx="6">
                  <c:v>39448</c:v>
                </c:pt>
                <c:pt idx="7">
                  <c:v>39814</c:v>
                </c:pt>
                <c:pt idx="8">
                  <c:v>40179</c:v>
                </c:pt>
                <c:pt idx="9">
                  <c:v>40544</c:v>
                </c:pt>
                <c:pt idx="10">
                  <c:v>40909</c:v>
                </c:pt>
                <c:pt idx="11">
                  <c:v>41275</c:v>
                </c:pt>
                <c:pt idx="12">
                  <c:v>41640</c:v>
                </c:pt>
                <c:pt idx="13">
                  <c:v>42005</c:v>
                </c:pt>
                <c:pt idx="14">
                  <c:v>42370</c:v>
                </c:pt>
                <c:pt idx="15">
                  <c:v>42736</c:v>
                </c:pt>
                <c:pt idx="16">
                  <c:v>43101</c:v>
                </c:pt>
                <c:pt idx="17">
                  <c:v>43466</c:v>
                </c:pt>
                <c:pt idx="18">
                  <c:v>43831</c:v>
                </c:pt>
                <c:pt idx="19">
                  <c:v>44197</c:v>
                </c:pt>
                <c:pt idx="20">
                  <c:v>44562</c:v>
                </c:pt>
              </c:numCache>
            </c:numRef>
          </c:cat>
          <c:val>
            <c:numRef>
              <c:f>Sheet1!$B$4:$B$24</c:f>
              <c:numCache>
                <c:formatCode>#,##0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BDD-4893-9A0C-16908C957B99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Feller</c:v>
                </c:pt>
              </c:strCache>
            </c:strRef>
          </c:tx>
          <c:spPr>
            <a:ln w="22225">
              <a:solidFill>
                <a:srgbClr val="57A4C3"/>
              </a:solidFill>
            </a:ln>
          </c:spPr>
          <c:marker>
            <c:symbol val="none"/>
          </c:marker>
          <c:cat>
            <c:numRef>
              <c:f>Sheet1!$A$4:$A$24</c:f>
              <c:numCache>
                <c:formatCode>yyyy</c:formatCode>
                <c:ptCount val="21"/>
                <c:pt idx="0">
                  <c:v>37257</c:v>
                </c:pt>
                <c:pt idx="1">
                  <c:v>37622</c:v>
                </c:pt>
                <c:pt idx="2">
                  <c:v>37987</c:v>
                </c:pt>
                <c:pt idx="3">
                  <c:v>38353</c:v>
                </c:pt>
                <c:pt idx="4">
                  <c:v>38718</c:v>
                </c:pt>
                <c:pt idx="5">
                  <c:v>39083</c:v>
                </c:pt>
                <c:pt idx="6">
                  <c:v>39448</c:v>
                </c:pt>
                <c:pt idx="7">
                  <c:v>39814</c:v>
                </c:pt>
                <c:pt idx="8">
                  <c:v>40179</c:v>
                </c:pt>
                <c:pt idx="9">
                  <c:v>40544</c:v>
                </c:pt>
                <c:pt idx="10">
                  <c:v>40909</c:v>
                </c:pt>
                <c:pt idx="11">
                  <c:v>41275</c:v>
                </c:pt>
                <c:pt idx="12">
                  <c:v>41640</c:v>
                </c:pt>
                <c:pt idx="13">
                  <c:v>42005</c:v>
                </c:pt>
                <c:pt idx="14">
                  <c:v>42370</c:v>
                </c:pt>
                <c:pt idx="15">
                  <c:v>42736</c:v>
                </c:pt>
                <c:pt idx="16">
                  <c:v>43101</c:v>
                </c:pt>
                <c:pt idx="17">
                  <c:v>43466</c:v>
                </c:pt>
                <c:pt idx="18">
                  <c:v>43831</c:v>
                </c:pt>
                <c:pt idx="19">
                  <c:v>44197</c:v>
                </c:pt>
                <c:pt idx="20">
                  <c:v>44562</c:v>
                </c:pt>
              </c:numCache>
            </c:numRef>
          </c:cat>
          <c:val>
            <c:numRef>
              <c:f>Sheet1!$C$4:$C$24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4</c:v>
                </c:pt>
                <c:pt idx="2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BDD-4893-9A0C-16908C957B99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Humphreys</c:v>
                </c:pt>
              </c:strCache>
            </c:strRef>
          </c:tx>
          <c:marker>
            <c:symbol val="none"/>
          </c:marker>
          <c:dPt>
            <c:idx val="18"/>
            <c:bubble3D val="0"/>
            <c:spPr>
              <a:ln>
                <a:solidFill>
                  <a:srgbClr val="9C201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BDD-4893-9A0C-16908C957B99}"/>
              </c:ext>
            </c:extLst>
          </c:dPt>
          <c:dPt>
            <c:idx val="19"/>
            <c:bubble3D val="0"/>
            <c:spPr>
              <a:ln>
                <a:solidFill>
                  <a:srgbClr val="9C201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4BDD-4893-9A0C-16908C957B99}"/>
              </c:ext>
            </c:extLst>
          </c:dPt>
          <c:cat>
            <c:numRef>
              <c:f>Sheet1!$A$4:$A$24</c:f>
              <c:numCache>
                <c:formatCode>yyyy</c:formatCode>
                <c:ptCount val="21"/>
                <c:pt idx="0">
                  <c:v>37257</c:v>
                </c:pt>
                <c:pt idx="1">
                  <c:v>37622</c:v>
                </c:pt>
                <c:pt idx="2">
                  <c:v>37987</c:v>
                </c:pt>
                <c:pt idx="3">
                  <c:v>38353</c:v>
                </c:pt>
                <c:pt idx="4">
                  <c:v>38718</c:v>
                </c:pt>
                <c:pt idx="5">
                  <c:v>39083</c:v>
                </c:pt>
                <c:pt idx="6">
                  <c:v>39448</c:v>
                </c:pt>
                <c:pt idx="7">
                  <c:v>39814</c:v>
                </c:pt>
                <c:pt idx="8">
                  <c:v>40179</c:v>
                </c:pt>
                <c:pt idx="9">
                  <c:v>40544</c:v>
                </c:pt>
                <c:pt idx="10">
                  <c:v>40909</c:v>
                </c:pt>
                <c:pt idx="11">
                  <c:v>41275</c:v>
                </c:pt>
                <c:pt idx="12">
                  <c:v>41640</c:v>
                </c:pt>
                <c:pt idx="13">
                  <c:v>42005</c:v>
                </c:pt>
                <c:pt idx="14">
                  <c:v>42370</c:v>
                </c:pt>
                <c:pt idx="15">
                  <c:v>42736</c:v>
                </c:pt>
                <c:pt idx="16">
                  <c:v>43101</c:v>
                </c:pt>
                <c:pt idx="17">
                  <c:v>43466</c:v>
                </c:pt>
                <c:pt idx="18">
                  <c:v>43831</c:v>
                </c:pt>
                <c:pt idx="19">
                  <c:v>44197</c:v>
                </c:pt>
                <c:pt idx="20">
                  <c:v>44562</c:v>
                </c:pt>
              </c:numCache>
            </c:numRef>
          </c:cat>
          <c:val>
            <c:numRef>
              <c:f>Sheet1!$D$4:$D$24</c:f>
              <c:numCache>
                <c:formatCode>General</c:formatCode>
                <c:ptCount val="21"/>
                <c:pt idx="18">
                  <c:v>4</c:v>
                </c:pt>
                <c:pt idx="19">
                  <c:v>4</c:v>
                </c:pt>
                <c:pt idx="2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4BDD-4893-9A0C-16908C957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485560"/>
        <c:axId val="170485944"/>
      </c:lineChart>
      <c:dateAx>
        <c:axId val="170485560"/>
        <c:scaling>
          <c:orientation val="minMax"/>
          <c:min val="37622"/>
        </c:scaling>
        <c:delete val="0"/>
        <c:axPos val="b"/>
        <c:numFmt formatCode="yyyy" sourceLinked="1"/>
        <c:majorTickMark val="out"/>
        <c:minorTickMark val="none"/>
        <c:tickLblPos val="nextTo"/>
        <c:spPr>
          <a:ln w="3156">
            <a:solidFill>
              <a:srgbClr val="595959"/>
            </a:solidFill>
            <a:prstDash val="solid"/>
          </a:ln>
        </c:spPr>
        <c:txPr>
          <a:bodyPr rot="0" vert="horz"/>
          <a:lstStyle/>
          <a:p>
            <a:pPr algn="ctr">
              <a:defRPr lang="es-ES" sz="800" b="0" i="0" u="none" strike="noStrike" kern="1200" baseline="0">
                <a:solidFill>
                  <a:srgbClr val="595959"/>
                </a:solidFill>
                <a:latin typeface="Calibri"/>
                <a:ea typeface="Lucida Sans Unicode"/>
                <a:cs typeface="Lucida Sans Unicode" pitchFamily="34" charset="0"/>
              </a:defRPr>
            </a:pPr>
            <a:endParaRPr lang="es-PE"/>
          </a:p>
        </c:txPr>
        <c:crossAx val="170485944"/>
        <c:crosses val="autoZero"/>
        <c:auto val="0"/>
        <c:lblOffset val="100"/>
        <c:baseTimeUnit val="years"/>
        <c:majorUnit val="6"/>
        <c:majorTimeUnit val="years"/>
      </c:dateAx>
      <c:valAx>
        <c:axId val="170485944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70485560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1"/>
  </c:chart>
  <c:spPr>
    <a:noFill/>
    <a:ln>
      <a:noFill/>
    </a:ln>
  </c:spPr>
  <c:txPr>
    <a:bodyPr/>
    <a:lstStyle/>
    <a:p>
      <a:pPr algn="ctr">
        <a:defRPr lang="es-ES" sz="800" b="0" i="0" u="none" strike="noStrike" kern="1200" baseline="0">
          <a:solidFill>
            <a:srgbClr val="595959"/>
          </a:solidFill>
          <a:latin typeface="Calibri"/>
          <a:ea typeface="Lucida Sans Unicode"/>
          <a:cs typeface="Lucida Sans Unicode" pitchFamily="34" charset="0"/>
        </a:defRPr>
      </a:pPr>
      <a:endParaRPr lang="es-P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10471755961408E-2"/>
          <c:y val="0.15000626623717539"/>
          <c:w val="0.96964647982610985"/>
          <c:h val="0.748203283508279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Factoring</c:v>
                </c:pt>
              </c:strCache>
            </c:strRef>
          </c:tx>
          <c:spPr>
            <a:solidFill>
              <a:srgbClr val="7FA4E1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D8F-4B39-AE51-3EC03A2D1B8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D8F-4B39-AE51-3EC03A2D1B8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D8F-4B39-AE51-3EC03A2D1B8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700" dirty="0"/>
                      <a:t>96%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8F-4B39-AE51-3EC03A2D1B8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700" dirty="0"/>
                      <a:t>90%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8F-4B39-AE51-3EC03A2D1B8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700" dirty="0"/>
                      <a:t>83%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8F-4B39-AE51-3EC03A2D1B8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700" dirty="0"/>
                      <a:t>83%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8F-4B39-AE51-3EC03A2D1B8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700" dirty="0"/>
                      <a:t>85%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8F-4B39-AE51-3EC03A2D1B8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85%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8F-4B39-AE51-3EC03A2D1B8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700" dirty="0"/>
                      <a:t>85%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8F-4B39-AE51-3EC03A2D1B8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700" dirty="0"/>
                      <a:t>78%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8F-4B39-AE51-3EC03A2D1B8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1D-4669-91CE-8FE80DC2AF0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63%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CE-45DE-9A9F-147B55BC1B3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65%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F7-450D-B78C-D0A9DC268BC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66%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F7-450D-B78C-D0A9DC268BC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solidFill>
                      <a:schemeClr val="bg1"/>
                    </a:solidFill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Hoja1!$B$2:$B$13</c:f>
              <c:numCache>
                <c:formatCode>_-* #,##0.0_-;\-* #,##0.0_-;_-* "-"??_-;_-@_-</c:formatCode>
                <c:ptCount val="12"/>
                <c:pt idx="0">
                  <c:v>85.249425287356317</c:v>
                </c:pt>
                <c:pt idx="1">
                  <c:v>100.2183908045977</c:v>
                </c:pt>
                <c:pt idx="2">
                  <c:v>104.11379310344827</c:v>
                </c:pt>
                <c:pt idx="3">
                  <c:v>103.70919540229885</c:v>
                </c:pt>
                <c:pt idx="4">
                  <c:v>117.8712643678161</c:v>
                </c:pt>
                <c:pt idx="5">
                  <c:v>118.27586206896552</c:v>
                </c:pt>
                <c:pt idx="6">
                  <c:v>136.35172413793103</c:v>
                </c:pt>
                <c:pt idx="7">
                  <c:v>139.00574712643677</c:v>
                </c:pt>
                <c:pt idx="8">
                  <c:v>122.98735632183909</c:v>
                </c:pt>
                <c:pt idx="9">
                  <c:v>159.53252413793103</c:v>
                </c:pt>
                <c:pt idx="10">
                  <c:v>180.79770114942528</c:v>
                </c:pt>
                <c:pt idx="11" formatCode="_(* #,##0.00_);_(* \(#,##0.00\);_(* &quot;-&quot;??_);_(@_)">
                  <c:v>197.92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8F-4B39-AE51-3EC03A2D1B8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Leasing</c:v>
                </c:pt>
              </c:strCache>
            </c:strRef>
          </c:tx>
          <c:spPr>
            <a:solidFill>
              <a:srgbClr val="9D237D"/>
            </a:solidFill>
            <a:ln>
              <a:solidFill>
                <a:sysClr val="window" lastClr="FFFFFF"/>
              </a:solidFill>
            </a:ln>
          </c:spPr>
          <c:invertIfNegative val="0"/>
          <c:cat>
            <c:numRef>
              <c:f>Hoja1!$A$2:$A$13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Hoja1!$C$2:$C$13</c:f>
              <c:numCache>
                <c:formatCode>_-* #,##0.0_-;\-* #,##0.0_-;_-* "-"??_-;_-@_-</c:formatCode>
                <c:ptCount val="12"/>
                <c:pt idx="0">
                  <c:v>9.9609195402298845</c:v>
                </c:pt>
                <c:pt idx="1">
                  <c:v>19.901494252873562</c:v>
                </c:pt>
                <c:pt idx="2">
                  <c:v>20.91963333333333</c:v>
                </c:pt>
                <c:pt idx="3">
                  <c:v>18.857251724137932</c:v>
                </c:pt>
                <c:pt idx="4">
                  <c:v>17.382758620689657</c:v>
                </c:pt>
                <c:pt idx="5">
                  <c:v>18.564827586206896</c:v>
                </c:pt>
                <c:pt idx="6">
                  <c:v>19.678160919540229</c:v>
                </c:pt>
                <c:pt idx="7">
                  <c:v>20.222988505747125</c:v>
                </c:pt>
                <c:pt idx="8">
                  <c:v>22.863218390804597</c:v>
                </c:pt>
                <c:pt idx="9">
                  <c:v>30.870701149425287</c:v>
                </c:pt>
                <c:pt idx="10">
                  <c:v>36.056321839080461</c:v>
                </c:pt>
                <c:pt idx="11" formatCode="_(* #,##0.00_);_(* \(#,##0.00\);_(* &quot;-&quot;??_);_(@_)">
                  <c:v>31.07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D8F-4B39-AE51-3EC03A2D1B8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Automotriz</c:v>
                </c:pt>
              </c:strCache>
            </c:strRef>
          </c:tx>
          <c:spPr>
            <a:solidFill>
              <a:srgbClr val="56A341"/>
            </a:solidFill>
            <a:ln w="9525">
              <a:solidFill>
                <a:sysClr val="window" lastClr="FFFFFF"/>
              </a:solidFill>
            </a:ln>
          </c:spPr>
          <c:invertIfNegative val="0"/>
          <c:cat>
            <c:numRef>
              <c:f>Hoja1!$A$2:$A$13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Hoja1!$D$2:$D$13</c:f>
              <c:numCache>
                <c:formatCode>_-* #,##0.0_-;\-* #,##0.0_-;_-* "-"??_-;_-@_-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1.5264367816091955</c:v>
                </c:pt>
                <c:pt idx="6">
                  <c:v>27.443678160919539</c:v>
                </c:pt>
                <c:pt idx="7">
                  <c:v>45.348275862068967</c:v>
                </c:pt>
                <c:pt idx="8">
                  <c:v>48.07586206896552</c:v>
                </c:pt>
                <c:pt idx="9">
                  <c:v>56.202650574712642</c:v>
                </c:pt>
                <c:pt idx="10">
                  <c:v>58.788505747126436</c:v>
                </c:pt>
                <c:pt idx="11" formatCode="_(* #,##0.00_);_(* \(#,##0.00\);_(* &quot;-&quot;??_);_(@_)">
                  <c:v>44.81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D8F-4B39-AE51-3EC03A2D1B8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ysClr val="window" lastClr="FFFF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Hoja1!$E$2:$E$13</c:f>
              <c:numCache>
                <c:formatCode>_-* #,##0.0_-;\-* #,##0.0_-;_-* "-"??_-;_-@_-</c:formatCode>
                <c:ptCount val="12"/>
                <c:pt idx="0">
                  <c:v>95.210344827586212</c:v>
                </c:pt>
                <c:pt idx="1">
                  <c:v>120.11988505747127</c:v>
                </c:pt>
                <c:pt idx="2">
                  <c:v>125.03342643678161</c:v>
                </c:pt>
                <c:pt idx="3">
                  <c:v>122.56644712643678</c:v>
                </c:pt>
                <c:pt idx="4">
                  <c:v>135.25402298850574</c:v>
                </c:pt>
                <c:pt idx="5">
                  <c:v>138.3671264367816</c:v>
                </c:pt>
                <c:pt idx="6">
                  <c:v>183.47356321839081</c:v>
                </c:pt>
                <c:pt idx="7">
                  <c:v>204.57701149425287</c:v>
                </c:pt>
                <c:pt idx="8">
                  <c:v>193.9264367816092</c:v>
                </c:pt>
                <c:pt idx="9">
                  <c:v>246.60587586206898</c:v>
                </c:pt>
                <c:pt idx="10">
                  <c:v>275.6425287356322</c:v>
                </c:pt>
                <c:pt idx="11">
                  <c:v>273.8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D8F-4B39-AE51-3EC03A2D1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69973688"/>
        <c:axId val="469974080"/>
        <c:extLst/>
      </c:barChart>
      <c:catAx>
        <c:axId val="469973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PE"/>
          </a:p>
        </c:txPr>
        <c:crossAx val="469974080"/>
        <c:crosses val="autoZero"/>
        <c:auto val="1"/>
        <c:lblAlgn val="ctr"/>
        <c:lblOffset val="100"/>
        <c:noMultiLvlLbl val="0"/>
      </c:catAx>
      <c:valAx>
        <c:axId val="469974080"/>
        <c:scaling>
          <c:orientation val="minMax"/>
          <c:max val="280"/>
          <c:min val="0"/>
        </c:scaling>
        <c:delete val="0"/>
        <c:axPos val="l"/>
        <c:numFmt formatCode="_-* #,##0.0_-;\-* #,##0.0_-;_-* &quot;-&quot;??_-;_-@_-" sourceLinked="1"/>
        <c:majorTickMark val="out"/>
        <c:minorTickMark val="none"/>
        <c:tickLblPos val="none"/>
        <c:spPr>
          <a:ln>
            <a:noFill/>
          </a:ln>
        </c:spPr>
        <c:crossAx val="469973688"/>
        <c:crosses val="autoZero"/>
        <c:crossBetween val="between"/>
      </c:valAx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20090400734420491"/>
          <c:y val="0"/>
          <c:w val="0.59819174109088991"/>
          <c:h val="8.470699413683430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s-P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10471755961408E-2"/>
          <c:y val="0.12140005277191424"/>
          <c:w val="0.96964647982610985"/>
          <c:h val="0.738370779074026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Factoring</c:v>
                </c:pt>
              </c:strCache>
            </c:strRef>
          </c:tx>
          <c:spPr>
            <a:solidFill>
              <a:srgbClr val="7FA4E1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2BA-4C89-8A1B-4FC186A3426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2BA-4C89-8A1B-4FC186A3426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2BA-4C89-8A1B-4FC186A3426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700" dirty="0"/>
                      <a:t>99%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BA-4C89-8A1B-4FC186A342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700" dirty="0"/>
                      <a:t>93%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BA-4C89-8A1B-4FC186A342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700" dirty="0"/>
                      <a:t>86%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BA-4C89-8A1B-4FC186A3426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700" dirty="0"/>
                      <a:t>83%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BA-4C89-8A1B-4FC186A3426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700" dirty="0"/>
                      <a:t>86%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BA-4C89-8A1B-4FC186A3426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87%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BA-4C89-8A1B-4FC186A3426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700" dirty="0"/>
                      <a:t>89%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BA-4C89-8A1B-4FC186A3426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700" dirty="0"/>
                      <a:t>78%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BA-4C89-8A1B-4FC186A34269}"/>
                </c:ext>
              </c:extLst>
            </c:dLbl>
            <c:dLbl>
              <c:idx val="8"/>
              <c:tx>
                <c:rich>
                  <a:bodyPr anchorCtr="0"/>
                  <a:lstStyle/>
                  <a:p>
                    <a:pPr algn="ctr" rtl="0">
                      <a:defRPr lang="en-US" sz="600" b="0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600" dirty="0"/>
                      <a:t>65%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4-4052-9837-F2977EBCF88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58%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2E-4D69-9ED1-855FA30D6F8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56%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2E-4D69-9ED1-855FA30D6F8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57%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2E-4D69-9ED1-855FA30D6F8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solidFill>
                      <a:schemeClr val="bg1"/>
                    </a:solidFill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Hoja1!$B$2:$B$13</c:f>
              <c:numCache>
                <c:formatCode>_-* #,##0.0_-;\-* #,##0.0_-;_-* "-"??_-;_-@_-</c:formatCode>
                <c:ptCount val="12"/>
                <c:pt idx="0">
                  <c:v>18.347390804597701</c:v>
                </c:pt>
                <c:pt idx="1">
                  <c:v>18.71768275862069</c:v>
                </c:pt>
                <c:pt idx="2">
                  <c:v>19.79042988505747</c:v>
                </c:pt>
                <c:pt idx="3">
                  <c:v>20.103081609195403</c:v>
                </c:pt>
                <c:pt idx="4">
                  <c:v>18.815802298850574</c:v>
                </c:pt>
                <c:pt idx="5">
                  <c:v>20.936091954022984</c:v>
                </c:pt>
                <c:pt idx="6">
                  <c:v>21.185714942528737</c:v>
                </c:pt>
                <c:pt idx="7">
                  <c:v>23.722901149425287</c:v>
                </c:pt>
                <c:pt idx="8">
                  <c:v>19.403448275862068</c:v>
                </c:pt>
                <c:pt idx="9">
                  <c:v>20.835632183908046</c:v>
                </c:pt>
                <c:pt idx="10">
                  <c:v>32.214942528735634</c:v>
                </c:pt>
                <c:pt idx="11">
                  <c:v>36.799999999999997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BA-4C89-8A1B-4FC186A3426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Leasing</c:v>
                </c:pt>
              </c:strCache>
            </c:strRef>
          </c:tx>
          <c:spPr>
            <a:solidFill>
              <a:srgbClr val="9D237D"/>
            </a:solidFill>
            <a:ln>
              <a:solidFill>
                <a:sysClr val="window" lastClr="FFFFFF"/>
              </a:solidFill>
            </a:ln>
          </c:spPr>
          <c:invertIfNegative val="0"/>
          <c:cat>
            <c:numRef>
              <c:f>Hoja1!$A$2:$A$13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Hoja1!$C$2:$C$13</c:f>
              <c:numCache>
                <c:formatCode>_-* #,##0.0_-;\-* #,##0.0_-;_-* "-"??_-;_-@_-</c:formatCode>
                <c:ptCount val="12"/>
                <c:pt idx="0">
                  <c:v>1.3156632183908046</c:v>
                </c:pt>
                <c:pt idx="1">
                  <c:v>3.1617448275862068</c:v>
                </c:pt>
                <c:pt idx="2">
                  <c:v>4.1554034482758624</c:v>
                </c:pt>
                <c:pt idx="3">
                  <c:v>3.2805954022988506</c:v>
                </c:pt>
                <c:pt idx="4">
                  <c:v>2.3743275862068964</c:v>
                </c:pt>
                <c:pt idx="5">
                  <c:v>2.8782758620689655</c:v>
                </c:pt>
                <c:pt idx="6">
                  <c:v>3.0775620689655172</c:v>
                </c:pt>
                <c:pt idx="7">
                  <c:v>2.6855977011494252</c:v>
                </c:pt>
                <c:pt idx="8">
                  <c:v>3.1022988505747127</c:v>
                </c:pt>
                <c:pt idx="9">
                  <c:v>4.6448275862068966</c:v>
                </c:pt>
                <c:pt idx="10">
                  <c:v>8.0091954022988503</c:v>
                </c:pt>
                <c:pt idx="11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BA-4C89-8A1B-4FC186A3426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Automotriz</c:v>
                </c:pt>
              </c:strCache>
            </c:strRef>
          </c:tx>
          <c:spPr>
            <a:solidFill>
              <a:srgbClr val="56A341"/>
            </a:solidFill>
            <a:ln>
              <a:solidFill>
                <a:sysClr val="window" lastClr="FFFFFF"/>
              </a:solidFill>
            </a:ln>
          </c:spPr>
          <c:invertIfNegative val="0"/>
          <c:cat>
            <c:numRef>
              <c:f>Hoja1!$A$2:$A$13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Hoja1!$D$2:$D$13</c:f>
              <c:numCache>
                <c:formatCode>_-* #,##0.0_-;\-* #,##0.0_-;_-* "-"??_-;_-@_-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2.1965517241379309E-2</c:v>
                </c:pt>
                <c:pt idx="6">
                  <c:v>3.6758620689655173</c:v>
                </c:pt>
                <c:pt idx="7">
                  <c:v>10.130110344827585</c:v>
                </c:pt>
                <c:pt idx="8">
                  <c:v>11.239080459770115</c:v>
                </c:pt>
                <c:pt idx="9">
                  <c:v>11.728735632183907</c:v>
                </c:pt>
                <c:pt idx="10">
                  <c:v>13.58735632183908</c:v>
                </c:pt>
                <c:pt idx="11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BA-4C89-8A1B-4FC186A3426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ysClr val="window" lastClr="FFFFFF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Hoja1!$E$2:$E$13</c:f>
              <c:numCache>
                <c:formatCode>_-* #,##0.0_-;\-* #,##0.0_-;_-* "-"??_-;_-@_-</c:formatCode>
                <c:ptCount val="12"/>
                <c:pt idx="0">
                  <c:v>19.663054022988504</c:v>
                </c:pt>
                <c:pt idx="1">
                  <c:v>21.879427586206894</c:v>
                </c:pt>
                <c:pt idx="2">
                  <c:v>23.945833333333333</c:v>
                </c:pt>
                <c:pt idx="3">
                  <c:v>23.383677011494253</c:v>
                </c:pt>
                <c:pt idx="4">
                  <c:v>21.190129885057473</c:v>
                </c:pt>
                <c:pt idx="5">
                  <c:v>23.836333333333329</c:v>
                </c:pt>
                <c:pt idx="6">
                  <c:v>27.939139080459771</c:v>
                </c:pt>
                <c:pt idx="7">
                  <c:v>36.538609195402302</c:v>
                </c:pt>
                <c:pt idx="8">
                  <c:v>33.744827586206895</c:v>
                </c:pt>
                <c:pt idx="9">
                  <c:v>37.209195402298853</c:v>
                </c:pt>
                <c:pt idx="10">
                  <c:v>53.811494252873565</c:v>
                </c:pt>
                <c:pt idx="11">
                  <c:v>55.2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2BA-4C89-8A1B-4FC186A34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1120144"/>
        <c:axId val="201120536"/>
      </c:barChart>
      <c:catAx>
        <c:axId val="20112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PE"/>
          </a:p>
        </c:txPr>
        <c:crossAx val="201120536"/>
        <c:crosses val="autoZero"/>
        <c:auto val="1"/>
        <c:lblAlgn val="ctr"/>
        <c:lblOffset val="100"/>
        <c:noMultiLvlLbl val="0"/>
      </c:catAx>
      <c:valAx>
        <c:axId val="201120536"/>
        <c:scaling>
          <c:orientation val="minMax"/>
          <c:max val="58"/>
          <c:min val="0"/>
        </c:scaling>
        <c:delete val="0"/>
        <c:axPos val="l"/>
        <c:numFmt formatCode="_-* #,##0.0_-;\-* #,##0.0_-;_-* &quot;-&quot;??_-;_-@_-" sourceLinked="1"/>
        <c:majorTickMark val="out"/>
        <c:minorTickMark val="none"/>
        <c:tickLblPos val="none"/>
        <c:spPr>
          <a:ln>
            <a:noFill/>
          </a:ln>
        </c:spPr>
        <c:crossAx val="201120144"/>
        <c:crosses val="autoZero"/>
        <c:crossBetween val="between"/>
      </c:valAx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4.6898781019942576E-2"/>
          <c:y val="4.3016871420200314E-3"/>
          <c:w val="0.8999999755818181"/>
          <c:h val="8.470699413683430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s-P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629680627756216E-2"/>
          <c:y val="5.5360344640858712E-2"/>
          <c:w val="0.97591826717112529"/>
          <c:h val="0.79172252239243013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Sheet1!$C$3</c:f>
              <c:strCache>
                <c:ptCount val="1"/>
                <c:pt idx="0">
                  <c:v>Factoring</c:v>
                </c:pt>
              </c:strCache>
            </c:strRef>
          </c:tx>
          <c:spPr>
            <a:solidFill>
              <a:srgbClr val="7FA4E1"/>
            </a:solidFill>
            <a:ln w="12678">
              <a:solidFill>
                <a:sysClr val="window" lastClr="FFFFFF"/>
              </a:solidFill>
              <a:prstDash val="solid"/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04CC-46BF-8192-F9982E6E0A98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04CC-46BF-8192-F9982E6E0A98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04CC-46BF-8192-F9982E6E0A98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04CC-46BF-8192-F9982E6E0A98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04CC-46BF-8192-F9982E6E0A98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04CC-46BF-8192-F9982E6E0A98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04CC-46BF-8192-F9982E6E0A98}"/>
              </c:ext>
            </c:extLst>
          </c:dPt>
          <c:dPt>
            <c:idx val="7"/>
            <c:invertIfNegative val="1"/>
            <c:bubble3D val="0"/>
            <c:spPr>
              <a:solidFill>
                <a:srgbClr val="7FA4E1"/>
              </a:solidFill>
              <a:ln w="12678">
                <a:solidFill>
                  <a:sysClr val="window" lastClr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04CC-46BF-8192-F9982E6E0A98}"/>
              </c:ext>
            </c:extLst>
          </c:dPt>
          <c:dPt>
            <c:idx val="8"/>
            <c:invertIfNegative val="1"/>
            <c:bubble3D val="0"/>
            <c:spPr>
              <a:solidFill>
                <a:srgbClr val="7FA4E1"/>
              </a:solidFill>
              <a:ln w="12678">
                <a:solidFill>
                  <a:sysClr val="window" lastClr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04CC-46BF-8192-F9982E6E0A98}"/>
              </c:ext>
            </c:extLst>
          </c:dPt>
          <c:dPt>
            <c:idx val="9"/>
            <c:invertIfNegative val="1"/>
            <c:bubble3D val="0"/>
            <c:spPr>
              <a:solidFill>
                <a:srgbClr val="7FA4E1"/>
              </a:solidFill>
              <a:ln w="9525">
                <a:solidFill>
                  <a:sysClr val="window" lastClr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04CC-46BF-8192-F9982E6E0A98}"/>
              </c:ext>
            </c:extLst>
          </c:dPt>
          <c:cat>
            <c:numRef>
              <c:f>Sheet1!$B$4:$B$16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Sheet1!$C$4:$C$16</c:f>
              <c:numCache>
                <c:formatCode>General</c:formatCode>
                <c:ptCount val="13"/>
                <c:pt idx="0">
                  <c:v>1492</c:v>
                </c:pt>
                <c:pt idx="1">
                  <c:v>1751</c:v>
                </c:pt>
                <c:pt idx="2">
                  <c:v>1619</c:v>
                </c:pt>
                <c:pt idx="3">
                  <c:v>1583</c:v>
                </c:pt>
                <c:pt idx="4">
                  <c:v>1554</c:v>
                </c:pt>
                <c:pt idx="5">
                  <c:v>1329</c:v>
                </c:pt>
                <c:pt idx="6">
                  <c:v>1285</c:v>
                </c:pt>
                <c:pt idx="7">
                  <c:v>1352</c:v>
                </c:pt>
                <c:pt idx="8">
                  <c:v>1287</c:v>
                </c:pt>
                <c:pt idx="9">
                  <c:v>956</c:v>
                </c:pt>
                <c:pt idx="10">
                  <c:v>1252</c:v>
                </c:pt>
                <c:pt idx="11">
                  <c:v>1258</c:v>
                </c:pt>
                <c:pt idx="12">
                  <c:v>1322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D9D9D9"/>
                  </a:solidFill>
                  <a:ln w="12678">
                    <a:solidFill>
                      <a:sysClr val="window" lastClr="FFFFFF"/>
                    </a:solidFill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D-04CC-46BF-8192-F9982E6E0A98}"/>
            </c:ext>
          </c:extLst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Leasing</c:v>
                </c:pt>
              </c:strCache>
            </c:strRef>
          </c:tx>
          <c:spPr>
            <a:solidFill>
              <a:srgbClr val="9D237D"/>
            </a:solidFill>
            <a:ln>
              <a:solidFill>
                <a:sysClr val="window" lastClr="FFFFFF"/>
              </a:solidFill>
            </a:ln>
          </c:spPr>
          <c:invertIfNegative val="0"/>
          <c:cat>
            <c:numRef>
              <c:f>Sheet1!$B$4:$B$16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Sheet1!$D$4:$D$16</c:f>
              <c:numCache>
                <c:formatCode>General</c:formatCode>
                <c:ptCount val="13"/>
                <c:pt idx="0">
                  <c:v>47</c:v>
                </c:pt>
                <c:pt idx="1">
                  <c:v>136</c:v>
                </c:pt>
                <c:pt idx="2">
                  <c:v>241</c:v>
                </c:pt>
                <c:pt idx="3">
                  <c:v>245</c:v>
                </c:pt>
                <c:pt idx="4">
                  <c:v>240</c:v>
                </c:pt>
                <c:pt idx="5">
                  <c:v>246</c:v>
                </c:pt>
                <c:pt idx="6">
                  <c:v>270</c:v>
                </c:pt>
                <c:pt idx="7">
                  <c:v>295</c:v>
                </c:pt>
                <c:pt idx="8">
                  <c:v>313</c:v>
                </c:pt>
                <c:pt idx="9">
                  <c:v>284</c:v>
                </c:pt>
                <c:pt idx="10">
                  <c:v>270</c:v>
                </c:pt>
                <c:pt idx="11">
                  <c:v>261</c:v>
                </c:pt>
                <c:pt idx="12">
                  <c:v>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4CC-46BF-8192-F9982E6E0A98}"/>
            </c:ext>
          </c:extLst>
        </c:ser>
        <c:ser>
          <c:idx val="4"/>
          <c:order val="4"/>
          <c:tx>
            <c:strRef>
              <c:f>Sheet1!$G$3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1.555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4CC-46BF-8192-F9982E6E0A9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1.647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4CC-46BF-8192-F9982E6E0A9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1.660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4CC-46BF-8192-F9982E6E0A9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Sheet1!$B$4:$B$16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Sheet1!$G$4:$G$16</c:f>
              <c:numCache>
                <c:formatCode>General</c:formatCode>
                <c:ptCount val="13"/>
                <c:pt idx="0">
                  <c:v>1539</c:v>
                </c:pt>
                <c:pt idx="1">
                  <c:v>1887</c:v>
                </c:pt>
                <c:pt idx="2">
                  <c:v>1860</c:v>
                </c:pt>
                <c:pt idx="3">
                  <c:v>1828</c:v>
                </c:pt>
                <c:pt idx="4">
                  <c:v>1794</c:v>
                </c:pt>
                <c:pt idx="5">
                  <c:v>1575</c:v>
                </c:pt>
                <c:pt idx="6">
                  <c:v>1778</c:v>
                </c:pt>
                <c:pt idx="7">
                  <c:v>5892</c:v>
                </c:pt>
                <c:pt idx="8">
                  <c:v>9229</c:v>
                </c:pt>
                <c:pt idx="9">
                  <c:v>10043</c:v>
                </c:pt>
                <c:pt idx="10">
                  <c:v>10474</c:v>
                </c:pt>
                <c:pt idx="11">
                  <c:v>9752</c:v>
                </c:pt>
                <c:pt idx="12">
                  <c:v>9379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4CC-46BF-8192-F9982E6E0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59659304"/>
        <c:axId val="559659696"/>
      </c:barChart>
      <c:barChart>
        <c:barDir val="col"/>
        <c:grouping val="clustered"/>
        <c:varyColors val="1"/>
        <c:ser>
          <c:idx val="2"/>
          <c:order val="2"/>
          <c:tx>
            <c:strRef>
              <c:f>Sheet1!$E$3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56A341"/>
            </a:solidFill>
            <a:ln>
              <a:solidFill>
                <a:sysClr val="window" lastClr="FFFFFF"/>
              </a:solidFill>
            </a:ln>
          </c:spPr>
          <c:invertIfNegative val="0"/>
          <c:cat>
            <c:numRef>
              <c:f>Sheet1!$B$4:$B$16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Sheet1!$E$4:$E$16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13-04CC-46BF-8192-F9982E6E0A98}"/>
            </c:ext>
          </c:extLst>
        </c:ser>
        <c:ser>
          <c:idx val="3"/>
          <c:order val="3"/>
          <c:tx>
            <c:strRef>
              <c:f>Sheet1!$F$3</c:f>
              <c:strCache>
                <c:ptCount val="1"/>
                <c:pt idx="0">
                  <c:v>Automotriz (Retail)</c:v>
                </c:pt>
              </c:strCache>
            </c:strRef>
          </c:tx>
          <c:spPr>
            <a:solidFill>
              <a:srgbClr val="56A34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Sheet1!$B$4:$B$16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Sheet1!$F$4:$F$16</c:f>
              <c:numCache>
                <c:formatCode>General</c:formatCode>
                <c:ptCount val="13"/>
                <c:pt idx="6">
                  <c:v>223</c:v>
                </c:pt>
                <c:pt idx="7">
                  <c:v>4245</c:v>
                </c:pt>
                <c:pt idx="8">
                  <c:v>7629</c:v>
                </c:pt>
                <c:pt idx="9">
                  <c:v>8803</c:v>
                </c:pt>
                <c:pt idx="10">
                  <c:v>8952</c:v>
                </c:pt>
                <c:pt idx="11">
                  <c:v>8233</c:v>
                </c:pt>
                <c:pt idx="12">
                  <c:v>7773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4CC-46BF-8192-F9982E6E0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0"/>
        <c:axId val="559660480"/>
        <c:axId val="559660088"/>
      </c:barChart>
      <c:catAx>
        <c:axId val="559659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6D849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PE"/>
          </a:p>
        </c:txPr>
        <c:crossAx val="559659696"/>
        <c:crosses val="autoZero"/>
        <c:auto val="1"/>
        <c:lblAlgn val="ctr"/>
        <c:lblOffset val="100"/>
        <c:noMultiLvlLbl val="1"/>
      </c:catAx>
      <c:valAx>
        <c:axId val="559659696"/>
        <c:scaling>
          <c:orientation val="minMax"/>
          <c:max val="9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crossAx val="559659304"/>
        <c:crosses val="autoZero"/>
        <c:crossBetween val="between"/>
      </c:valAx>
      <c:valAx>
        <c:axId val="55966008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559660480"/>
        <c:crosses val="max"/>
        <c:crossBetween val="between"/>
      </c:valAx>
      <c:catAx>
        <c:axId val="559660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9660088"/>
        <c:crosses val="autoZero"/>
        <c:auto val="1"/>
        <c:lblAlgn val="ctr"/>
        <c:lblOffset val="100"/>
        <c:noMultiLvlLbl val="0"/>
      </c:catAx>
      <c:spPr>
        <a:noFill/>
        <a:ln w="25406">
          <a:noFill/>
        </a:ln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1"/>
  </c:chart>
  <c:spPr>
    <a:noFill/>
    <a:ln>
      <a:noFill/>
    </a:ln>
  </c:spPr>
  <c:txPr>
    <a:bodyPr/>
    <a:lstStyle/>
    <a:p>
      <a:pPr algn="ctr">
        <a:defRPr lang="en-US" sz="800" b="0" i="0" u="none" strike="noStrike" kern="1200" baseline="0">
          <a:solidFill>
            <a:srgbClr val="595959"/>
          </a:solidFill>
          <a:latin typeface="Calibri"/>
          <a:ea typeface="Lucida Sans Unicode"/>
          <a:cs typeface="Lucida Sans Unicode" pitchFamily="34" charset="0"/>
        </a:defRPr>
      </a:pPr>
      <a:endParaRPr lang="es-PE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0.25765</cdr:x>
      <cdr:y>0.31457</cdr:y>
    </cdr:from>
    <cdr:to>
      <cdr:x>0.34269</cdr:x>
      <cdr:y>0.46874</cdr:y>
    </cdr:to>
    <cdr:sp macro="" textlink="">
      <cdr:nvSpPr>
        <cdr:cNvPr id="16" name="Freeform 20 (L)">
          <a:extLst xmlns:a="http://schemas.openxmlformats.org/drawingml/2006/main">
            <a:ext uri="{FF2B5EF4-FFF2-40B4-BE49-F238E27FC236}">
              <a16:creationId xmlns:a16="http://schemas.microsoft.com/office/drawing/2014/main" id="{0F5309B5-884A-2C69-00FB-2857D7C7E6A3}"/>
            </a:ext>
          </a:extLst>
        </cdr:cNvPr>
        <cdr:cNvSpPr>
          <a:spLocks xmlns:a="http://schemas.openxmlformats.org/drawingml/2006/main" noChangeAspect="1" noEditPoints="1"/>
        </cdr:cNvSpPr>
      </cdr:nvSpPr>
      <cdr:spPr bwMode="gray">
        <a:xfrm xmlns:a="http://schemas.openxmlformats.org/drawingml/2006/main">
          <a:off x="1063855" y="659208"/>
          <a:ext cx="351137" cy="323076"/>
        </a:xfrm>
        <a:custGeom xmlns:a="http://schemas.openxmlformats.org/drawingml/2006/main">
          <a:avLst/>
          <a:gdLst/>
          <a:ahLst/>
          <a:cxnLst>
            <a:cxn ang="0">
              <a:pos x="14502" y="11632"/>
            </a:cxn>
            <a:cxn ang="0">
              <a:pos x="3228" y="1673"/>
            </a:cxn>
            <a:cxn ang="0">
              <a:pos x="3852" y="1880"/>
            </a:cxn>
            <a:cxn ang="0">
              <a:pos x="11818" y="182"/>
            </a:cxn>
            <a:cxn ang="0">
              <a:pos x="14293" y="3220"/>
            </a:cxn>
            <a:cxn ang="0">
              <a:pos x="13440" y="2675"/>
            </a:cxn>
            <a:cxn ang="0">
              <a:pos x="14515" y="4963"/>
            </a:cxn>
            <a:cxn ang="0">
              <a:pos x="14966" y="7592"/>
            </a:cxn>
            <a:cxn ang="0">
              <a:pos x="15193" y="5886"/>
            </a:cxn>
            <a:cxn ang="0">
              <a:pos x="6289" y="1565"/>
            </a:cxn>
            <a:cxn ang="0">
              <a:pos x="4580" y="1403"/>
            </a:cxn>
            <a:cxn ang="0">
              <a:pos x="8718" y="1017"/>
            </a:cxn>
            <a:cxn ang="0">
              <a:pos x="3521" y="2780"/>
            </a:cxn>
            <a:cxn ang="0">
              <a:pos x="5102" y="3045"/>
            </a:cxn>
            <a:cxn ang="0">
              <a:pos x="3749" y="2536"/>
            </a:cxn>
            <a:cxn ang="0">
              <a:pos x="3468" y="4235"/>
            </a:cxn>
            <a:cxn ang="0">
              <a:pos x="3557" y="3387"/>
            </a:cxn>
            <a:cxn ang="0">
              <a:pos x="1914" y="3459"/>
            </a:cxn>
            <a:cxn ang="0">
              <a:pos x="2725" y="1163"/>
            </a:cxn>
            <a:cxn ang="0">
              <a:pos x="1596" y="5164"/>
            </a:cxn>
            <a:cxn ang="0">
              <a:pos x="2339" y="5043"/>
            </a:cxn>
            <a:cxn ang="0">
              <a:pos x="3757" y="4818"/>
            </a:cxn>
            <a:cxn ang="0">
              <a:pos x="277" y="5089"/>
            </a:cxn>
            <a:cxn ang="0">
              <a:pos x="1469" y="8972"/>
            </a:cxn>
            <a:cxn ang="0">
              <a:pos x="304" y="8508"/>
            </a:cxn>
            <a:cxn ang="0">
              <a:pos x="1386" y="10058"/>
            </a:cxn>
            <a:cxn ang="0">
              <a:pos x="1902" y="11283"/>
            </a:cxn>
            <a:cxn ang="0">
              <a:pos x="1235" y="11679"/>
            </a:cxn>
            <a:cxn ang="0">
              <a:pos x="2191" y="7547"/>
            </a:cxn>
            <a:cxn ang="0">
              <a:pos x="2266" y="6393"/>
            </a:cxn>
            <a:cxn ang="0">
              <a:pos x="2619" y="10197"/>
            </a:cxn>
            <a:cxn ang="0">
              <a:pos x="3340" y="8586"/>
            </a:cxn>
            <a:cxn ang="0">
              <a:pos x="2498" y="7633"/>
            </a:cxn>
            <a:cxn ang="0">
              <a:pos x="4404" y="11551"/>
            </a:cxn>
            <a:cxn ang="0">
              <a:pos x="3973" y="12202"/>
            </a:cxn>
            <a:cxn ang="0">
              <a:pos x="5454" y="13564"/>
            </a:cxn>
            <a:cxn ang="0">
              <a:pos x="5148" y="14724"/>
            </a:cxn>
            <a:cxn ang="0">
              <a:pos x="7084" y="14307"/>
            </a:cxn>
            <a:cxn ang="0">
              <a:pos x="8908" y="14201"/>
            </a:cxn>
            <a:cxn ang="0">
              <a:pos x="10346" y="13958"/>
            </a:cxn>
            <a:cxn ang="0">
              <a:pos x="12525" y="13772"/>
            </a:cxn>
            <a:cxn ang="0">
              <a:pos x="10745" y="13495"/>
            </a:cxn>
            <a:cxn ang="0">
              <a:pos x="4666" y="11359"/>
            </a:cxn>
            <a:cxn ang="0">
              <a:pos x="10884" y="12832"/>
            </a:cxn>
            <a:cxn ang="0">
              <a:pos x="10442" y="12203"/>
            </a:cxn>
            <a:cxn ang="0">
              <a:pos x="7220" y="13556"/>
            </a:cxn>
            <a:cxn ang="0">
              <a:pos x="10158" y="11572"/>
            </a:cxn>
            <a:cxn ang="0">
              <a:pos x="9057" y="13438"/>
            </a:cxn>
            <a:cxn ang="0">
              <a:pos x="11442" y="2270"/>
            </a:cxn>
            <a:cxn ang="0">
              <a:pos x="12532" y="2728"/>
            </a:cxn>
            <a:cxn ang="0">
              <a:pos x="11463" y="3627"/>
            </a:cxn>
            <a:cxn ang="0">
              <a:pos x="12814" y="5202"/>
            </a:cxn>
            <a:cxn ang="0">
              <a:pos x="12493" y="4452"/>
            </a:cxn>
            <a:cxn ang="0">
              <a:pos x="14458" y="7459"/>
            </a:cxn>
            <a:cxn ang="0">
              <a:pos x="15401" y="9098"/>
            </a:cxn>
            <a:cxn ang="0">
              <a:pos x="15113" y="8095"/>
            </a:cxn>
            <a:cxn ang="0">
              <a:pos x="13523" y="7530"/>
            </a:cxn>
            <a:cxn ang="0">
              <a:pos x="13309" y="11036"/>
            </a:cxn>
            <a:cxn ang="0">
              <a:pos x="12746" y="9135"/>
            </a:cxn>
            <a:cxn ang="0">
              <a:pos x="15187" y="10570"/>
            </a:cxn>
            <a:cxn ang="0">
              <a:pos x="13902" y="10680"/>
            </a:cxn>
            <a:cxn ang="0">
              <a:pos x="12241" y="9699"/>
            </a:cxn>
          </a:cxnLst>
          <a:rect l="0" t="0" r="r" b="b"/>
          <a:pathLst>
            <a:path w="16128" h="14784">
              <a:moveTo>
                <a:pt x="12277" y="12605"/>
              </a:moveTo>
              <a:lnTo>
                <a:pt x="12402" y="12645"/>
              </a:lnTo>
              <a:lnTo>
                <a:pt x="12523" y="12678"/>
              </a:lnTo>
              <a:lnTo>
                <a:pt x="12641" y="12703"/>
              </a:lnTo>
              <a:lnTo>
                <a:pt x="12756" y="12722"/>
              </a:lnTo>
              <a:lnTo>
                <a:pt x="12868" y="12734"/>
              </a:lnTo>
              <a:lnTo>
                <a:pt x="12978" y="12739"/>
              </a:lnTo>
              <a:lnTo>
                <a:pt x="13084" y="12739"/>
              </a:lnTo>
              <a:lnTo>
                <a:pt x="13187" y="12732"/>
              </a:lnTo>
              <a:lnTo>
                <a:pt x="13287" y="12720"/>
              </a:lnTo>
              <a:lnTo>
                <a:pt x="13384" y="12702"/>
              </a:lnTo>
              <a:lnTo>
                <a:pt x="13479" y="12680"/>
              </a:lnTo>
              <a:lnTo>
                <a:pt x="13571" y="12653"/>
              </a:lnTo>
              <a:lnTo>
                <a:pt x="13660" y="12622"/>
              </a:lnTo>
              <a:lnTo>
                <a:pt x="13747" y="12586"/>
              </a:lnTo>
              <a:lnTo>
                <a:pt x="13831" y="12547"/>
              </a:lnTo>
              <a:lnTo>
                <a:pt x="13912" y="12505"/>
              </a:lnTo>
              <a:lnTo>
                <a:pt x="13991" y="12459"/>
              </a:lnTo>
              <a:lnTo>
                <a:pt x="14068" y="12410"/>
              </a:lnTo>
              <a:lnTo>
                <a:pt x="14141" y="12358"/>
              </a:lnTo>
              <a:lnTo>
                <a:pt x="14212" y="12305"/>
              </a:lnTo>
              <a:lnTo>
                <a:pt x="14281" y="12250"/>
              </a:lnTo>
              <a:lnTo>
                <a:pt x="14348" y="12192"/>
              </a:lnTo>
              <a:lnTo>
                <a:pt x="14412" y="12134"/>
              </a:lnTo>
              <a:lnTo>
                <a:pt x="14474" y="12073"/>
              </a:lnTo>
              <a:lnTo>
                <a:pt x="14533" y="12013"/>
              </a:lnTo>
              <a:lnTo>
                <a:pt x="14592" y="11951"/>
              </a:lnTo>
              <a:lnTo>
                <a:pt x="14647" y="11890"/>
              </a:lnTo>
              <a:lnTo>
                <a:pt x="14700" y="11828"/>
              </a:lnTo>
              <a:lnTo>
                <a:pt x="14751" y="11766"/>
              </a:lnTo>
              <a:lnTo>
                <a:pt x="14800" y="11706"/>
              </a:lnTo>
              <a:lnTo>
                <a:pt x="14848" y="11646"/>
              </a:lnTo>
              <a:lnTo>
                <a:pt x="14893" y="11588"/>
              </a:lnTo>
              <a:lnTo>
                <a:pt x="14831" y="11600"/>
              </a:lnTo>
              <a:lnTo>
                <a:pt x="14768" y="11610"/>
              </a:lnTo>
              <a:lnTo>
                <a:pt x="14704" y="11617"/>
              </a:lnTo>
              <a:lnTo>
                <a:pt x="14637" y="11623"/>
              </a:lnTo>
              <a:lnTo>
                <a:pt x="14571" y="11628"/>
              </a:lnTo>
              <a:lnTo>
                <a:pt x="14502" y="11632"/>
              </a:lnTo>
              <a:lnTo>
                <a:pt x="14433" y="11636"/>
              </a:lnTo>
              <a:lnTo>
                <a:pt x="14362" y="11639"/>
              </a:lnTo>
              <a:lnTo>
                <a:pt x="14289" y="11642"/>
              </a:lnTo>
              <a:lnTo>
                <a:pt x="14216" y="11646"/>
              </a:lnTo>
              <a:lnTo>
                <a:pt x="14141" y="11652"/>
              </a:lnTo>
              <a:lnTo>
                <a:pt x="14066" y="11658"/>
              </a:lnTo>
              <a:lnTo>
                <a:pt x="13988" y="11665"/>
              </a:lnTo>
              <a:lnTo>
                <a:pt x="13909" y="11675"/>
              </a:lnTo>
              <a:lnTo>
                <a:pt x="13830" y="11687"/>
              </a:lnTo>
              <a:lnTo>
                <a:pt x="13749" y="11701"/>
              </a:lnTo>
              <a:lnTo>
                <a:pt x="13666" y="11719"/>
              </a:lnTo>
              <a:lnTo>
                <a:pt x="13583" y="11740"/>
              </a:lnTo>
              <a:lnTo>
                <a:pt x="13498" y="11765"/>
              </a:lnTo>
              <a:lnTo>
                <a:pt x="13411" y="11795"/>
              </a:lnTo>
              <a:lnTo>
                <a:pt x="13324" y="11828"/>
              </a:lnTo>
              <a:lnTo>
                <a:pt x="13235" y="11866"/>
              </a:lnTo>
              <a:lnTo>
                <a:pt x="13145" y="11911"/>
              </a:lnTo>
              <a:lnTo>
                <a:pt x="13054" y="11960"/>
              </a:lnTo>
              <a:lnTo>
                <a:pt x="12962" y="12016"/>
              </a:lnTo>
              <a:lnTo>
                <a:pt x="12867" y="12078"/>
              </a:lnTo>
              <a:lnTo>
                <a:pt x="12772" y="12147"/>
              </a:lnTo>
              <a:lnTo>
                <a:pt x="12676" y="12222"/>
              </a:lnTo>
              <a:lnTo>
                <a:pt x="12578" y="12306"/>
              </a:lnTo>
              <a:lnTo>
                <a:pt x="12479" y="12397"/>
              </a:lnTo>
              <a:lnTo>
                <a:pt x="12379" y="12497"/>
              </a:lnTo>
              <a:lnTo>
                <a:pt x="12277" y="12605"/>
              </a:lnTo>
              <a:close/>
              <a:moveTo>
                <a:pt x="3233" y="2361"/>
              </a:moveTo>
              <a:lnTo>
                <a:pt x="3230" y="2344"/>
              </a:lnTo>
              <a:lnTo>
                <a:pt x="3221" y="2294"/>
              </a:lnTo>
              <a:lnTo>
                <a:pt x="3216" y="2258"/>
              </a:lnTo>
              <a:lnTo>
                <a:pt x="3210" y="2215"/>
              </a:lnTo>
              <a:lnTo>
                <a:pt x="3206" y="2165"/>
              </a:lnTo>
              <a:lnTo>
                <a:pt x="3202" y="2110"/>
              </a:lnTo>
              <a:lnTo>
                <a:pt x="3200" y="2049"/>
              </a:lnTo>
              <a:lnTo>
                <a:pt x="3200" y="1983"/>
              </a:lnTo>
              <a:lnTo>
                <a:pt x="3203" y="1912"/>
              </a:lnTo>
              <a:lnTo>
                <a:pt x="3207" y="1837"/>
              </a:lnTo>
              <a:lnTo>
                <a:pt x="3217" y="1757"/>
              </a:lnTo>
              <a:lnTo>
                <a:pt x="3228" y="1673"/>
              </a:lnTo>
              <a:lnTo>
                <a:pt x="3244" y="1587"/>
              </a:lnTo>
              <a:lnTo>
                <a:pt x="3265" y="1499"/>
              </a:lnTo>
              <a:lnTo>
                <a:pt x="3290" y="1407"/>
              </a:lnTo>
              <a:lnTo>
                <a:pt x="3321" y="1314"/>
              </a:lnTo>
              <a:lnTo>
                <a:pt x="3358" y="1219"/>
              </a:lnTo>
              <a:lnTo>
                <a:pt x="3401" y="1123"/>
              </a:lnTo>
              <a:lnTo>
                <a:pt x="3451" y="1027"/>
              </a:lnTo>
              <a:lnTo>
                <a:pt x="3509" y="930"/>
              </a:lnTo>
              <a:lnTo>
                <a:pt x="3573" y="833"/>
              </a:lnTo>
              <a:lnTo>
                <a:pt x="3647" y="736"/>
              </a:lnTo>
              <a:lnTo>
                <a:pt x="3729" y="641"/>
              </a:lnTo>
              <a:lnTo>
                <a:pt x="3819" y="548"/>
              </a:lnTo>
              <a:lnTo>
                <a:pt x="3919" y="456"/>
              </a:lnTo>
              <a:lnTo>
                <a:pt x="4029" y="366"/>
              </a:lnTo>
              <a:lnTo>
                <a:pt x="4149" y="278"/>
              </a:lnTo>
              <a:lnTo>
                <a:pt x="4280" y="195"/>
              </a:lnTo>
              <a:lnTo>
                <a:pt x="4423" y="113"/>
              </a:lnTo>
              <a:lnTo>
                <a:pt x="4577" y="36"/>
              </a:lnTo>
              <a:lnTo>
                <a:pt x="4590" y="119"/>
              </a:lnTo>
              <a:lnTo>
                <a:pt x="4596" y="205"/>
              </a:lnTo>
              <a:lnTo>
                <a:pt x="4596" y="292"/>
              </a:lnTo>
              <a:lnTo>
                <a:pt x="4590" y="382"/>
              </a:lnTo>
              <a:lnTo>
                <a:pt x="4578" y="473"/>
              </a:lnTo>
              <a:lnTo>
                <a:pt x="4561" y="566"/>
              </a:lnTo>
              <a:lnTo>
                <a:pt x="4538" y="659"/>
              </a:lnTo>
              <a:lnTo>
                <a:pt x="4510" y="752"/>
              </a:lnTo>
              <a:lnTo>
                <a:pt x="4478" y="846"/>
              </a:lnTo>
              <a:lnTo>
                <a:pt x="4440" y="940"/>
              </a:lnTo>
              <a:lnTo>
                <a:pt x="4400" y="1034"/>
              </a:lnTo>
              <a:lnTo>
                <a:pt x="4356" y="1127"/>
              </a:lnTo>
              <a:lnTo>
                <a:pt x="4308" y="1218"/>
              </a:lnTo>
              <a:lnTo>
                <a:pt x="4258" y="1309"/>
              </a:lnTo>
              <a:lnTo>
                <a:pt x="4205" y="1398"/>
              </a:lnTo>
              <a:lnTo>
                <a:pt x="4150" y="1485"/>
              </a:lnTo>
              <a:lnTo>
                <a:pt x="4092" y="1569"/>
              </a:lnTo>
              <a:lnTo>
                <a:pt x="4034" y="1652"/>
              </a:lnTo>
              <a:lnTo>
                <a:pt x="3975" y="1732"/>
              </a:lnTo>
              <a:lnTo>
                <a:pt x="3913" y="1807"/>
              </a:lnTo>
              <a:lnTo>
                <a:pt x="3852" y="1880"/>
              </a:lnTo>
              <a:lnTo>
                <a:pt x="3790" y="1949"/>
              </a:lnTo>
              <a:lnTo>
                <a:pt x="3729" y="2014"/>
              </a:lnTo>
              <a:lnTo>
                <a:pt x="3667" y="2075"/>
              </a:lnTo>
              <a:lnTo>
                <a:pt x="3608" y="2130"/>
              </a:lnTo>
              <a:lnTo>
                <a:pt x="3548" y="2180"/>
              </a:lnTo>
              <a:lnTo>
                <a:pt x="3490" y="2226"/>
              </a:lnTo>
              <a:lnTo>
                <a:pt x="3433" y="2266"/>
              </a:lnTo>
              <a:lnTo>
                <a:pt x="3380" y="2299"/>
              </a:lnTo>
              <a:lnTo>
                <a:pt x="3327" y="2327"/>
              </a:lnTo>
              <a:lnTo>
                <a:pt x="3279" y="2347"/>
              </a:lnTo>
              <a:lnTo>
                <a:pt x="3233" y="2361"/>
              </a:lnTo>
              <a:close/>
              <a:moveTo>
                <a:pt x="12895" y="2288"/>
              </a:moveTo>
              <a:lnTo>
                <a:pt x="12905" y="2155"/>
              </a:lnTo>
              <a:lnTo>
                <a:pt x="12909" y="2027"/>
              </a:lnTo>
              <a:lnTo>
                <a:pt x="12907" y="1905"/>
              </a:lnTo>
              <a:lnTo>
                <a:pt x="12900" y="1788"/>
              </a:lnTo>
              <a:lnTo>
                <a:pt x="12887" y="1676"/>
              </a:lnTo>
              <a:lnTo>
                <a:pt x="12868" y="1569"/>
              </a:lnTo>
              <a:lnTo>
                <a:pt x="12846" y="1466"/>
              </a:lnTo>
              <a:lnTo>
                <a:pt x="12818" y="1369"/>
              </a:lnTo>
              <a:lnTo>
                <a:pt x="12786" y="1276"/>
              </a:lnTo>
              <a:lnTo>
                <a:pt x="12750" y="1187"/>
              </a:lnTo>
              <a:lnTo>
                <a:pt x="12711" y="1102"/>
              </a:lnTo>
              <a:lnTo>
                <a:pt x="12668" y="1022"/>
              </a:lnTo>
              <a:lnTo>
                <a:pt x="12622" y="945"/>
              </a:lnTo>
              <a:lnTo>
                <a:pt x="12573" y="871"/>
              </a:lnTo>
              <a:lnTo>
                <a:pt x="12521" y="802"/>
              </a:lnTo>
              <a:lnTo>
                <a:pt x="12468" y="735"/>
              </a:lnTo>
              <a:lnTo>
                <a:pt x="12413" y="673"/>
              </a:lnTo>
              <a:lnTo>
                <a:pt x="12356" y="612"/>
              </a:lnTo>
              <a:lnTo>
                <a:pt x="12298" y="555"/>
              </a:lnTo>
              <a:lnTo>
                <a:pt x="12238" y="500"/>
              </a:lnTo>
              <a:lnTo>
                <a:pt x="12178" y="449"/>
              </a:lnTo>
              <a:lnTo>
                <a:pt x="12117" y="399"/>
              </a:lnTo>
              <a:lnTo>
                <a:pt x="12057" y="352"/>
              </a:lnTo>
              <a:lnTo>
                <a:pt x="11996" y="307"/>
              </a:lnTo>
              <a:lnTo>
                <a:pt x="11936" y="263"/>
              </a:lnTo>
              <a:lnTo>
                <a:pt x="11876" y="222"/>
              </a:lnTo>
              <a:lnTo>
                <a:pt x="11818" y="182"/>
              </a:lnTo>
              <a:lnTo>
                <a:pt x="11760" y="143"/>
              </a:lnTo>
              <a:lnTo>
                <a:pt x="11651" y="70"/>
              </a:lnTo>
              <a:lnTo>
                <a:pt x="11551" y="0"/>
              </a:lnTo>
              <a:lnTo>
                <a:pt x="11558" y="150"/>
              </a:lnTo>
              <a:lnTo>
                <a:pt x="11572" y="295"/>
              </a:lnTo>
              <a:lnTo>
                <a:pt x="11593" y="434"/>
              </a:lnTo>
              <a:lnTo>
                <a:pt x="11619" y="568"/>
              </a:lnTo>
              <a:lnTo>
                <a:pt x="11651" y="696"/>
              </a:lnTo>
              <a:lnTo>
                <a:pt x="11689" y="818"/>
              </a:lnTo>
              <a:lnTo>
                <a:pt x="11730" y="935"/>
              </a:lnTo>
              <a:lnTo>
                <a:pt x="11776" y="1047"/>
              </a:lnTo>
              <a:lnTo>
                <a:pt x="11826" y="1154"/>
              </a:lnTo>
              <a:lnTo>
                <a:pt x="11879" y="1256"/>
              </a:lnTo>
              <a:lnTo>
                <a:pt x="11935" y="1351"/>
              </a:lnTo>
              <a:lnTo>
                <a:pt x="11992" y="1442"/>
              </a:lnTo>
              <a:lnTo>
                <a:pt x="12052" y="1529"/>
              </a:lnTo>
              <a:lnTo>
                <a:pt x="12113" y="1610"/>
              </a:lnTo>
              <a:lnTo>
                <a:pt x="12175" y="1686"/>
              </a:lnTo>
              <a:lnTo>
                <a:pt x="12237" y="1757"/>
              </a:lnTo>
              <a:lnTo>
                <a:pt x="12299" y="1823"/>
              </a:lnTo>
              <a:lnTo>
                <a:pt x="12360" y="1886"/>
              </a:lnTo>
              <a:lnTo>
                <a:pt x="12421" y="1942"/>
              </a:lnTo>
              <a:lnTo>
                <a:pt x="12479" y="1996"/>
              </a:lnTo>
              <a:lnTo>
                <a:pt x="12536" y="2043"/>
              </a:lnTo>
              <a:lnTo>
                <a:pt x="12591" y="2087"/>
              </a:lnTo>
              <a:lnTo>
                <a:pt x="12642" y="2126"/>
              </a:lnTo>
              <a:lnTo>
                <a:pt x="12691" y="2160"/>
              </a:lnTo>
              <a:lnTo>
                <a:pt x="12734" y="2192"/>
              </a:lnTo>
              <a:lnTo>
                <a:pt x="12774" y="2218"/>
              </a:lnTo>
              <a:lnTo>
                <a:pt x="12810" y="2239"/>
              </a:lnTo>
              <a:lnTo>
                <a:pt x="12839" y="2257"/>
              </a:lnTo>
              <a:lnTo>
                <a:pt x="12880" y="2280"/>
              </a:lnTo>
              <a:lnTo>
                <a:pt x="12895" y="2288"/>
              </a:lnTo>
              <a:close/>
              <a:moveTo>
                <a:pt x="14094" y="3814"/>
              </a:moveTo>
              <a:lnTo>
                <a:pt x="14150" y="3689"/>
              </a:lnTo>
              <a:lnTo>
                <a:pt x="14199" y="3568"/>
              </a:lnTo>
              <a:lnTo>
                <a:pt x="14238" y="3449"/>
              </a:lnTo>
              <a:lnTo>
                <a:pt x="14270" y="3333"/>
              </a:lnTo>
              <a:lnTo>
                <a:pt x="14293" y="3220"/>
              </a:lnTo>
              <a:lnTo>
                <a:pt x="14311" y="3110"/>
              </a:lnTo>
              <a:lnTo>
                <a:pt x="14321" y="3003"/>
              </a:lnTo>
              <a:lnTo>
                <a:pt x="14324" y="2899"/>
              </a:lnTo>
              <a:lnTo>
                <a:pt x="14321" y="2797"/>
              </a:lnTo>
              <a:lnTo>
                <a:pt x="14313" y="2698"/>
              </a:lnTo>
              <a:lnTo>
                <a:pt x="14298" y="2601"/>
              </a:lnTo>
              <a:lnTo>
                <a:pt x="14279" y="2507"/>
              </a:lnTo>
              <a:lnTo>
                <a:pt x="14256" y="2415"/>
              </a:lnTo>
              <a:lnTo>
                <a:pt x="14229" y="2327"/>
              </a:lnTo>
              <a:lnTo>
                <a:pt x="14197" y="2241"/>
              </a:lnTo>
              <a:lnTo>
                <a:pt x="14162" y="2157"/>
              </a:lnTo>
              <a:lnTo>
                <a:pt x="14124" y="2076"/>
              </a:lnTo>
              <a:lnTo>
                <a:pt x="14083" y="1997"/>
              </a:lnTo>
              <a:lnTo>
                <a:pt x="14039" y="1920"/>
              </a:lnTo>
              <a:lnTo>
                <a:pt x="13995" y="1846"/>
              </a:lnTo>
              <a:lnTo>
                <a:pt x="13948" y="1774"/>
              </a:lnTo>
              <a:lnTo>
                <a:pt x="13900" y="1704"/>
              </a:lnTo>
              <a:lnTo>
                <a:pt x="13852" y="1637"/>
              </a:lnTo>
              <a:lnTo>
                <a:pt x="13803" y="1571"/>
              </a:lnTo>
              <a:lnTo>
                <a:pt x="13753" y="1509"/>
              </a:lnTo>
              <a:lnTo>
                <a:pt x="13705" y="1448"/>
              </a:lnTo>
              <a:lnTo>
                <a:pt x="13656" y="1389"/>
              </a:lnTo>
              <a:lnTo>
                <a:pt x="13610" y="1332"/>
              </a:lnTo>
              <a:lnTo>
                <a:pt x="13520" y="1225"/>
              </a:lnTo>
              <a:lnTo>
                <a:pt x="13440" y="1127"/>
              </a:lnTo>
              <a:lnTo>
                <a:pt x="13427" y="1352"/>
              </a:lnTo>
              <a:lnTo>
                <a:pt x="13414" y="1568"/>
              </a:lnTo>
              <a:lnTo>
                <a:pt x="13409" y="1672"/>
              </a:lnTo>
              <a:lnTo>
                <a:pt x="13404" y="1774"/>
              </a:lnTo>
              <a:lnTo>
                <a:pt x="13401" y="1873"/>
              </a:lnTo>
              <a:lnTo>
                <a:pt x="13399" y="1970"/>
              </a:lnTo>
              <a:lnTo>
                <a:pt x="13398" y="2065"/>
              </a:lnTo>
              <a:lnTo>
                <a:pt x="13398" y="2158"/>
              </a:lnTo>
              <a:lnTo>
                <a:pt x="13400" y="2249"/>
              </a:lnTo>
              <a:lnTo>
                <a:pt x="13404" y="2338"/>
              </a:lnTo>
              <a:lnTo>
                <a:pt x="13409" y="2424"/>
              </a:lnTo>
              <a:lnTo>
                <a:pt x="13417" y="2509"/>
              </a:lnTo>
              <a:lnTo>
                <a:pt x="13428" y="2593"/>
              </a:lnTo>
              <a:lnTo>
                <a:pt x="13440" y="2675"/>
              </a:lnTo>
              <a:lnTo>
                <a:pt x="13455" y="2754"/>
              </a:lnTo>
              <a:lnTo>
                <a:pt x="13473" y="2833"/>
              </a:lnTo>
              <a:lnTo>
                <a:pt x="13493" y="2911"/>
              </a:lnTo>
              <a:lnTo>
                <a:pt x="13516" y="2986"/>
              </a:lnTo>
              <a:lnTo>
                <a:pt x="13543" y="3061"/>
              </a:lnTo>
              <a:lnTo>
                <a:pt x="13574" y="3133"/>
              </a:lnTo>
              <a:lnTo>
                <a:pt x="13607" y="3206"/>
              </a:lnTo>
              <a:lnTo>
                <a:pt x="13644" y="3277"/>
              </a:lnTo>
              <a:lnTo>
                <a:pt x="13686" y="3346"/>
              </a:lnTo>
              <a:lnTo>
                <a:pt x="13731" y="3416"/>
              </a:lnTo>
              <a:lnTo>
                <a:pt x="13779" y="3483"/>
              </a:lnTo>
              <a:lnTo>
                <a:pt x="13834" y="3551"/>
              </a:lnTo>
              <a:lnTo>
                <a:pt x="13891" y="3618"/>
              </a:lnTo>
              <a:lnTo>
                <a:pt x="13954" y="3684"/>
              </a:lnTo>
              <a:lnTo>
                <a:pt x="14021" y="3749"/>
              </a:lnTo>
              <a:lnTo>
                <a:pt x="14094" y="3814"/>
              </a:lnTo>
              <a:close/>
              <a:moveTo>
                <a:pt x="14893" y="2797"/>
              </a:moveTo>
              <a:lnTo>
                <a:pt x="14820" y="3023"/>
              </a:lnTo>
              <a:lnTo>
                <a:pt x="14751" y="3236"/>
              </a:lnTo>
              <a:lnTo>
                <a:pt x="14719" y="3339"/>
              </a:lnTo>
              <a:lnTo>
                <a:pt x="14688" y="3439"/>
              </a:lnTo>
              <a:lnTo>
                <a:pt x="14658" y="3537"/>
              </a:lnTo>
              <a:lnTo>
                <a:pt x="14631" y="3633"/>
              </a:lnTo>
              <a:lnTo>
                <a:pt x="14605" y="3725"/>
              </a:lnTo>
              <a:lnTo>
                <a:pt x="14581" y="3817"/>
              </a:lnTo>
              <a:lnTo>
                <a:pt x="14559" y="3907"/>
              </a:lnTo>
              <a:lnTo>
                <a:pt x="14539" y="3995"/>
              </a:lnTo>
              <a:lnTo>
                <a:pt x="14521" y="4082"/>
              </a:lnTo>
              <a:lnTo>
                <a:pt x="14507" y="4166"/>
              </a:lnTo>
              <a:lnTo>
                <a:pt x="14494" y="4250"/>
              </a:lnTo>
              <a:lnTo>
                <a:pt x="14484" y="4332"/>
              </a:lnTo>
              <a:lnTo>
                <a:pt x="14477" y="4413"/>
              </a:lnTo>
              <a:lnTo>
                <a:pt x="14473" y="4493"/>
              </a:lnTo>
              <a:lnTo>
                <a:pt x="14472" y="4573"/>
              </a:lnTo>
              <a:lnTo>
                <a:pt x="14474" y="4651"/>
              </a:lnTo>
              <a:lnTo>
                <a:pt x="14479" y="4730"/>
              </a:lnTo>
              <a:lnTo>
                <a:pt x="14487" y="4808"/>
              </a:lnTo>
              <a:lnTo>
                <a:pt x="14499" y="4885"/>
              </a:lnTo>
              <a:lnTo>
                <a:pt x="14515" y="4963"/>
              </a:lnTo>
              <a:lnTo>
                <a:pt x="14534" y="5041"/>
              </a:lnTo>
              <a:lnTo>
                <a:pt x="14558" y="5118"/>
              </a:lnTo>
              <a:lnTo>
                <a:pt x="14585" y="5196"/>
              </a:lnTo>
              <a:lnTo>
                <a:pt x="14616" y="5275"/>
              </a:lnTo>
              <a:lnTo>
                <a:pt x="14651" y="5353"/>
              </a:lnTo>
              <a:lnTo>
                <a:pt x="14691" y="5433"/>
              </a:lnTo>
              <a:lnTo>
                <a:pt x="14735" y="5513"/>
              </a:lnTo>
              <a:lnTo>
                <a:pt x="14784" y="5594"/>
              </a:lnTo>
              <a:lnTo>
                <a:pt x="14874" y="5488"/>
              </a:lnTo>
              <a:lnTo>
                <a:pt x="14956" y="5384"/>
              </a:lnTo>
              <a:lnTo>
                <a:pt x="15027" y="5280"/>
              </a:lnTo>
              <a:lnTo>
                <a:pt x="15091" y="5176"/>
              </a:lnTo>
              <a:lnTo>
                <a:pt x="15146" y="5073"/>
              </a:lnTo>
              <a:lnTo>
                <a:pt x="15194" y="4971"/>
              </a:lnTo>
              <a:lnTo>
                <a:pt x="15233" y="4869"/>
              </a:lnTo>
              <a:lnTo>
                <a:pt x="15266" y="4768"/>
              </a:lnTo>
              <a:lnTo>
                <a:pt x="15291" y="4669"/>
              </a:lnTo>
              <a:lnTo>
                <a:pt x="15312" y="4571"/>
              </a:lnTo>
              <a:lnTo>
                <a:pt x="15325" y="4473"/>
              </a:lnTo>
              <a:lnTo>
                <a:pt x="15333" y="4377"/>
              </a:lnTo>
              <a:lnTo>
                <a:pt x="15335" y="4282"/>
              </a:lnTo>
              <a:lnTo>
                <a:pt x="15333" y="4188"/>
              </a:lnTo>
              <a:lnTo>
                <a:pt x="15326" y="4096"/>
              </a:lnTo>
              <a:lnTo>
                <a:pt x="15316" y="4005"/>
              </a:lnTo>
              <a:lnTo>
                <a:pt x="15300" y="3915"/>
              </a:lnTo>
              <a:lnTo>
                <a:pt x="15282" y="3827"/>
              </a:lnTo>
              <a:lnTo>
                <a:pt x="15262" y="3741"/>
              </a:lnTo>
              <a:lnTo>
                <a:pt x="15238" y="3657"/>
              </a:lnTo>
              <a:lnTo>
                <a:pt x="15213" y="3573"/>
              </a:lnTo>
              <a:lnTo>
                <a:pt x="15186" y="3493"/>
              </a:lnTo>
              <a:lnTo>
                <a:pt x="15156" y="3414"/>
              </a:lnTo>
              <a:lnTo>
                <a:pt x="15126" y="3336"/>
              </a:lnTo>
              <a:lnTo>
                <a:pt x="15096" y="3261"/>
              </a:lnTo>
              <a:lnTo>
                <a:pt x="15065" y="3188"/>
              </a:lnTo>
              <a:lnTo>
                <a:pt x="15033" y="3117"/>
              </a:lnTo>
              <a:lnTo>
                <a:pt x="15003" y="3049"/>
              </a:lnTo>
              <a:lnTo>
                <a:pt x="14945" y="2918"/>
              </a:lnTo>
              <a:lnTo>
                <a:pt x="14893" y="2797"/>
              </a:lnTo>
              <a:close/>
              <a:moveTo>
                <a:pt x="14966" y="7592"/>
              </a:moveTo>
              <a:lnTo>
                <a:pt x="15080" y="7513"/>
              </a:lnTo>
              <a:lnTo>
                <a:pt x="15186" y="7431"/>
              </a:lnTo>
              <a:lnTo>
                <a:pt x="15282" y="7348"/>
              </a:lnTo>
              <a:lnTo>
                <a:pt x="15371" y="7263"/>
              </a:lnTo>
              <a:lnTo>
                <a:pt x="15452" y="7177"/>
              </a:lnTo>
              <a:lnTo>
                <a:pt x="15524" y="7090"/>
              </a:lnTo>
              <a:lnTo>
                <a:pt x="15590" y="7001"/>
              </a:lnTo>
              <a:lnTo>
                <a:pt x="15648" y="6911"/>
              </a:lnTo>
              <a:lnTo>
                <a:pt x="15701" y="6821"/>
              </a:lnTo>
              <a:lnTo>
                <a:pt x="15746" y="6730"/>
              </a:lnTo>
              <a:lnTo>
                <a:pt x="15785" y="6638"/>
              </a:lnTo>
              <a:lnTo>
                <a:pt x="15820" y="6546"/>
              </a:lnTo>
              <a:lnTo>
                <a:pt x="15848" y="6455"/>
              </a:lnTo>
              <a:lnTo>
                <a:pt x="15872" y="6363"/>
              </a:lnTo>
              <a:lnTo>
                <a:pt x="15891" y="6271"/>
              </a:lnTo>
              <a:lnTo>
                <a:pt x="15905" y="6179"/>
              </a:lnTo>
              <a:lnTo>
                <a:pt x="15916" y="6088"/>
              </a:lnTo>
              <a:lnTo>
                <a:pt x="15923" y="5999"/>
              </a:lnTo>
              <a:lnTo>
                <a:pt x="15927" y="5910"/>
              </a:lnTo>
              <a:lnTo>
                <a:pt x="15928" y="5821"/>
              </a:lnTo>
              <a:lnTo>
                <a:pt x="15927" y="5734"/>
              </a:lnTo>
              <a:lnTo>
                <a:pt x="15923" y="5649"/>
              </a:lnTo>
              <a:lnTo>
                <a:pt x="15917" y="5565"/>
              </a:lnTo>
              <a:lnTo>
                <a:pt x="15910" y="5482"/>
              </a:lnTo>
              <a:lnTo>
                <a:pt x="15902" y="5402"/>
              </a:lnTo>
              <a:lnTo>
                <a:pt x="15893" y="5323"/>
              </a:lnTo>
              <a:lnTo>
                <a:pt x="15883" y="5246"/>
              </a:lnTo>
              <a:lnTo>
                <a:pt x="15873" y="5173"/>
              </a:lnTo>
              <a:lnTo>
                <a:pt x="15854" y="5033"/>
              </a:lnTo>
              <a:lnTo>
                <a:pt x="15838" y="4903"/>
              </a:lnTo>
              <a:lnTo>
                <a:pt x="15699" y="5102"/>
              </a:lnTo>
              <a:lnTo>
                <a:pt x="15569" y="5291"/>
              </a:lnTo>
              <a:lnTo>
                <a:pt x="15508" y="5382"/>
              </a:lnTo>
              <a:lnTo>
                <a:pt x="15449" y="5469"/>
              </a:lnTo>
              <a:lnTo>
                <a:pt x="15392" y="5556"/>
              </a:lnTo>
              <a:lnTo>
                <a:pt x="15339" y="5641"/>
              </a:lnTo>
              <a:lnTo>
                <a:pt x="15287" y="5723"/>
              </a:lnTo>
              <a:lnTo>
                <a:pt x="15239" y="5805"/>
              </a:lnTo>
              <a:lnTo>
                <a:pt x="15193" y="5886"/>
              </a:lnTo>
              <a:lnTo>
                <a:pt x="15149" y="5965"/>
              </a:lnTo>
              <a:lnTo>
                <a:pt x="15110" y="6043"/>
              </a:lnTo>
              <a:lnTo>
                <a:pt x="15073" y="6121"/>
              </a:lnTo>
              <a:lnTo>
                <a:pt x="15037" y="6198"/>
              </a:lnTo>
              <a:lnTo>
                <a:pt x="15006" y="6275"/>
              </a:lnTo>
              <a:lnTo>
                <a:pt x="14978" y="6352"/>
              </a:lnTo>
              <a:lnTo>
                <a:pt x="14953" y="6428"/>
              </a:lnTo>
              <a:lnTo>
                <a:pt x="14932" y="6505"/>
              </a:lnTo>
              <a:lnTo>
                <a:pt x="14912" y="6582"/>
              </a:lnTo>
              <a:lnTo>
                <a:pt x="14897" y="6659"/>
              </a:lnTo>
              <a:lnTo>
                <a:pt x="14885" y="6737"/>
              </a:lnTo>
              <a:lnTo>
                <a:pt x="14877" y="6816"/>
              </a:lnTo>
              <a:lnTo>
                <a:pt x="14872" y="6896"/>
              </a:lnTo>
              <a:lnTo>
                <a:pt x="14871" y="6977"/>
              </a:lnTo>
              <a:lnTo>
                <a:pt x="14873" y="7060"/>
              </a:lnTo>
              <a:lnTo>
                <a:pt x="14879" y="7143"/>
              </a:lnTo>
              <a:lnTo>
                <a:pt x="14888" y="7229"/>
              </a:lnTo>
              <a:lnTo>
                <a:pt x="14902" y="7317"/>
              </a:lnTo>
              <a:lnTo>
                <a:pt x="14919" y="7406"/>
              </a:lnTo>
              <a:lnTo>
                <a:pt x="14941" y="7497"/>
              </a:lnTo>
              <a:lnTo>
                <a:pt x="14966" y="7592"/>
              </a:lnTo>
              <a:close/>
              <a:moveTo>
                <a:pt x="4395" y="1998"/>
              </a:moveTo>
              <a:lnTo>
                <a:pt x="4527" y="2027"/>
              </a:lnTo>
              <a:lnTo>
                <a:pt x="4657" y="2047"/>
              </a:lnTo>
              <a:lnTo>
                <a:pt x="4785" y="2058"/>
              </a:lnTo>
              <a:lnTo>
                <a:pt x="4910" y="2061"/>
              </a:lnTo>
              <a:lnTo>
                <a:pt x="5033" y="2056"/>
              </a:lnTo>
              <a:lnTo>
                <a:pt x="5154" y="2043"/>
              </a:lnTo>
              <a:lnTo>
                <a:pt x="5272" y="2024"/>
              </a:lnTo>
              <a:lnTo>
                <a:pt x="5388" y="1999"/>
              </a:lnTo>
              <a:lnTo>
                <a:pt x="5500" y="1968"/>
              </a:lnTo>
              <a:lnTo>
                <a:pt x="5610" y="1931"/>
              </a:lnTo>
              <a:lnTo>
                <a:pt x="5716" y="1889"/>
              </a:lnTo>
              <a:lnTo>
                <a:pt x="5820" y="1844"/>
              </a:lnTo>
              <a:lnTo>
                <a:pt x="5921" y="1793"/>
              </a:lnTo>
              <a:lnTo>
                <a:pt x="6018" y="1741"/>
              </a:lnTo>
              <a:lnTo>
                <a:pt x="6113" y="1684"/>
              </a:lnTo>
              <a:lnTo>
                <a:pt x="6202" y="1626"/>
              </a:lnTo>
              <a:lnTo>
                <a:pt x="6289" y="1565"/>
              </a:lnTo>
              <a:lnTo>
                <a:pt x="6372" y="1503"/>
              </a:lnTo>
              <a:lnTo>
                <a:pt x="6451" y="1440"/>
              </a:lnTo>
              <a:lnTo>
                <a:pt x="6527" y="1377"/>
              </a:lnTo>
              <a:lnTo>
                <a:pt x="6597" y="1314"/>
              </a:lnTo>
              <a:lnTo>
                <a:pt x="6665" y="1252"/>
              </a:lnTo>
              <a:lnTo>
                <a:pt x="6727" y="1190"/>
              </a:lnTo>
              <a:lnTo>
                <a:pt x="6786" y="1130"/>
              </a:lnTo>
              <a:lnTo>
                <a:pt x="6839" y="1071"/>
              </a:lnTo>
              <a:lnTo>
                <a:pt x="6889" y="1016"/>
              </a:lnTo>
              <a:lnTo>
                <a:pt x="6934" y="963"/>
              </a:lnTo>
              <a:lnTo>
                <a:pt x="6973" y="914"/>
              </a:lnTo>
              <a:lnTo>
                <a:pt x="7009" y="869"/>
              </a:lnTo>
              <a:lnTo>
                <a:pt x="7039" y="829"/>
              </a:lnTo>
              <a:lnTo>
                <a:pt x="7064" y="793"/>
              </a:lnTo>
              <a:lnTo>
                <a:pt x="7083" y="762"/>
              </a:lnTo>
              <a:lnTo>
                <a:pt x="7025" y="795"/>
              </a:lnTo>
              <a:lnTo>
                <a:pt x="6957" y="821"/>
              </a:lnTo>
              <a:lnTo>
                <a:pt x="6882" y="844"/>
              </a:lnTo>
              <a:lnTo>
                <a:pt x="6799" y="863"/>
              </a:lnTo>
              <a:lnTo>
                <a:pt x="6710" y="879"/>
              </a:lnTo>
              <a:lnTo>
                <a:pt x="6617" y="894"/>
              </a:lnTo>
              <a:lnTo>
                <a:pt x="6517" y="905"/>
              </a:lnTo>
              <a:lnTo>
                <a:pt x="6413" y="915"/>
              </a:lnTo>
              <a:lnTo>
                <a:pt x="6195" y="932"/>
              </a:lnTo>
              <a:lnTo>
                <a:pt x="5967" y="949"/>
              </a:lnTo>
              <a:lnTo>
                <a:pt x="5852" y="959"/>
              </a:lnTo>
              <a:lnTo>
                <a:pt x="5737" y="970"/>
              </a:lnTo>
              <a:lnTo>
                <a:pt x="5622" y="983"/>
              </a:lnTo>
              <a:lnTo>
                <a:pt x="5508" y="998"/>
              </a:lnTo>
              <a:lnTo>
                <a:pt x="5396" y="1018"/>
              </a:lnTo>
              <a:lnTo>
                <a:pt x="5286" y="1040"/>
              </a:lnTo>
              <a:lnTo>
                <a:pt x="5179" y="1066"/>
              </a:lnTo>
              <a:lnTo>
                <a:pt x="5076" y="1096"/>
              </a:lnTo>
              <a:lnTo>
                <a:pt x="4979" y="1132"/>
              </a:lnTo>
              <a:lnTo>
                <a:pt x="4886" y="1173"/>
              </a:lnTo>
              <a:lnTo>
                <a:pt x="4798" y="1220"/>
              </a:lnTo>
              <a:lnTo>
                <a:pt x="4718" y="1274"/>
              </a:lnTo>
              <a:lnTo>
                <a:pt x="4645" y="1334"/>
              </a:lnTo>
              <a:lnTo>
                <a:pt x="4580" y="1403"/>
              </a:lnTo>
              <a:lnTo>
                <a:pt x="4524" y="1479"/>
              </a:lnTo>
              <a:lnTo>
                <a:pt x="4477" y="1563"/>
              </a:lnTo>
              <a:lnTo>
                <a:pt x="4439" y="1657"/>
              </a:lnTo>
              <a:lnTo>
                <a:pt x="4413" y="1761"/>
              </a:lnTo>
              <a:lnTo>
                <a:pt x="4398" y="1874"/>
              </a:lnTo>
              <a:lnTo>
                <a:pt x="4395" y="1998"/>
              </a:lnTo>
              <a:close/>
              <a:moveTo>
                <a:pt x="11733" y="1962"/>
              </a:moveTo>
              <a:lnTo>
                <a:pt x="11706" y="1811"/>
              </a:lnTo>
              <a:lnTo>
                <a:pt x="11669" y="1673"/>
              </a:lnTo>
              <a:lnTo>
                <a:pt x="11619" y="1547"/>
              </a:lnTo>
              <a:lnTo>
                <a:pt x="11560" y="1432"/>
              </a:lnTo>
              <a:lnTo>
                <a:pt x="11491" y="1328"/>
              </a:lnTo>
              <a:lnTo>
                <a:pt x="11414" y="1235"/>
              </a:lnTo>
              <a:lnTo>
                <a:pt x="11329" y="1152"/>
              </a:lnTo>
              <a:lnTo>
                <a:pt x="11236" y="1078"/>
              </a:lnTo>
              <a:lnTo>
                <a:pt x="11137" y="1014"/>
              </a:lnTo>
              <a:lnTo>
                <a:pt x="11032" y="958"/>
              </a:lnTo>
              <a:lnTo>
                <a:pt x="10922" y="911"/>
              </a:lnTo>
              <a:lnTo>
                <a:pt x="10808" y="871"/>
              </a:lnTo>
              <a:lnTo>
                <a:pt x="10690" y="838"/>
              </a:lnTo>
              <a:lnTo>
                <a:pt x="10569" y="813"/>
              </a:lnTo>
              <a:lnTo>
                <a:pt x="10445" y="794"/>
              </a:lnTo>
              <a:lnTo>
                <a:pt x="10321" y="781"/>
              </a:lnTo>
              <a:lnTo>
                <a:pt x="10195" y="774"/>
              </a:lnTo>
              <a:lnTo>
                <a:pt x="10070" y="772"/>
              </a:lnTo>
              <a:lnTo>
                <a:pt x="9945" y="774"/>
              </a:lnTo>
              <a:lnTo>
                <a:pt x="9822" y="780"/>
              </a:lnTo>
              <a:lnTo>
                <a:pt x="9701" y="790"/>
              </a:lnTo>
              <a:lnTo>
                <a:pt x="9582" y="803"/>
              </a:lnTo>
              <a:lnTo>
                <a:pt x="9468" y="819"/>
              </a:lnTo>
              <a:lnTo>
                <a:pt x="9357" y="838"/>
              </a:lnTo>
              <a:lnTo>
                <a:pt x="9252" y="858"/>
              </a:lnTo>
              <a:lnTo>
                <a:pt x="9153" y="880"/>
              </a:lnTo>
              <a:lnTo>
                <a:pt x="9060" y="903"/>
              </a:lnTo>
              <a:lnTo>
                <a:pt x="8974" y="927"/>
              </a:lnTo>
              <a:lnTo>
                <a:pt x="8897" y="950"/>
              </a:lnTo>
              <a:lnTo>
                <a:pt x="8827" y="973"/>
              </a:lnTo>
              <a:lnTo>
                <a:pt x="8768" y="995"/>
              </a:lnTo>
              <a:lnTo>
                <a:pt x="8718" y="1017"/>
              </a:lnTo>
              <a:lnTo>
                <a:pt x="8818" y="1028"/>
              </a:lnTo>
              <a:lnTo>
                <a:pt x="8915" y="1044"/>
              </a:lnTo>
              <a:lnTo>
                <a:pt x="9008" y="1066"/>
              </a:lnTo>
              <a:lnTo>
                <a:pt x="9099" y="1093"/>
              </a:lnTo>
              <a:lnTo>
                <a:pt x="9187" y="1126"/>
              </a:lnTo>
              <a:lnTo>
                <a:pt x="9273" y="1163"/>
              </a:lnTo>
              <a:lnTo>
                <a:pt x="9357" y="1203"/>
              </a:lnTo>
              <a:lnTo>
                <a:pt x="9439" y="1247"/>
              </a:lnTo>
              <a:lnTo>
                <a:pt x="9521" y="1293"/>
              </a:lnTo>
              <a:lnTo>
                <a:pt x="9600" y="1341"/>
              </a:lnTo>
              <a:lnTo>
                <a:pt x="9679" y="1392"/>
              </a:lnTo>
              <a:lnTo>
                <a:pt x="9758" y="1443"/>
              </a:lnTo>
              <a:lnTo>
                <a:pt x="9837" y="1496"/>
              </a:lnTo>
              <a:lnTo>
                <a:pt x="9916" y="1549"/>
              </a:lnTo>
              <a:lnTo>
                <a:pt x="9995" y="1602"/>
              </a:lnTo>
              <a:lnTo>
                <a:pt x="10075" y="1653"/>
              </a:lnTo>
              <a:lnTo>
                <a:pt x="10157" y="1703"/>
              </a:lnTo>
              <a:lnTo>
                <a:pt x="10240" y="1752"/>
              </a:lnTo>
              <a:lnTo>
                <a:pt x="10325" y="1798"/>
              </a:lnTo>
              <a:lnTo>
                <a:pt x="10412" y="1842"/>
              </a:lnTo>
              <a:lnTo>
                <a:pt x="10501" y="1882"/>
              </a:lnTo>
              <a:lnTo>
                <a:pt x="10593" y="1918"/>
              </a:lnTo>
              <a:lnTo>
                <a:pt x="10688" y="1950"/>
              </a:lnTo>
              <a:lnTo>
                <a:pt x="10787" y="1978"/>
              </a:lnTo>
              <a:lnTo>
                <a:pt x="10888" y="1999"/>
              </a:lnTo>
              <a:lnTo>
                <a:pt x="10995" y="2015"/>
              </a:lnTo>
              <a:lnTo>
                <a:pt x="11105" y="2025"/>
              </a:lnTo>
              <a:lnTo>
                <a:pt x="11220" y="2028"/>
              </a:lnTo>
              <a:lnTo>
                <a:pt x="11340" y="2024"/>
              </a:lnTo>
              <a:lnTo>
                <a:pt x="11465" y="2012"/>
              </a:lnTo>
              <a:lnTo>
                <a:pt x="11596" y="1991"/>
              </a:lnTo>
              <a:lnTo>
                <a:pt x="11733" y="1962"/>
              </a:lnTo>
              <a:close/>
              <a:moveTo>
                <a:pt x="3414" y="2688"/>
              </a:moveTo>
              <a:lnTo>
                <a:pt x="3426" y="2702"/>
              </a:lnTo>
              <a:lnTo>
                <a:pt x="3440" y="2717"/>
              </a:lnTo>
              <a:lnTo>
                <a:pt x="3457" y="2731"/>
              </a:lnTo>
              <a:lnTo>
                <a:pt x="3476" y="2747"/>
              </a:lnTo>
              <a:lnTo>
                <a:pt x="3498" y="2763"/>
              </a:lnTo>
              <a:lnTo>
                <a:pt x="3521" y="2780"/>
              </a:lnTo>
              <a:lnTo>
                <a:pt x="3546" y="2796"/>
              </a:lnTo>
              <a:lnTo>
                <a:pt x="3573" y="2813"/>
              </a:lnTo>
              <a:lnTo>
                <a:pt x="3603" y="2829"/>
              </a:lnTo>
              <a:lnTo>
                <a:pt x="3633" y="2846"/>
              </a:lnTo>
              <a:lnTo>
                <a:pt x="3665" y="2863"/>
              </a:lnTo>
              <a:lnTo>
                <a:pt x="3698" y="2880"/>
              </a:lnTo>
              <a:lnTo>
                <a:pt x="3733" y="2897"/>
              </a:lnTo>
              <a:lnTo>
                <a:pt x="3768" y="2914"/>
              </a:lnTo>
              <a:lnTo>
                <a:pt x="3804" y="2931"/>
              </a:lnTo>
              <a:lnTo>
                <a:pt x="3841" y="2947"/>
              </a:lnTo>
              <a:lnTo>
                <a:pt x="3879" y="2963"/>
              </a:lnTo>
              <a:lnTo>
                <a:pt x="3917" y="2978"/>
              </a:lnTo>
              <a:lnTo>
                <a:pt x="3956" y="2993"/>
              </a:lnTo>
              <a:lnTo>
                <a:pt x="3995" y="3008"/>
              </a:lnTo>
              <a:lnTo>
                <a:pt x="4034" y="3023"/>
              </a:lnTo>
              <a:lnTo>
                <a:pt x="4072" y="3036"/>
              </a:lnTo>
              <a:lnTo>
                <a:pt x="4112" y="3049"/>
              </a:lnTo>
              <a:lnTo>
                <a:pt x="4150" y="3061"/>
              </a:lnTo>
              <a:lnTo>
                <a:pt x="4188" y="3072"/>
              </a:lnTo>
              <a:lnTo>
                <a:pt x="4226" y="3083"/>
              </a:lnTo>
              <a:lnTo>
                <a:pt x="4263" y="3092"/>
              </a:lnTo>
              <a:lnTo>
                <a:pt x="4298" y="3101"/>
              </a:lnTo>
              <a:lnTo>
                <a:pt x="4333" y="3108"/>
              </a:lnTo>
              <a:lnTo>
                <a:pt x="4368" y="3114"/>
              </a:lnTo>
              <a:lnTo>
                <a:pt x="4400" y="3120"/>
              </a:lnTo>
              <a:lnTo>
                <a:pt x="4431" y="3124"/>
              </a:lnTo>
              <a:lnTo>
                <a:pt x="4483" y="3126"/>
              </a:lnTo>
              <a:lnTo>
                <a:pt x="4532" y="3127"/>
              </a:lnTo>
              <a:lnTo>
                <a:pt x="4581" y="3126"/>
              </a:lnTo>
              <a:lnTo>
                <a:pt x="4630" y="3124"/>
              </a:lnTo>
              <a:lnTo>
                <a:pt x="4678" y="3121"/>
              </a:lnTo>
              <a:lnTo>
                <a:pt x="4726" y="3116"/>
              </a:lnTo>
              <a:lnTo>
                <a:pt x="4773" y="3111"/>
              </a:lnTo>
              <a:lnTo>
                <a:pt x="4820" y="3104"/>
              </a:lnTo>
              <a:lnTo>
                <a:pt x="4868" y="3096"/>
              </a:lnTo>
              <a:lnTo>
                <a:pt x="4914" y="3087"/>
              </a:lnTo>
              <a:lnTo>
                <a:pt x="4961" y="3078"/>
              </a:lnTo>
              <a:lnTo>
                <a:pt x="5008" y="3067"/>
              </a:lnTo>
              <a:lnTo>
                <a:pt x="5102" y="3045"/>
              </a:lnTo>
              <a:lnTo>
                <a:pt x="5199" y="3020"/>
              </a:lnTo>
              <a:lnTo>
                <a:pt x="5297" y="2993"/>
              </a:lnTo>
              <a:lnTo>
                <a:pt x="5398" y="2967"/>
              </a:lnTo>
              <a:lnTo>
                <a:pt x="5503" y="2940"/>
              </a:lnTo>
              <a:lnTo>
                <a:pt x="5612" y="2915"/>
              </a:lnTo>
              <a:lnTo>
                <a:pt x="5668" y="2903"/>
              </a:lnTo>
              <a:lnTo>
                <a:pt x="5725" y="2890"/>
              </a:lnTo>
              <a:lnTo>
                <a:pt x="5784" y="2879"/>
              </a:lnTo>
              <a:lnTo>
                <a:pt x="5844" y="2868"/>
              </a:lnTo>
              <a:lnTo>
                <a:pt x="5907" y="2858"/>
              </a:lnTo>
              <a:lnTo>
                <a:pt x="5970" y="2849"/>
              </a:lnTo>
              <a:lnTo>
                <a:pt x="6035" y="2841"/>
              </a:lnTo>
              <a:lnTo>
                <a:pt x="6102" y="2833"/>
              </a:lnTo>
              <a:lnTo>
                <a:pt x="5991" y="2746"/>
              </a:lnTo>
              <a:lnTo>
                <a:pt x="5881" y="2668"/>
              </a:lnTo>
              <a:lnTo>
                <a:pt x="5771" y="2598"/>
              </a:lnTo>
              <a:lnTo>
                <a:pt x="5664" y="2536"/>
              </a:lnTo>
              <a:lnTo>
                <a:pt x="5557" y="2483"/>
              </a:lnTo>
              <a:lnTo>
                <a:pt x="5453" y="2437"/>
              </a:lnTo>
              <a:lnTo>
                <a:pt x="5349" y="2398"/>
              </a:lnTo>
              <a:lnTo>
                <a:pt x="5249" y="2366"/>
              </a:lnTo>
              <a:lnTo>
                <a:pt x="5149" y="2341"/>
              </a:lnTo>
              <a:lnTo>
                <a:pt x="5050" y="2322"/>
              </a:lnTo>
              <a:lnTo>
                <a:pt x="4954" y="2308"/>
              </a:lnTo>
              <a:lnTo>
                <a:pt x="4860" y="2298"/>
              </a:lnTo>
              <a:lnTo>
                <a:pt x="4767" y="2295"/>
              </a:lnTo>
              <a:lnTo>
                <a:pt x="4676" y="2296"/>
              </a:lnTo>
              <a:lnTo>
                <a:pt x="4586" y="2301"/>
              </a:lnTo>
              <a:lnTo>
                <a:pt x="4500" y="2312"/>
              </a:lnTo>
              <a:lnTo>
                <a:pt x="4415" y="2324"/>
              </a:lnTo>
              <a:lnTo>
                <a:pt x="4331" y="2340"/>
              </a:lnTo>
              <a:lnTo>
                <a:pt x="4251" y="2359"/>
              </a:lnTo>
              <a:lnTo>
                <a:pt x="4172" y="2380"/>
              </a:lnTo>
              <a:lnTo>
                <a:pt x="4096" y="2402"/>
              </a:lnTo>
              <a:lnTo>
                <a:pt x="4022" y="2428"/>
              </a:lnTo>
              <a:lnTo>
                <a:pt x="3950" y="2454"/>
              </a:lnTo>
              <a:lnTo>
                <a:pt x="3881" y="2481"/>
              </a:lnTo>
              <a:lnTo>
                <a:pt x="3813" y="2508"/>
              </a:lnTo>
              <a:lnTo>
                <a:pt x="3749" y="2536"/>
              </a:lnTo>
              <a:lnTo>
                <a:pt x="3686" y="2565"/>
              </a:lnTo>
              <a:lnTo>
                <a:pt x="3627" y="2592"/>
              </a:lnTo>
              <a:lnTo>
                <a:pt x="3515" y="2643"/>
              </a:lnTo>
              <a:lnTo>
                <a:pt x="3414" y="2688"/>
              </a:lnTo>
              <a:close/>
              <a:moveTo>
                <a:pt x="2288" y="4141"/>
              </a:moveTo>
              <a:lnTo>
                <a:pt x="2303" y="4151"/>
              </a:lnTo>
              <a:lnTo>
                <a:pt x="2320" y="4161"/>
              </a:lnTo>
              <a:lnTo>
                <a:pt x="2341" y="4170"/>
              </a:lnTo>
              <a:lnTo>
                <a:pt x="2362" y="4180"/>
              </a:lnTo>
              <a:lnTo>
                <a:pt x="2386" y="4189"/>
              </a:lnTo>
              <a:lnTo>
                <a:pt x="2412" y="4197"/>
              </a:lnTo>
              <a:lnTo>
                <a:pt x="2439" y="4207"/>
              </a:lnTo>
              <a:lnTo>
                <a:pt x="2469" y="4215"/>
              </a:lnTo>
              <a:lnTo>
                <a:pt x="2500" y="4222"/>
              </a:lnTo>
              <a:lnTo>
                <a:pt x="2532" y="4229"/>
              </a:lnTo>
              <a:lnTo>
                <a:pt x="2566" y="4236"/>
              </a:lnTo>
              <a:lnTo>
                <a:pt x="2602" y="4243"/>
              </a:lnTo>
              <a:lnTo>
                <a:pt x="2638" y="4249"/>
              </a:lnTo>
              <a:lnTo>
                <a:pt x="2674" y="4254"/>
              </a:lnTo>
              <a:lnTo>
                <a:pt x="2713" y="4259"/>
              </a:lnTo>
              <a:lnTo>
                <a:pt x="2752" y="4264"/>
              </a:lnTo>
              <a:lnTo>
                <a:pt x="2791" y="4268"/>
              </a:lnTo>
              <a:lnTo>
                <a:pt x="2831" y="4271"/>
              </a:lnTo>
              <a:lnTo>
                <a:pt x="2872" y="4274"/>
              </a:lnTo>
              <a:lnTo>
                <a:pt x="2912" y="4276"/>
              </a:lnTo>
              <a:lnTo>
                <a:pt x="2952" y="4278"/>
              </a:lnTo>
              <a:lnTo>
                <a:pt x="2994" y="4279"/>
              </a:lnTo>
              <a:lnTo>
                <a:pt x="3034" y="4279"/>
              </a:lnTo>
              <a:lnTo>
                <a:pt x="3075" y="4279"/>
              </a:lnTo>
              <a:lnTo>
                <a:pt x="3116" y="4278"/>
              </a:lnTo>
              <a:lnTo>
                <a:pt x="3155" y="4276"/>
              </a:lnTo>
              <a:lnTo>
                <a:pt x="3194" y="4274"/>
              </a:lnTo>
              <a:lnTo>
                <a:pt x="3233" y="4271"/>
              </a:lnTo>
              <a:lnTo>
                <a:pt x="3271" y="4267"/>
              </a:lnTo>
              <a:lnTo>
                <a:pt x="3307" y="4262"/>
              </a:lnTo>
              <a:lnTo>
                <a:pt x="3344" y="4256"/>
              </a:lnTo>
              <a:lnTo>
                <a:pt x="3378" y="4250"/>
              </a:lnTo>
              <a:lnTo>
                <a:pt x="3424" y="4243"/>
              </a:lnTo>
              <a:lnTo>
                <a:pt x="3468" y="4235"/>
              </a:lnTo>
              <a:lnTo>
                <a:pt x="3508" y="4226"/>
              </a:lnTo>
              <a:lnTo>
                <a:pt x="3545" y="4216"/>
              </a:lnTo>
              <a:lnTo>
                <a:pt x="3580" y="4206"/>
              </a:lnTo>
              <a:lnTo>
                <a:pt x="3615" y="4193"/>
              </a:lnTo>
              <a:lnTo>
                <a:pt x="3648" y="4181"/>
              </a:lnTo>
              <a:lnTo>
                <a:pt x="3679" y="4167"/>
              </a:lnTo>
              <a:lnTo>
                <a:pt x="3709" y="4153"/>
              </a:lnTo>
              <a:lnTo>
                <a:pt x="3740" y="4138"/>
              </a:lnTo>
              <a:lnTo>
                <a:pt x="3770" y="4122"/>
              </a:lnTo>
              <a:lnTo>
                <a:pt x="3801" y="4105"/>
              </a:lnTo>
              <a:lnTo>
                <a:pt x="3864" y="4068"/>
              </a:lnTo>
              <a:lnTo>
                <a:pt x="3932" y="4027"/>
              </a:lnTo>
              <a:lnTo>
                <a:pt x="4008" y="3983"/>
              </a:lnTo>
              <a:lnTo>
                <a:pt x="4094" y="3934"/>
              </a:lnTo>
              <a:lnTo>
                <a:pt x="4142" y="3909"/>
              </a:lnTo>
              <a:lnTo>
                <a:pt x="4193" y="3882"/>
              </a:lnTo>
              <a:lnTo>
                <a:pt x="4249" y="3855"/>
              </a:lnTo>
              <a:lnTo>
                <a:pt x="4308" y="3826"/>
              </a:lnTo>
              <a:lnTo>
                <a:pt x="4372" y="3796"/>
              </a:lnTo>
              <a:lnTo>
                <a:pt x="4441" y="3766"/>
              </a:lnTo>
              <a:lnTo>
                <a:pt x="4515" y="3734"/>
              </a:lnTo>
              <a:lnTo>
                <a:pt x="4594" y="3701"/>
              </a:lnTo>
              <a:lnTo>
                <a:pt x="4680" y="3667"/>
              </a:lnTo>
              <a:lnTo>
                <a:pt x="4773" y="3633"/>
              </a:lnTo>
              <a:lnTo>
                <a:pt x="4871" y="3596"/>
              </a:lnTo>
              <a:lnTo>
                <a:pt x="4976" y="3560"/>
              </a:lnTo>
              <a:lnTo>
                <a:pt x="4845" y="3506"/>
              </a:lnTo>
              <a:lnTo>
                <a:pt x="4718" y="3460"/>
              </a:lnTo>
              <a:lnTo>
                <a:pt x="4595" y="3422"/>
              </a:lnTo>
              <a:lnTo>
                <a:pt x="4477" y="3391"/>
              </a:lnTo>
              <a:lnTo>
                <a:pt x="4361" y="3367"/>
              </a:lnTo>
              <a:lnTo>
                <a:pt x="4249" y="3350"/>
              </a:lnTo>
              <a:lnTo>
                <a:pt x="4141" y="3339"/>
              </a:lnTo>
              <a:lnTo>
                <a:pt x="4035" y="3334"/>
              </a:lnTo>
              <a:lnTo>
                <a:pt x="3933" y="3334"/>
              </a:lnTo>
              <a:lnTo>
                <a:pt x="3835" y="3340"/>
              </a:lnTo>
              <a:lnTo>
                <a:pt x="3740" y="3351"/>
              </a:lnTo>
              <a:lnTo>
                <a:pt x="3647" y="3367"/>
              </a:lnTo>
              <a:lnTo>
                <a:pt x="3557" y="3387"/>
              </a:lnTo>
              <a:lnTo>
                <a:pt x="3471" y="3411"/>
              </a:lnTo>
              <a:lnTo>
                <a:pt x="3387" y="3438"/>
              </a:lnTo>
              <a:lnTo>
                <a:pt x="3305" y="3469"/>
              </a:lnTo>
              <a:lnTo>
                <a:pt x="3227" y="3503"/>
              </a:lnTo>
              <a:lnTo>
                <a:pt x="3150" y="3539"/>
              </a:lnTo>
              <a:lnTo>
                <a:pt x="3076" y="3578"/>
              </a:lnTo>
              <a:lnTo>
                <a:pt x="3005" y="3619"/>
              </a:lnTo>
              <a:lnTo>
                <a:pt x="2935" y="3661"/>
              </a:lnTo>
              <a:lnTo>
                <a:pt x="2868" y="3704"/>
              </a:lnTo>
              <a:lnTo>
                <a:pt x="2802" y="3750"/>
              </a:lnTo>
              <a:lnTo>
                <a:pt x="2739" y="3795"/>
              </a:lnTo>
              <a:lnTo>
                <a:pt x="2502" y="3976"/>
              </a:lnTo>
              <a:lnTo>
                <a:pt x="2288" y="4141"/>
              </a:lnTo>
              <a:close/>
              <a:moveTo>
                <a:pt x="2725" y="1163"/>
              </a:moveTo>
              <a:lnTo>
                <a:pt x="2616" y="1281"/>
              </a:lnTo>
              <a:lnTo>
                <a:pt x="2517" y="1397"/>
              </a:lnTo>
              <a:lnTo>
                <a:pt x="2425" y="1511"/>
              </a:lnTo>
              <a:lnTo>
                <a:pt x="2342" y="1622"/>
              </a:lnTo>
              <a:lnTo>
                <a:pt x="2266" y="1732"/>
              </a:lnTo>
              <a:lnTo>
                <a:pt x="2197" y="1839"/>
              </a:lnTo>
              <a:lnTo>
                <a:pt x="2136" y="1944"/>
              </a:lnTo>
              <a:lnTo>
                <a:pt x="2081" y="2047"/>
              </a:lnTo>
              <a:lnTo>
                <a:pt x="2032" y="2148"/>
              </a:lnTo>
              <a:lnTo>
                <a:pt x="1990" y="2247"/>
              </a:lnTo>
              <a:lnTo>
                <a:pt x="1955" y="2343"/>
              </a:lnTo>
              <a:lnTo>
                <a:pt x="1923" y="2438"/>
              </a:lnTo>
              <a:lnTo>
                <a:pt x="1898" y="2529"/>
              </a:lnTo>
              <a:lnTo>
                <a:pt x="1879" y="2619"/>
              </a:lnTo>
              <a:lnTo>
                <a:pt x="1863" y="2707"/>
              </a:lnTo>
              <a:lnTo>
                <a:pt x="1853" y="2793"/>
              </a:lnTo>
              <a:lnTo>
                <a:pt x="1846" y="2875"/>
              </a:lnTo>
              <a:lnTo>
                <a:pt x="1844" y="2957"/>
              </a:lnTo>
              <a:lnTo>
                <a:pt x="1845" y="3036"/>
              </a:lnTo>
              <a:lnTo>
                <a:pt x="1850" y="3111"/>
              </a:lnTo>
              <a:lnTo>
                <a:pt x="1858" y="3186"/>
              </a:lnTo>
              <a:lnTo>
                <a:pt x="1868" y="3258"/>
              </a:lnTo>
              <a:lnTo>
                <a:pt x="1881" y="3327"/>
              </a:lnTo>
              <a:lnTo>
                <a:pt x="1897" y="3395"/>
              </a:lnTo>
              <a:lnTo>
                <a:pt x="1914" y="3459"/>
              </a:lnTo>
              <a:lnTo>
                <a:pt x="1933" y="3523"/>
              </a:lnTo>
              <a:lnTo>
                <a:pt x="1955" y="3583"/>
              </a:lnTo>
              <a:lnTo>
                <a:pt x="1977" y="3641"/>
              </a:lnTo>
              <a:lnTo>
                <a:pt x="1999" y="3697"/>
              </a:lnTo>
              <a:lnTo>
                <a:pt x="2023" y="3751"/>
              </a:lnTo>
              <a:lnTo>
                <a:pt x="2046" y="3801"/>
              </a:lnTo>
              <a:lnTo>
                <a:pt x="2070" y="3851"/>
              </a:lnTo>
              <a:lnTo>
                <a:pt x="2096" y="3840"/>
              </a:lnTo>
              <a:lnTo>
                <a:pt x="2125" y="3823"/>
              </a:lnTo>
              <a:lnTo>
                <a:pt x="2156" y="3800"/>
              </a:lnTo>
              <a:lnTo>
                <a:pt x="2189" y="3771"/>
              </a:lnTo>
              <a:lnTo>
                <a:pt x="2225" y="3736"/>
              </a:lnTo>
              <a:lnTo>
                <a:pt x="2263" y="3693"/>
              </a:lnTo>
              <a:lnTo>
                <a:pt x="2301" y="3647"/>
              </a:lnTo>
              <a:lnTo>
                <a:pt x="2342" y="3593"/>
              </a:lnTo>
              <a:lnTo>
                <a:pt x="2382" y="3536"/>
              </a:lnTo>
              <a:lnTo>
                <a:pt x="2422" y="3472"/>
              </a:lnTo>
              <a:lnTo>
                <a:pt x="2464" y="3405"/>
              </a:lnTo>
              <a:lnTo>
                <a:pt x="2504" y="3332"/>
              </a:lnTo>
              <a:lnTo>
                <a:pt x="2544" y="3255"/>
              </a:lnTo>
              <a:lnTo>
                <a:pt x="2582" y="3173"/>
              </a:lnTo>
              <a:lnTo>
                <a:pt x="2621" y="3087"/>
              </a:lnTo>
              <a:lnTo>
                <a:pt x="2656" y="2996"/>
              </a:lnTo>
              <a:lnTo>
                <a:pt x="2690" y="2903"/>
              </a:lnTo>
              <a:lnTo>
                <a:pt x="2722" y="2806"/>
              </a:lnTo>
              <a:lnTo>
                <a:pt x="2750" y="2705"/>
              </a:lnTo>
              <a:lnTo>
                <a:pt x="2776" y="2600"/>
              </a:lnTo>
              <a:lnTo>
                <a:pt x="2798" y="2493"/>
              </a:lnTo>
              <a:lnTo>
                <a:pt x="2817" y="2383"/>
              </a:lnTo>
              <a:lnTo>
                <a:pt x="2831" y="2270"/>
              </a:lnTo>
              <a:lnTo>
                <a:pt x="2842" y="2154"/>
              </a:lnTo>
              <a:lnTo>
                <a:pt x="2848" y="2037"/>
              </a:lnTo>
              <a:lnTo>
                <a:pt x="2848" y="1917"/>
              </a:lnTo>
              <a:lnTo>
                <a:pt x="2843" y="1795"/>
              </a:lnTo>
              <a:lnTo>
                <a:pt x="2831" y="1671"/>
              </a:lnTo>
              <a:lnTo>
                <a:pt x="2815" y="1546"/>
              </a:lnTo>
              <a:lnTo>
                <a:pt x="2791" y="1419"/>
              </a:lnTo>
              <a:lnTo>
                <a:pt x="2762" y="1291"/>
              </a:lnTo>
              <a:lnTo>
                <a:pt x="2725" y="1163"/>
              </a:lnTo>
              <a:close/>
              <a:moveTo>
                <a:pt x="1271" y="2869"/>
              </a:moveTo>
              <a:lnTo>
                <a:pt x="1204" y="2995"/>
              </a:lnTo>
              <a:lnTo>
                <a:pt x="1143" y="3119"/>
              </a:lnTo>
              <a:lnTo>
                <a:pt x="1089" y="3241"/>
              </a:lnTo>
              <a:lnTo>
                <a:pt x="1042" y="3362"/>
              </a:lnTo>
              <a:lnTo>
                <a:pt x="1001" y="3481"/>
              </a:lnTo>
              <a:lnTo>
                <a:pt x="967" y="3599"/>
              </a:lnTo>
              <a:lnTo>
                <a:pt x="938" y="3715"/>
              </a:lnTo>
              <a:lnTo>
                <a:pt x="915" y="3828"/>
              </a:lnTo>
              <a:lnTo>
                <a:pt x="897" y="3940"/>
              </a:lnTo>
              <a:lnTo>
                <a:pt x="884" y="4050"/>
              </a:lnTo>
              <a:lnTo>
                <a:pt x="876" y="4158"/>
              </a:lnTo>
              <a:lnTo>
                <a:pt x="873" y="4263"/>
              </a:lnTo>
              <a:lnTo>
                <a:pt x="874" y="4366"/>
              </a:lnTo>
              <a:lnTo>
                <a:pt x="879" y="4466"/>
              </a:lnTo>
              <a:lnTo>
                <a:pt x="887" y="4564"/>
              </a:lnTo>
              <a:lnTo>
                <a:pt x="899" y="4658"/>
              </a:lnTo>
              <a:lnTo>
                <a:pt x="914" y="4751"/>
              </a:lnTo>
              <a:lnTo>
                <a:pt x="932" y="4840"/>
              </a:lnTo>
              <a:lnTo>
                <a:pt x="953" y="4927"/>
              </a:lnTo>
              <a:lnTo>
                <a:pt x="976" y="5010"/>
              </a:lnTo>
              <a:lnTo>
                <a:pt x="1002" y="5090"/>
              </a:lnTo>
              <a:lnTo>
                <a:pt x="1028" y="5168"/>
              </a:lnTo>
              <a:lnTo>
                <a:pt x="1057" y="5241"/>
              </a:lnTo>
              <a:lnTo>
                <a:pt x="1088" y="5311"/>
              </a:lnTo>
              <a:lnTo>
                <a:pt x="1119" y="5378"/>
              </a:lnTo>
              <a:lnTo>
                <a:pt x="1150" y="5441"/>
              </a:lnTo>
              <a:lnTo>
                <a:pt x="1183" y="5501"/>
              </a:lnTo>
              <a:lnTo>
                <a:pt x="1216" y="5556"/>
              </a:lnTo>
              <a:lnTo>
                <a:pt x="1249" y="5608"/>
              </a:lnTo>
              <a:lnTo>
                <a:pt x="1281" y="5656"/>
              </a:lnTo>
              <a:lnTo>
                <a:pt x="1312" y="5700"/>
              </a:lnTo>
              <a:lnTo>
                <a:pt x="1344" y="5740"/>
              </a:lnTo>
              <a:lnTo>
                <a:pt x="1402" y="5647"/>
              </a:lnTo>
              <a:lnTo>
                <a:pt x="1453" y="5552"/>
              </a:lnTo>
              <a:lnTo>
                <a:pt x="1498" y="5456"/>
              </a:lnTo>
              <a:lnTo>
                <a:pt x="1536" y="5359"/>
              </a:lnTo>
              <a:lnTo>
                <a:pt x="1568" y="5261"/>
              </a:lnTo>
              <a:lnTo>
                <a:pt x="1596" y="5164"/>
              </a:lnTo>
              <a:lnTo>
                <a:pt x="1617" y="5064"/>
              </a:lnTo>
              <a:lnTo>
                <a:pt x="1634" y="4964"/>
              </a:lnTo>
              <a:lnTo>
                <a:pt x="1646" y="4864"/>
              </a:lnTo>
              <a:lnTo>
                <a:pt x="1653" y="4763"/>
              </a:lnTo>
              <a:lnTo>
                <a:pt x="1657" y="4663"/>
              </a:lnTo>
              <a:lnTo>
                <a:pt x="1656" y="4564"/>
              </a:lnTo>
              <a:lnTo>
                <a:pt x="1652" y="4464"/>
              </a:lnTo>
              <a:lnTo>
                <a:pt x="1645" y="4364"/>
              </a:lnTo>
              <a:lnTo>
                <a:pt x="1634" y="4266"/>
              </a:lnTo>
              <a:lnTo>
                <a:pt x="1621" y="4168"/>
              </a:lnTo>
              <a:lnTo>
                <a:pt x="1606" y="4071"/>
              </a:lnTo>
              <a:lnTo>
                <a:pt x="1588" y="3977"/>
              </a:lnTo>
              <a:lnTo>
                <a:pt x="1567" y="3883"/>
              </a:lnTo>
              <a:lnTo>
                <a:pt x="1546" y="3790"/>
              </a:lnTo>
              <a:lnTo>
                <a:pt x="1524" y="3700"/>
              </a:lnTo>
              <a:lnTo>
                <a:pt x="1500" y="3612"/>
              </a:lnTo>
              <a:lnTo>
                <a:pt x="1476" y="3525"/>
              </a:lnTo>
              <a:lnTo>
                <a:pt x="1452" y="3441"/>
              </a:lnTo>
              <a:lnTo>
                <a:pt x="1354" y="3130"/>
              </a:lnTo>
              <a:lnTo>
                <a:pt x="1271" y="2869"/>
              </a:lnTo>
              <a:close/>
              <a:moveTo>
                <a:pt x="4105" y="4577"/>
              </a:moveTo>
              <a:lnTo>
                <a:pt x="3981" y="4550"/>
              </a:lnTo>
              <a:lnTo>
                <a:pt x="3859" y="4532"/>
              </a:lnTo>
              <a:lnTo>
                <a:pt x="3740" y="4521"/>
              </a:lnTo>
              <a:lnTo>
                <a:pt x="3625" y="4518"/>
              </a:lnTo>
              <a:lnTo>
                <a:pt x="3512" y="4522"/>
              </a:lnTo>
              <a:lnTo>
                <a:pt x="3403" y="4533"/>
              </a:lnTo>
              <a:lnTo>
                <a:pt x="3297" y="4549"/>
              </a:lnTo>
              <a:lnTo>
                <a:pt x="3193" y="4573"/>
              </a:lnTo>
              <a:lnTo>
                <a:pt x="3094" y="4601"/>
              </a:lnTo>
              <a:lnTo>
                <a:pt x="2997" y="4634"/>
              </a:lnTo>
              <a:lnTo>
                <a:pt x="2903" y="4673"/>
              </a:lnTo>
              <a:lnTo>
                <a:pt x="2813" y="4715"/>
              </a:lnTo>
              <a:lnTo>
                <a:pt x="2726" y="4761"/>
              </a:lnTo>
              <a:lnTo>
                <a:pt x="2642" y="4812"/>
              </a:lnTo>
              <a:lnTo>
                <a:pt x="2561" y="4865"/>
              </a:lnTo>
              <a:lnTo>
                <a:pt x="2484" y="4922"/>
              </a:lnTo>
              <a:lnTo>
                <a:pt x="2409" y="4981"/>
              </a:lnTo>
              <a:lnTo>
                <a:pt x="2339" y="5043"/>
              </a:lnTo>
              <a:lnTo>
                <a:pt x="2271" y="5105"/>
              </a:lnTo>
              <a:lnTo>
                <a:pt x="2208" y="5170"/>
              </a:lnTo>
              <a:lnTo>
                <a:pt x="2146" y="5235"/>
              </a:lnTo>
              <a:lnTo>
                <a:pt x="2090" y="5302"/>
              </a:lnTo>
              <a:lnTo>
                <a:pt x="2035" y="5368"/>
              </a:lnTo>
              <a:lnTo>
                <a:pt x="1985" y="5435"/>
              </a:lnTo>
              <a:lnTo>
                <a:pt x="1937" y="5502"/>
              </a:lnTo>
              <a:lnTo>
                <a:pt x="1894" y="5566"/>
              </a:lnTo>
              <a:lnTo>
                <a:pt x="1854" y="5631"/>
              </a:lnTo>
              <a:lnTo>
                <a:pt x="1817" y="5693"/>
              </a:lnTo>
              <a:lnTo>
                <a:pt x="1785" y="5754"/>
              </a:lnTo>
              <a:lnTo>
                <a:pt x="1755" y="5812"/>
              </a:lnTo>
              <a:lnTo>
                <a:pt x="1730" y="5869"/>
              </a:lnTo>
              <a:lnTo>
                <a:pt x="1708" y="5921"/>
              </a:lnTo>
              <a:lnTo>
                <a:pt x="1820" y="5928"/>
              </a:lnTo>
              <a:lnTo>
                <a:pt x="1929" y="5928"/>
              </a:lnTo>
              <a:lnTo>
                <a:pt x="2033" y="5923"/>
              </a:lnTo>
              <a:lnTo>
                <a:pt x="2132" y="5912"/>
              </a:lnTo>
              <a:lnTo>
                <a:pt x="2228" y="5896"/>
              </a:lnTo>
              <a:lnTo>
                <a:pt x="2318" y="5875"/>
              </a:lnTo>
              <a:lnTo>
                <a:pt x="2406" y="5848"/>
              </a:lnTo>
              <a:lnTo>
                <a:pt x="2491" y="5818"/>
              </a:lnTo>
              <a:lnTo>
                <a:pt x="2571" y="5784"/>
              </a:lnTo>
              <a:lnTo>
                <a:pt x="2650" y="5746"/>
              </a:lnTo>
              <a:lnTo>
                <a:pt x="2725" y="5703"/>
              </a:lnTo>
              <a:lnTo>
                <a:pt x="2798" y="5659"/>
              </a:lnTo>
              <a:lnTo>
                <a:pt x="2869" y="5610"/>
              </a:lnTo>
              <a:lnTo>
                <a:pt x="2937" y="5560"/>
              </a:lnTo>
              <a:lnTo>
                <a:pt x="3004" y="5508"/>
              </a:lnTo>
              <a:lnTo>
                <a:pt x="3069" y="5453"/>
              </a:lnTo>
              <a:lnTo>
                <a:pt x="3134" y="5398"/>
              </a:lnTo>
              <a:lnTo>
                <a:pt x="3196" y="5340"/>
              </a:lnTo>
              <a:lnTo>
                <a:pt x="3259" y="5282"/>
              </a:lnTo>
              <a:lnTo>
                <a:pt x="3320" y="5222"/>
              </a:lnTo>
              <a:lnTo>
                <a:pt x="3443" y="5104"/>
              </a:lnTo>
              <a:lnTo>
                <a:pt x="3566" y="4986"/>
              </a:lnTo>
              <a:lnTo>
                <a:pt x="3629" y="4929"/>
              </a:lnTo>
              <a:lnTo>
                <a:pt x="3692" y="4872"/>
              </a:lnTo>
              <a:lnTo>
                <a:pt x="3757" y="4818"/>
              </a:lnTo>
              <a:lnTo>
                <a:pt x="3823" y="4764"/>
              </a:lnTo>
              <a:lnTo>
                <a:pt x="3890" y="4714"/>
              </a:lnTo>
              <a:lnTo>
                <a:pt x="3959" y="4665"/>
              </a:lnTo>
              <a:lnTo>
                <a:pt x="4031" y="4619"/>
              </a:lnTo>
              <a:lnTo>
                <a:pt x="4105" y="4577"/>
              </a:lnTo>
              <a:close/>
              <a:moveTo>
                <a:pt x="1199" y="7701"/>
              </a:moveTo>
              <a:lnTo>
                <a:pt x="1218" y="7597"/>
              </a:lnTo>
              <a:lnTo>
                <a:pt x="1233" y="7495"/>
              </a:lnTo>
              <a:lnTo>
                <a:pt x="1245" y="7398"/>
              </a:lnTo>
              <a:lnTo>
                <a:pt x="1254" y="7302"/>
              </a:lnTo>
              <a:lnTo>
                <a:pt x="1259" y="7209"/>
              </a:lnTo>
              <a:lnTo>
                <a:pt x="1261" y="7118"/>
              </a:lnTo>
              <a:lnTo>
                <a:pt x="1260" y="7030"/>
              </a:lnTo>
              <a:lnTo>
                <a:pt x="1256" y="6944"/>
              </a:lnTo>
              <a:lnTo>
                <a:pt x="1249" y="6859"/>
              </a:lnTo>
              <a:lnTo>
                <a:pt x="1238" y="6776"/>
              </a:lnTo>
              <a:lnTo>
                <a:pt x="1225" y="6695"/>
              </a:lnTo>
              <a:lnTo>
                <a:pt x="1209" y="6614"/>
              </a:lnTo>
              <a:lnTo>
                <a:pt x="1188" y="6535"/>
              </a:lnTo>
              <a:lnTo>
                <a:pt x="1166" y="6457"/>
              </a:lnTo>
              <a:lnTo>
                <a:pt x="1141" y="6379"/>
              </a:lnTo>
              <a:lnTo>
                <a:pt x="1113" y="6302"/>
              </a:lnTo>
              <a:lnTo>
                <a:pt x="1082" y="6226"/>
              </a:lnTo>
              <a:lnTo>
                <a:pt x="1047" y="6150"/>
              </a:lnTo>
              <a:lnTo>
                <a:pt x="1010" y="6073"/>
              </a:lnTo>
              <a:lnTo>
                <a:pt x="971" y="5998"/>
              </a:lnTo>
              <a:lnTo>
                <a:pt x="928" y="5921"/>
              </a:lnTo>
              <a:lnTo>
                <a:pt x="883" y="5844"/>
              </a:lnTo>
              <a:lnTo>
                <a:pt x="836" y="5767"/>
              </a:lnTo>
              <a:lnTo>
                <a:pt x="785" y="5688"/>
              </a:lnTo>
              <a:lnTo>
                <a:pt x="732" y="5609"/>
              </a:lnTo>
              <a:lnTo>
                <a:pt x="676" y="5529"/>
              </a:lnTo>
              <a:lnTo>
                <a:pt x="618" y="5447"/>
              </a:lnTo>
              <a:lnTo>
                <a:pt x="557" y="5363"/>
              </a:lnTo>
              <a:lnTo>
                <a:pt x="495" y="5279"/>
              </a:lnTo>
              <a:lnTo>
                <a:pt x="428" y="5192"/>
              </a:lnTo>
              <a:lnTo>
                <a:pt x="361" y="5103"/>
              </a:lnTo>
              <a:lnTo>
                <a:pt x="290" y="5012"/>
              </a:lnTo>
              <a:lnTo>
                <a:pt x="277" y="5089"/>
              </a:lnTo>
              <a:lnTo>
                <a:pt x="265" y="5169"/>
              </a:lnTo>
              <a:lnTo>
                <a:pt x="254" y="5251"/>
              </a:lnTo>
              <a:lnTo>
                <a:pt x="245" y="5337"/>
              </a:lnTo>
              <a:lnTo>
                <a:pt x="237" y="5425"/>
              </a:lnTo>
              <a:lnTo>
                <a:pt x="230" y="5514"/>
              </a:lnTo>
              <a:lnTo>
                <a:pt x="226" y="5605"/>
              </a:lnTo>
              <a:lnTo>
                <a:pt x="223" y="5698"/>
              </a:lnTo>
              <a:lnTo>
                <a:pt x="223" y="5793"/>
              </a:lnTo>
              <a:lnTo>
                <a:pt x="225" y="5888"/>
              </a:lnTo>
              <a:lnTo>
                <a:pt x="229" y="5984"/>
              </a:lnTo>
              <a:lnTo>
                <a:pt x="236" y="6080"/>
              </a:lnTo>
              <a:lnTo>
                <a:pt x="246" y="6177"/>
              </a:lnTo>
              <a:lnTo>
                <a:pt x="259" y="6274"/>
              </a:lnTo>
              <a:lnTo>
                <a:pt x="275" y="6370"/>
              </a:lnTo>
              <a:lnTo>
                <a:pt x="295" y="6466"/>
              </a:lnTo>
              <a:lnTo>
                <a:pt x="319" y="6560"/>
              </a:lnTo>
              <a:lnTo>
                <a:pt x="345" y="6654"/>
              </a:lnTo>
              <a:lnTo>
                <a:pt x="376" y="6747"/>
              </a:lnTo>
              <a:lnTo>
                <a:pt x="410" y="6838"/>
              </a:lnTo>
              <a:lnTo>
                <a:pt x="449" y="6927"/>
              </a:lnTo>
              <a:lnTo>
                <a:pt x="492" y="7013"/>
              </a:lnTo>
              <a:lnTo>
                <a:pt x="539" y="7097"/>
              </a:lnTo>
              <a:lnTo>
                <a:pt x="592" y="7179"/>
              </a:lnTo>
              <a:lnTo>
                <a:pt x="649" y="7257"/>
              </a:lnTo>
              <a:lnTo>
                <a:pt x="712" y="7332"/>
              </a:lnTo>
              <a:lnTo>
                <a:pt x="778" y="7405"/>
              </a:lnTo>
              <a:lnTo>
                <a:pt x="852" y="7472"/>
              </a:lnTo>
              <a:lnTo>
                <a:pt x="929" y="7536"/>
              </a:lnTo>
              <a:lnTo>
                <a:pt x="1013" y="7595"/>
              </a:lnTo>
              <a:lnTo>
                <a:pt x="1103" y="7651"/>
              </a:lnTo>
              <a:lnTo>
                <a:pt x="1199" y="7701"/>
              </a:lnTo>
              <a:close/>
              <a:moveTo>
                <a:pt x="1599" y="9626"/>
              </a:moveTo>
              <a:lnTo>
                <a:pt x="1587" y="9523"/>
              </a:lnTo>
              <a:lnTo>
                <a:pt x="1573" y="9423"/>
              </a:lnTo>
              <a:lnTo>
                <a:pt x="1557" y="9326"/>
              </a:lnTo>
              <a:lnTo>
                <a:pt x="1538" y="9233"/>
              </a:lnTo>
              <a:lnTo>
                <a:pt x="1518" y="9142"/>
              </a:lnTo>
              <a:lnTo>
                <a:pt x="1494" y="9056"/>
              </a:lnTo>
              <a:lnTo>
                <a:pt x="1469" y="8972"/>
              </a:lnTo>
              <a:lnTo>
                <a:pt x="1440" y="8890"/>
              </a:lnTo>
              <a:lnTo>
                <a:pt x="1410" y="8810"/>
              </a:lnTo>
              <a:lnTo>
                <a:pt x="1377" y="8734"/>
              </a:lnTo>
              <a:lnTo>
                <a:pt x="1342" y="8659"/>
              </a:lnTo>
              <a:lnTo>
                <a:pt x="1303" y="8588"/>
              </a:lnTo>
              <a:lnTo>
                <a:pt x="1263" y="8516"/>
              </a:lnTo>
              <a:lnTo>
                <a:pt x="1220" y="8447"/>
              </a:lnTo>
              <a:lnTo>
                <a:pt x="1174" y="8380"/>
              </a:lnTo>
              <a:lnTo>
                <a:pt x="1126" y="8313"/>
              </a:lnTo>
              <a:lnTo>
                <a:pt x="1076" y="8249"/>
              </a:lnTo>
              <a:lnTo>
                <a:pt x="1022" y="8185"/>
              </a:lnTo>
              <a:lnTo>
                <a:pt x="967" y="8122"/>
              </a:lnTo>
              <a:lnTo>
                <a:pt x="908" y="8059"/>
              </a:lnTo>
              <a:lnTo>
                <a:pt x="847" y="7998"/>
              </a:lnTo>
              <a:lnTo>
                <a:pt x="783" y="7935"/>
              </a:lnTo>
              <a:lnTo>
                <a:pt x="717" y="7875"/>
              </a:lnTo>
              <a:lnTo>
                <a:pt x="648" y="7813"/>
              </a:lnTo>
              <a:lnTo>
                <a:pt x="577" y="7751"/>
              </a:lnTo>
              <a:lnTo>
                <a:pt x="502" y="7689"/>
              </a:lnTo>
              <a:lnTo>
                <a:pt x="425" y="7626"/>
              </a:lnTo>
              <a:lnTo>
                <a:pt x="346" y="7564"/>
              </a:lnTo>
              <a:lnTo>
                <a:pt x="263" y="7499"/>
              </a:lnTo>
              <a:lnTo>
                <a:pt x="178" y="7435"/>
              </a:lnTo>
              <a:lnTo>
                <a:pt x="91" y="7368"/>
              </a:lnTo>
              <a:lnTo>
                <a:pt x="0" y="7301"/>
              </a:lnTo>
              <a:lnTo>
                <a:pt x="8" y="7377"/>
              </a:lnTo>
              <a:lnTo>
                <a:pt x="17" y="7457"/>
              </a:lnTo>
              <a:lnTo>
                <a:pt x="28" y="7538"/>
              </a:lnTo>
              <a:lnTo>
                <a:pt x="41" y="7621"/>
              </a:lnTo>
              <a:lnTo>
                <a:pt x="57" y="7707"/>
              </a:lnTo>
              <a:lnTo>
                <a:pt x="75" y="7794"/>
              </a:lnTo>
              <a:lnTo>
                <a:pt x="95" y="7882"/>
              </a:lnTo>
              <a:lnTo>
                <a:pt x="117" y="7971"/>
              </a:lnTo>
              <a:lnTo>
                <a:pt x="141" y="8060"/>
              </a:lnTo>
              <a:lnTo>
                <a:pt x="168" y="8151"/>
              </a:lnTo>
              <a:lnTo>
                <a:pt x="199" y="8241"/>
              </a:lnTo>
              <a:lnTo>
                <a:pt x="231" y="8330"/>
              </a:lnTo>
              <a:lnTo>
                <a:pt x="266" y="8420"/>
              </a:lnTo>
              <a:lnTo>
                <a:pt x="304" y="8508"/>
              </a:lnTo>
              <a:lnTo>
                <a:pt x="346" y="8596"/>
              </a:lnTo>
              <a:lnTo>
                <a:pt x="390" y="8681"/>
              </a:lnTo>
              <a:lnTo>
                <a:pt x="438" y="8766"/>
              </a:lnTo>
              <a:lnTo>
                <a:pt x="489" y="8848"/>
              </a:lnTo>
              <a:lnTo>
                <a:pt x="543" y="8927"/>
              </a:lnTo>
              <a:lnTo>
                <a:pt x="601" y="9005"/>
              </a:lnTo>
              <a:lnTo>
                <a:pt x="662" y="9080"/>
              </a:lnTo>
              <a:lnTo>
                <a:pt x="727" y="9151"/>
              </a:lnTo>
              <a:lnTo>
                <a:pt x="795" y="9219"/>
              </a:lnTo>
              <a:lnTo>
                <a:pt x="868" y="9283"/>
              </a:lnTo>
              <a:lnTo>
                <a:pt x="944" y="9343"/>
              </a:lnTo>
              <a:lnTo>
                <a:pt x="1025" y="9399"/>
              </a:lnTo>
              <a:lnTo>
                <a:pt x="1110" y="9450"/>
              </a:lnTo>
              <a:lnTo>
                <a:pt x="1199" y="9496"/>
              </a:lnTo>
              <a:lnTo>
                <a:pt x="1292" y="9538"/>
              </a:lnTo>
              <a:lnTo>
                <a:pt x="1390" y="9573"/>
              </a:lnTo>
              <a:lnTo>
                <a:pt x="1492" y="9602"/>
              </a:lnTo>
              <a:lnTo>
                <a:pt x="1599" y="9626"/>
              </a:lnTo>
              <a:close/>
              <a:moveTo>
                <a:pt x="2470" y="11333"/>
              </a:moveTo>
              <a:lnTo>
                <a:pt x="2432" y="11243"/>
              </a:lnTo>
              <a:lnTo>
                <a:pt x="2393" y="11156"/>
              </a:lnTo>
              <a:lnTo>
                <a:pt x="2352" y="11074"/>
              </a:lnTo>
              <a:lnTo>
                <a:pt x="2309" y="10993"/>
              </a:lnTo>
              <a:lnTo>
                <a:pt x="2266" y="10916"/>
              </a:lnTo>
              <a:lnTo>
                <a:pt x="2221" y="10843"/>
              </a:lnTo>
              <a:lnTo>
                <a:pt x="2173" y="10771"/>
              </a:lnTo>
              <a:lnTo>
                <a:pt x="2125" y="10703"/>
              </a:lnTo>
              <a:lnTo>
                <a:pt x="2073" y="10638"/>
              </a:lnTo>
              <a:lnTo>
                <a:pt x="2022" y="10574"/>
              </a:lnTo>
              <a:lnTo>
                <a:pt x="1968" y="10514"/>
              </a:lnTo>
              <a:lnTo>
                <a:pt x="1911" y="10456"/>
              </a:lnTo>
              <a:lnTo>
                <a:pt x="1854" y="10400"/>
              </a:lnTo>
              <a:lnTo>
                <a:pt x="1793" y="10345"/>
              </a:lnTo>
              <a:lnTo>
                <a:pt x="1731" y="10294"/>
              </a:lnTo>
              <a:lnTo>
                <a:pt x="1666" y="10244"/>
              </a:lnTo>
              <a:lnTo>
                <a:pt x="1600" y="10195"/>
              </a:lnTo>
              <a:lnTo>
                <a:pt x="1531" y="10148"/>
              </a:lnTo>
              <a:lnTo>
                <a:pt x="1460" y="10102"/>
              </a:lnTo>
              <a:lnTo>
                <a:pt x="1386" y="10058"/>
              </a:lnTo>
              <a:lnTo>
                <a:pt x="1309" y="10016"/>
              </a:lnTo>
              <a:lnTo>
                <a:pt x="1231" y="9973"/>
              </a:lnTo>
              <a:lnTo>
                <a:pt x="1149" y="9933"/>
              </a:lnTo>
              <a:lnTo>
                <a:pt x="1065" y="9893"/>
              </a:lnTo>
              <a:lnTo>
                <a:pt x="979" y="9853"/>
              </a:lnTo>
              <a:lnTo>
                <a:pt x="889" y="9815"/>
              </a:lnTo>
              <a:lnTo>
                <a:pt x="796" y="9777"/>
              </a:lnTo>
              <a:lnTo>
                <a:pt x="702" y="9739"/>
              </a:lnTo>
              <a:lnTo>
                <a:pt x="604" y="9702"/>
              </a:lnTo>
              <a:lnTo>
                <a:pt x="502" y="9665"/>
              </a:lnTo>
              <a:lnTo>
                <a:pt x="398" y="9627"/>
              </a:lnTo>
              <a:lnTo>
                <a:pt x="290" y="9590"/>
              </a:lnTo>
              <a:lnTo>
                <a:pt x="309" y="9653"/>
              </a:lnTo>
              <a:lnTo>
                <a:pt x="331" y="9718"/>
              </a:lnTo>
              <a:lnTo>
                <a:pt x="355" y="9786"/>
              </a:lnTo>
              <a:lnTo>
                <a:pt x="383" y="9855"/>
              </a:lnTo>
              <a:lnTo>
                <a:pt x="413" y="9927"/>
              </a:lnTo>
              <a:lnTo>
                <a:pt x="448" y="10000"/>
              </a:lnTo>
              <a:lnTo>
                <a:pt x="484" y="10073"/>
              </a:lnTo>
              <a:lnTo>
                <a:pt x="524" y="10148"/>
              </a:lnTo>
              <a:lnTo>
                <a:pt x="566" y="10223"/>
              </a:lnTo>
              <a:lnTo>
                <a:pt x="613" y="10298"/>
              </a:lnTo>
              <a:lnTo>
                <a:pt x="662" y="10374"/>
              </a:lnTo>
              <a:lnTo>
                <a:pt x="716" y="10447"/>
              </a:lnTo>
              <a:lnTo>
                <a:pt x="771" y="10521"/>
              </a:lnTo>
              <a:lnTo>
                <a:pt x="830" y="10594"/>
              </a:lnTo>
              <a:lnTo>
                <a:pt x="892" y="10665"/>
              </a:lnTo>
              <a:lnTo>
                <a:pt x="958" y="10734"/>
              </a:lnTo>
              <a:lnTo>
                <a:pt x="1027" y="10801"/>
              </a:lnTo>
              <a:lnTo>
                <a:pt x="1099" y="10866"/>
              </a:lnTo>
              <a:lnTo>
                <a:pt x="1174" y="10927"/>
              </a:lnTo>
              <a:lnTo>
                <a:pt x="1254" y="10986"/>
              </a:lnTo>
              <a:lnTo>
                <a:pt x="1336" y="11041"/>
              </a:lnTo>
              <a:lnTo>
                <a:pt x="1421" y="11093"/>
              </a:lnTo>
              <a:lnTo>
                <a:pt x="1511" y="11140"/>
              </a:lnTo>
              <a:lnTo>
                <a:pt x="1604" y="11184"/>
              </a:lnTo>
              <a:lnTo>
                <a:pt x="1699" y="11222"/>
              </a:lnTo>
              <a:lnTo>
                <a:pt x="1799" y="11255"/>
              </a:lnTo>
              <a:lnTo>
                <a:pt x="1902" y="11283"/>
              </a:lnTo>
              <a:lnTo>
                <a:pt x="2008" y="11306"/>
              </a:lnTo>
              <a:lnTo>
                <a:pt x="2119" y="11323"/>
              </a:lnTo>
              <a:lnTo>
                <a:pt x="2232" y="11333"/>
              </a:lnTo>
              <a:lnTo>
                <a:pt x="2350" y="11337"/>
              </a:lnTo>
              <a:lnTo>
                <a:pt x="2470" y="11333"/>
              </a:lnTo>
              <a:close/>
              <a:moveTo>
                <a:pt x="3778" y="12677"/>
              </a:moveTo>
              <a:lnTo>
                <a:pt x="3716" y="12601"/>
              </a:lnTo>
              <a:lnTo>
                <a:pt x="3655" y="12528"/>
              </a:lnTo>
              <a:lnTo>
                <a:pt x="3593" y="12459"/>
              </a:lnTo>
              <a:lnTo>
                <a:pt x="3530" y="12394"/>
              </a:lnTo>
              <a:lnTo>
                <a:pt x="3467" y="12331"/>
              </a:lnTo>
              <a:lnTo>
                <a:pt x="3403" y="12273"/>
              </a:lnTo>
              <a:lnTo>
                <a:pt x="3338" y="12217"/>
              </a:lnTo>
              <a:lnTo>
                <a:pt x="3273" y="12165"/>
              </a:lnTo>
              <a:lnTo>
                <a:pt x="3206" y="12116"/>
              </a:lnTo>
              <a:lnTo>
                <a:pt x="3139" y="12070"/>
              </a:lnTo>
              <a:lnTo>
                <a:pt x="3070" y="12027"/>
              </a:lnTo>
              <a:lnTo>
                <a:pt x="3000" y="11986"/>
              </a:lnTo>
              <a:lnTo>
                <a:pt x="2929" y="11949"/>
              </a:lnTo>
              <a:lnTo>
                <a:pt x="2856" y="11914"/>
              </a:lnTo>
              <a:lnTo>
                <a:pt x="2782" y="11881"/>
              </a:lnTo>
              <a:lnTo>
                <a:pt x="2706" y="11851"/>
              </a:lnTo>
              <a:lnTo>
                <a:pt x="2629" y="11823"/>
              </a:lnTo>
              <a:lnTo>
                <a:pt x="2549" y="11798"/>
              </a:lnTo>
              <a:lnTo>
                <a:pt x="2469" y="11775"/>
              </a:lnTo>
              <a:lnTo>
                <a:pt x="2385" y="11752"/>
              </a:lnTo>
              <a:lnTo>
                <a:pt x="2300" y="11733"/>
              </a:lnTo>
              <a:lnTo>
                <a:pt x="2213" y="11716"/>
              </a:lnTo>
              <a:lnTo>
                <a:pt x="2123" y="11700"/>
              </a:lnTo>
              <a:lnTo>
                <a:pt x="2031" y="11686"/>
              </a:lnTo>
              <a:lnTo>
                <a:pt x="1936" y="11674"/>
              </a:lnTo>
              <a:lnTo>
                <a:pt x="1840" y="11663"/>
              </a:lnTo>
              <a:lnTo>
                <a:pt x="1740" y="11654"/>
              </a:lnTo>
              <a:lnTo>
                <a:pt x="1637" y="11645"/>
              </a:lnTo>
              <a:lnTo>
                <a:pt x="1532" y="11638"/>
              </a:lnTo>
              <a:lnTo>
                <a:pt x="1424" y="11632"/>
              </a:lnTo>
              <a:lnTo>
                <a:pt x="1312" y="11627"/>
              </a:lnTo>
              <a:lnTo>
                <a:pt x="1199" y="11624"/>
              </a:lnTo>
              <a:lnTo>
                <a:pt x="1235" y="11679"/>
              </a:lnTo>
              <a:lnTo>
                <a:pt x="1274" y="11736"/>
              </a:lnTo>
              <a:lnTo>
                <a:pt x="1316" y="11795"/>
              </a:lnTo>
              <a:lnTo>
                <a:pt x="1363" y="11854"/>
              </a:lnTo>
              <a:lnTo>
                <a:pt x="1413" y="11914"/>
              </a:lnTo>
              <a:lnTo>
                <a:pt x="1466" y="11974"/>
              </a:lnTo>
              <a:lnTo>
                <a:pt x="1522" y="12035"/>
              </a:lnTo>
              <a:lnTo>
                <a:pt x="1582" y="12095"/>
              </a:lnTo>
              <a:lnTo>
                <a:pt x="1644" y="12155"/>
              </a:lnTo>
              <a:lnTo>
                <a:pt x="1709" y="12213"/>
              </a:lnTo>
              <a:lnTo>
                <a:pt x="1777" y="12271"/>
              </a:lnTo>
              <a:lnTo>
                <a:pt x="1849" y="12327"/>
              </a:lnTo>
              <a:lnTo>
                <a:pt x="1923" y="12382"/>
              </a:lnTo>
              <a:lnTo>
                <a:pt x="2000" y="12434"/>
              </a:lnTo>
              <a:lnTo>
                <a:pt x="2080" y="12485"/>
              </a:lnTo>
              <a:lnTo>
                <a:pt x="2161" y="12532"/>
              </a:lnTo>
              <a:lnTo>
                <a:pt x="2246" y="12576"/>
              </a:lnTo>
              <a:lnTo>
                <a:pt x="2334" y="12618"/>
              </a:lnTo>
              <a:lnTo>
                <a:pt x="2423" y="12655"/>
              </a:lnTo>
              <a:lnTo>
                <a:pt x="2515" y="12688"/>
              </a:lnTo>
              <a:lnTo>
                <a:pt x="2609" y="12719"/>
              </a:lnTo>
              <a:lnTo>
                <a:pt x="2705" y="12743"/>
              </a:lnTo>
              <a:lnTo>
                <a:pt x="2804" y="12763"/>
              </a:lnTo>
              <a:lnTo>
                <a:pt x="2905" y="12778"/>
              </a:lnTo>
              <a:lnTo>
                <a:pt x="3008" y="12788"/>
              </a:lnTo>
              <a:lnTo>
                <a:pt x="3113" y="12792"/>
              </a:lnTo>
              <a:lnTo>
                <a:pt x="3219" y="12789"/>
              </a:lnTo>
              <a:lnTo>
                <a:pt x="3327" y="12781"/>
              </a:lnTo>
              <a:lnTo>
                <a:pt x="3437" y="12766"/>
              </a:lnTo>
              <a:lnTo>
                <a:pt x="3549" y="12744"/>
              </a:lnTo>
              <a:lnTo>
                <a:pt x="3663" y="12715"/>
              </a:lnTo>
              <a:lnTo>
                <a:pt x="3778" y="12677"/>
              </a:lnTo>
              <a:close/>
              <a:moveTo>
                <a:pt x="1635" y="7774"/>
              </a:moveTo>
              <a:lnTo>
                <a:pt x="1722" y="7757"/>
              </a:lnTo>
              <a:lnTo>
                <a:pt x="1806" y="7734"/>
              </a:lnTo>
              <a:lnTo>
                <a:pt x="1888" y="7707"/>
              </a:lnTo>
              <a:lnTo>
                <a:pt x="1968" y="7674"/>
              </a:lnTo>
              <a:lnTo>
                <a:pt x="2044" y="7637"/>
              </a:lnTo>
              <a:lnTo>
                <a:pt x="2119" y="7593"/>
              </a:lnTo>
              <a:lnTo>
                <a:pt x="2191" y="7547"/>
              </a:lnTo>
              <a:lnTo>
                <a:pt x="2262" y="7495"/>
              </a:lnTo>
              <a:lnTo>
                <a:pt x="2329" y="7440"/>
              </a:lnTo>
              <a:lnTo>
                <a:pt x="2396" y="7381"/>
              </a:lnTo>
              <a:lnTo>
                <a:pt x="2461" y="7319"/>
              </a:lnTo>
              <a:lnTo>
                <a:pt x="2523" y="7253"/>
              </a:lnTo>
              <a:lnTo>
                <a:pt x="2584" y="7186"/>
              </a:lnTo>
              <a:lnTo>
                <a:pt x="2643" y="7114"/>
              </a:lnTo>
              <a:lnTo>
                <a:pt x="2700" y="7041"/>
              </a:lnTo>
              <a:lnTo>
                <a:pt x="2756" y="6965"/>
              </a:lnTo>
              <a:lnTo>
                <a:pt x="2810" y="6887"/>
              </a:lnTo>
              <a:lnTo>
                <a:pt x="2864" y="6809"/>
              </a:lnTo>
              <a:lnTo>
                <a:pt x="2916" y="6728"/>
              </a:lnTo>
              <a:lnTo>
                <a:pt x="2968" y="6646"/>
              </a:lnTo>
              <a:lnTo>
                <a:pt x="3017" y="6563"/>
              </a:lnTo>
              <a:lnTo>
                <a:pt x="3066" y="6480"/>
              </a:lnTo>
              <a:lnTo>
                <a:pt x="3115" y="6396"/>
              </a:lnTo>
              <a:lnTo>
                <a:pt x="3162" y="6312"/>
              </a:lnTo>
              <a:lnTo>
                <a:pt x="3255" y="6145"/>
              </a:lnTo>
              <a:lnTo>
                <a:pt x="3346" y="5981"/>
              </a:lnTo>
              <a:lnTo>
                <a:pt x="3390" y="5900"/>
              </a:lnTo>
              <a:lnTo>
                <a:pt x="3435" y="5820"/>
              </a:lnTo>
              <a:lnTo>
                <a:pt x="3480" y="5743"/>
              </a:lnTo>
              <a:lnTo>
                <a:pt x="3524" y="5667"/>
              </a:lnTo>
              <a:lnTo>
                <a:pt x="3450" y="5695"/>
              </a:lnTo>
              <a:lnTo>
                <a:pt x="3376" y="5725"/>
              </a:lnTo>
              <a:lnTo>
                <a:pt x="3299" y="5758"/>
              </a:lnTo>
              <a:lnTo>
                <a:pt x="3221" y="5793"/>
              </a:lnTo>
              <a:lnTo>
                <a:pt x="3141" y="5830"/>
              </a:lnTo>
              <a:lnTo>
                <a:pt x="3059" y="5870"/>
              </a:lnTo>
              <a:lnTo>
                <a:pt x="2979" y="5911"/>
              </a:lnTo>
              <a:lnTo>
                <a:pt x="2896" y="5955"/>
              </a:lnTo>
              <a:lnTo>
                <a:pt x="2814" y="6002"/>
              </a:lnTo>
              <a:lnTo>
                <a:pt x="2733" y="6050"/>
              </a:lnTo>
              <a:lnTo>
                <a:pt x="2652" y="6101"/>
              </a:lnTo>
              <a:lnTo>
                <a:pt x="2571" y="6154"/>
              </a:lnTo>
              <a:lnTo>
                <a:pt x="2493" y="6211"/>
              </a:lnTo>
              <a:lnTo>
                <a:pt x="2415" y="6269"/>
              </a:lnTo>
              <a:lnTo>
                <a:pt x="2340" y="6330"/>
              </a:lnTo>
              <a:lnTo>
                <a:pt x="2266" y="6393"/>
              </a:lnTo>
              <a:lnTo>
                <a:pt x="2194" y="6460"/>
              </a:lnTo>
              <a:lnTo>
                <a:pt x="2126" y="6527"/>
              </a:lnTo>
              <a:lnTo>
                <a:pt x="2061" y="6599"/>
              </a:lnTo>
              <a:lnTo>
                <a:pt x="1999" y="6672"/>
              </a:lnTo>
              <a:lnTo>
                <a:pt x="1941" y="6749"/>
              </a:lnTo>
              <a:lnTo>
                <a:pt x="1887" y="6829"/>
              </a:lnTo>
              <a:lnTo>
                <a:pt x="1837" y="6910"/>
              </a:lnTo>
              <a:lnTo>
                <a:pt x="1792" y="6995"/>
              </a:lnTo>
              <a:lnTo>
                <a:pt x="1752" y="7082"/>
              </a:lnTo>
              <a:lnTo>
                <a:pt x="1717" y="7173"/>
              </a:lnTo>
              <a:lnTo>
                <a:pt x="1687" y="7265"/>
              </a:lnTo>
              <a:lnTo>
                <a:pt x="1663" y="7361"/>
              </a:lnTo>
              <a:lnTo>
                <a:pt x="1646" y="7460"/>
              </a:lnTo>
              <a:lnTo>
                <a:pt x="1635" y="7561"/>
              </a:lnTo>
              <a:lnTo>
                <a:pt x="1631" y="7666"/>
              </a:lnTo>
              <a:lnTo>
                <a:pt x="1635" y="7774"/>
              </a:lnTo>
              <a:close/>
              <a:moveTo>
                <a:pt x="3342" y="8500"/>
              </a:moveTo>
              <a:lnTo>
                <a:pt x="3294" y="8546"/>
              </a:lnTo>
              <a:lnTo>
                <a:pt x="3247" y="8597"/>
              </a:lnTo>
              <a:lnTo>
                <a:pt x="3198" y="8651"/>
              </a:lnTo>
              <a:lnTo>
                <a:pt x="3152" y="8710"/>
              </a:lnTo>
              <a:lnTo>
                <a:pt x="3106" y="8771"/>
              </a:lnTo>
              <a:lnTo>
                <a:pt x="3059" y="8836"/>
              </a:lnTo>
              <a:lnTo>
                <a:pt x="3015" y="8904"/>
              </a:lnTo>
              <a:lnTo>
                <a:pt x="2972" y="8976"/>
              </a:lnTo>
              <a:lnTo>
                <a:pt x="2930" y="9050"/>
              </a:lnTo>
              <a:lnTo>
                <a:pt x="2890" y="9126"/>
              </a:lnTo>
              <a:lnTo>
                <a:pt x="2852" y="9206"/>
              </a:lnTo>
              <a:lnTo>
                <a:pt x="2815" y="9288"/>
              </a:lnTo>
              <a:lnTo>
                <a:pt x="2782" y="9372"/>
              </a:lnTo>
              <a:lnTo>
                <a:pt x="2751" y="9458"/>
              </a:lnTo>
              <a:lnTo>
                <a:pt x="2723" y="9546"/>
              </a:lnTo>
              <a:lnTo>
                <a:pt x="2697" y="9635"/>
              </a:lnTo>
              <a:lnTo>
                <a:pt x="2675" y="9726"/>
              </a:lnTo>
              <a:lnTo>
                <a:pt x="2656" y="9818"/>
              </a:lnTo>
              <a:lnTo>
                <a:pt x="2641" y="9912"/>
              </a:lnTo>
              <a:lnTo>
                <a:pt x="2630" y="10006"/>
              </a:lnTo>
              <a:lnTo>
                <a:pt x="2622" y="10101"/>
              </a:lnTo>
              <a:lnTo>
                <a:pt x="2619" y="10197"/>
              </a:lnTo>
              <a:lnTo>
                <a:pt x="2621" y="10293"/>
              </a:lnTo>
              <a:lnTo>
                <a:pt x="2627" y="10390"/>
              </a:lnTo>
              <a:lnTo>
                <a:pt x="2638" y="10487"/>
              </a:lnTo>
              <a:lnTo>
                <a:pt x="2654" y="10583"/>
              </a:lnTo>
              <a:lnTo>
                <a:pt x="2675" y="10679"/>
              </a:lnTo>
              <a:lnTo>
                <a:pt x="2702" y="10775"/>
              </a:lnTo>
              <a:lnTo>
                <a:pt x="2735" y="10871"/>
              </a:lnTo>
              <a:lnTo>
                <a:pt x="2774" y="10966"/>
              </a:lnTo>
              <a:lnTo>
                <a:pt x="2818" y="11060"/>
              </a:lnTo>
              <a:lnTo>
                <a:pt x="2870" y="11151"/>
              </a:lnTo>
              <a:lnTo>
                <a:pt x="2947" y="11083"/>
              </a:lnTo>
              <a:lnTo>
                <a:pt x="3018" y="11012"/>
              </a:lnTo>
              <a:lnTo>
                <a:pt x="3081" y="10939"/>
              </a:lnTo>
              <a:lnTo>
                <a:pt x="3139" y="10866"/>
              </a:lnTo>
              <a:lnTo>
                <a:pt x="3189" y="10791"/>
              </a:lnTo>
              <a:lnTo>
                <a:pt x="3234" y="10715"/>
              </a:lnTo>
              <a:lnTo>
                <a:pt x="3273" y="10637"/>
              </a:lnTo>
              <a:lnTo>
                <a:pt x="3306" y="10558"/>
              </a:lnTo>
              <a:lnTo>
                <a:pt x="3334" y="10479"/>
              </a:lnTo>
              <a:lnTo>
                <a:pt x="3358" y="10398"/>
              </a:lnTo>
              <a:lnTo>
                <a:pt x="3378" y="10315"/>
              </a:lnTo>
              <a:lnTo>
                <a:pt x="3393" y="10233"/>
              </a:lnTo>
              <a:lnTo>
                <a:pt x="3404" y="10149"/>
              </a:lnTo>
              <a:lnTo>
                <a:pt x="3412" y="10065"/>
              </a:lnTo>
              <a:lnTo>
                <a:pt x="3417" y="9979"/>
              </a:lnTo>
              <a:lnTo>
                <a:pt x="3419" y="9894"/>
              </a:lnTo>
              <a:lnTo>
                <a:pt x="3419" y="9808"/>
              </a:lnTo>
              <a:lnTo>
                <a:pt x="3416" y="9721"/>
              </a:lnTo>
              <a:lnTo>
                <a:pt x="3412" y="9633"/>
              </a:lnTo>
              <a:lnTo>
                <a:pt x="3406" y="9547"/>
              </a:lnTo>
              <a:lnTo>
                <a:pt x="3392" y="9371"/>
              </a:lnTo>
              <a:lnTo>
                <a:pt x="3376" y="9195"/>
              </a:lnTo>
              <a:lnTo>
                <a:pt x="3367" y="9107"/>
              </a:lnTo>
              <a:lnTo>
                <a:pt x="3360" y="9019"/>
              </a:lnTo>
              <a:lnTo>
                <a:pt x="3353" y="8933"/>
              </a:lnTo>
              <a:lnTo>
                <a:pt x="3347" y="8845"/>
              </a:lnTo>
              <a:lnTo>
                <a:pt x="3343" y="8758"/>
              </a:lnTo>
              <a:lnTo>
                <a:pt x="3341" y="8671"/>
              </a:lnTo>
              <a:lnTo>
                <a:pt x="3340" y="8586"/>
              </a:lnTo>
              <a:lnTo>
                <a:pt x="3342" y="8500"/>
              </a:lnTo>
              <a:close/>
              <a:moveTo>
                <a:pt x="1962" y="9663"/>
              </a:moveTo>
              <a:lnTo>
                <a:pt x="2060" y="9601"/>
              </a:lnTo>
              <a:lnTo>
                <a:pt x="2151" y="9539"/>
              </a:lnTo>
              <a:lnTo>
                <a:pt x="2235" y="9475"/>
              </a:lnTo>
              <a:lnTo>
                <a:pt x="2312" y="9412"/>
              </a:lnTo>
              <a:lnTo>
                <a:pt x="2384" y="9347"/>
              </a:lnTo>
              <a:lnTo>
                <a:pt x="2449" y="9281"/>
              </a:lnTo>
              <a:lnTo>
                <a:pt x="2510" y="9215"/>
              </a:lnTo>
              <a:lnTo>
                <a:pt x="2564" y="9147"/>
              </a:lnTo>
              <a:lnTo>
                <a:pt x="2615" y="9079"/>
              </a:lnTo>
              <a:lnTo>
                <a:pt x="2660" y="9008"/>
              </a:lnTo>
              <a:lnTo>
                <a:pt x="2701" y="8938"/>
              </a:lnTo>
              <a:lnTo>
                <a:pt x="2739" y="8865"/>
              </a:lnTo>
              <a:lnTo>
                <a:pt x="2774" y="8792"/>
              </a:lnTo>
              <a:lnTo>
                <a:pt x="2805" y="8718"/>
              </a:lnTo>
              <a:lnTo>
                <a:pt x="2833" y="8641"/>
              </a:lnTo>
              <a:lnTo>
                <a:pt x="2861" y="8563"/>
              </a:lnTo>
              <a:lnTo>
                <a:pt x="2885" y="8485"/>
              </a:lnTo>
              <a:lnTo>
                <a:pt x="2908" y="8404"/>
              </a:lnTo>
              <a:lnTo>
                <a:pt x="2930" y="8321"/>
              </a:lnTo>
              <a:lnTo>
                <a:pt x="2951" y="8238"/>
              </a:lnTo>
              <a:lnTo>
                <a:pt x="2992" y="8065"/>
              </a:lnTo>
              <a:lnTo>
                <a:pt x="3034" y="7885"/>
              </a:lnTo>
              <a:lnTo>
                <a:pt x="3056" y="7792"/>
              </a:lnTo>
              <a:lnTo>
                <a:pt x="3080" y="7697"/>
              </a:lnTo>
              <a:lnTo>
                <a:pt x="3106" y="7600"/>
              </a:lnTo>
              <a:lnTo>
                <a:pt x="3133" y="7501"/>
              </a:lnTo>
              <a:lnTo>
                <a:pt x="3162" y="7400"/>
              </a:lnTo>
              <a:lnTo>
                <a:pt x="3194" y="7297"/>
              </a:lnTo>
              <a:lnTo>
                <a:pt x="3231" y="7191"/>
              </a:lnTo>
              <a:lnTo>
                <a:pt x="3269" y="7083"/>
              </a:lnTo>
              <a:lnTo>
                <a:pt x="3131" y="7162"/>
              </a:lnTo>
              <a:lnTo>
                <a:pt x="3003" y="7240"/>
              </a:lnTo>
              <a:lnTo>
                <a:pt x="2885" y="7318"/>
              </a:lnTo>
              <a:lnTo>
                <a:pt x="2775" y="7397"/>
              </a:lnTo>
              <a:lnTo>
                <a:pt x="2674" y="7475"/>
              </a:lnTo>
              <a:lnTo>
                <a:pt x="2581" y="7554"/>
              </a:lnTo>
              <a:lnTo>
                <a:pt x="2498" y="7633"/>
              </a:lnTo>
              <a:lnTo>
                <a:pt x="2421" y="7711"/>
              </a:lnTo>
              <a:lnTo>
                <a:pt x="2352" y="7790"/>
              </a:lnTo>
              <a:lnTo>
                <a:pt x="2290" y="7869"/>
              </a:lnTo>
              <a:lnTo>
                <a:pt x="2235" y="7948"/>
              </a:lnTo>
              <a:lnTo>
                <a:pt x="2185" y="8027"/>
              </a:lnTo>
              <a:lnTo>
                <a:pt x="2142" y="8107"/>
              </a:lnTo>
              <a:lnTo>
                <a:pt x="2104" y="8186"/>
              </a:lnTo>
              <a:lnTo>
                <a:pt x="2071" y="8266"/>
              </a:lnTo>
              <a:lnTo>
                <a:pt x="2043" y="8346"/>
              </a:lnTo>
              <a:lnTo>
                <a:pt x="2020" y="8425"/>
              </a:lnTo>
              <a:lnTo>
                <a:pt x="2001" y="8506"/>
              </a:lnTo>
              <a:lnTo>
                <a:pt x="1985" y="8587"/>
              </a:lnTo>
              <a:lnTo>
                <a:pt x="1973" y="8667"/>
              </a:lnTo>
              <a:lnTo>
                <a:pt x="1964" y="8749"/>
              </a:lnTo>
              <a:lnTo>
                <a:pt x="1958" y="8830"/>
              </a:lnTo>
              <a:lnTo>
                <a:pt x="1954" y="8911"/>
              </a:lnTo>
              <a:lnTo>
                <a:pt x="1951" y="8994"/>
              </a:lnTo>
              <a:lnTo>
                <a:pt x="1950" y="9076"/>
              </a:lnTo>
              <a:lnTo>
                <a:pt x="1951" y="9158"/>
              </a:lnTo>
              <a:lnTo>
                <a:pt x="1954" y="9242"/>
              </a:lnTo>
              <a:lnTo>
                <a:pt x="1956" y="9325"/>
              </a:lnTo>
              <a:lnTo>
                <a:pt x="1958" y="9409"/>
              </a:lnTo>
              <a:lnTo>
                <a:pt x="1960" y="9493"/>
              </a:lnTo>
              <a:lnTo>
                <a:pt x="1961" y="9577"/>
              </a:lnTo>
              <a:lnTo>
                <a:pt x="1962" y="9663"/>
              </a:lnTo>
              <a:close/>
              <a:moveTo>
                <a:pt x="4105" y="12496"/>
              </a:moveTo>
              <a:lnTo>
                <a:pt x="4156" y="12424"/>
              </a:lnTo>
              <a:lnTo>
                <a:pt x="4202" y="12353"/>
              </a:lnTo>
              <a:lnTo>
                <a:pt x="4244" y="12283"/>
              </a:lnTo>
              <a:lnTo>
                <a:pt x="4280" y="12211"/>
              </a:lnTo>
              <a:lnTo>
                <a:pt x="4311" y="12141"/>
              </a:lnTo>
              <a:lnTo>
                <a:pt x="4337" y="12069"/>
              </a:lnTo>
              <a:lnTo>
                <a:pt x="4360" y="11997"/>
              </a:lnTo>
              <a:lnTo>
                <a:pt x="4377" y="11925"/>
              </a:lnTo>
              <a:lnTo>
                <a:pt x="4390" y="11852"/>
              </a:lnTo>
              <a:lnTo>
                <a:pt x="4399" y="11779"/>
              </a:lnTo>
              <a:lnTo>
                <a:pt x="4405" y="11704"/>
              </a:lnTo>
              <a:lnTo>
                <a:pt x="4406" y="11628"/>
              </a:lnTo>
              <a:lnTo>
                <a:pt x="4404" y="11551"/>
              </a:lnTo>
              <a:lnTo>
                <a:pt x="4398" y="11472"/>
              </a:lnTo>
              <a:lnTo>
                <a:pt x="4389" y="11392"/>
              </a:lnTo>
              <a:lnTo>
                <a:pt x="4377" y="11311"/>
              </a:lnTo>
              <a:lnTo>
                <a:pt x="4362" y="11227"/>
              </a:lnTo>
              <a:lnTo>
                <a:pt x="4344" y="11141"/>
              </a:lnTo>
              <a:lnTo>
                <a:pt x="4323" y="11054"/>
              </a:lnTo>
              <a:lnTo>
                <a:pt x="4300" y="10965"/>
              </a:lnTo>
              <a:lnTo>
                <a:pt x="4275" y="10872"/>
              </a:lnTo>
              <a:lnTo>
                <a:pt x="4248" y="10777"/>
              </a:lnTo>
              <a:lnTo>
                <a:pt x="4217" y="10680"/>
              </a:lnTo>
              <a:lnTo>
                <a:pt x="4186" y="10580"/>
              </a:lnTo>
              <a:lnTo>
                <a:pt x="4045" y="10149"/>
              </a:lnTo>
              <a:lnTo>
                <a:pt x="3887" y="9663"/>
              </a:lnTo>
              <a:lnTo>
                <a:pt x="3813" y="9857"/>
              </a:lnTo>
              <a:lnTo>
                <a:pt x="3751" y="10041"/>
              </a:lnTo>
              <a:lnTo>
                <a:pt x="3696" y="10213"/>
              </a:lnTo>
              <a:lnTo>
                <a:pt x="3652" y="10376"/>
              </a:lnTo>
              <a:lnTo>
                <a:pt x="3616" y="10527"/>
              </a:lnTo>
              <a:lnTo>
                <a:pt x="3587" y="10670"/>
              </a:lnTo>
              <a:lnTo>
                <a:pt x="3566" y="10803"/>
              </a:lnTo>
              <a:lnTo>
                <a:pt x="3553" y="10927"/>
              </a:lnTo>
              <a:lnTo>
                <a:pt x="3546" y="11043"/>
              </a:lnTo>
              <a:lnTo>
                <a:pt x="3545" y="11152"/>
              </a:lnTo>
              <a:lnTo>
                <a:pt x="3550" y="11253"/>
              </a:lnTo>
              <a:lnTo>
                <a:pt x="3560" y="11347"/>
              </a:lnTo>
              <a:lnTo>
                <a:pt x="3574" y="11435"/>
              </a:lnTo>
              <a:lnTo>
                <a:pt x="3594" y="11517"/>
              </a:lnTo>
              <a:lnTo>
                <a:pt x="3616" y="11593"/>
              </a:lnTo>
              <a:lnTo>
                <a:pt x="3642" y="11665"/>
              </a:lnTo>
              <a:lnTo>
                <a:pt x="3670" y="11731"/>
              </a:lnTo>
              <a:lnTo>
                <a:pt x="3700" y="11794"/>
              </a:lnTo>
              <a:lnTo>
                <a:pt x="3734" y="11853"/>
              </a:lnTo>
              <a:lnTo>
                <a:pt x="3768" y="11909"/>
              </a:lnTo>
              <a:lnTo>
                <a:pt x="3802" y="11962"/>
              </a:lnTo>
              <a:lnTo>
                <a:pt x="3837" y="12013"/>
              </a:lnTo>
              <a:lnTo>
                <a:pt x="3873" y="12062"/>
              </a:lnTo>
              <a:lnTo>
                <a:pt x="3907" y="12109"/>
              </a:lnTo>
              <a:lnTo>
                <a:pt x="3940" y="12156"/>
              </a:lnTo>
              <a:lnTo>
                <a:pt x="3973" y="12202"/>
              </a:lnTo>
              <a:lnTo>
                <a:pt x="4003" y="12249"/>
              </a:lnTo>
              <a:lnTo>
                <a:pt x="4030" y="12295"/>
              </a:lnTo>
              <a:lnTo>
                <a:pt x="4054" y="12342"/>
              </a:lnTo>
              <a:lnTo>
                <a:pt x="4075" y="12392"/>
              </a:lnTo>
              <a:lnTo>
                <a:pt x="4092" y="12442"/>
              </a:lnTo>
              <a:lnTo>
                <a:pt x="4105" y="12496"/>
              </a:lnTo>
              <a:close/>
              <a:moveTo>
                <a:pt x="2688" y="13403"/>
              </a:moveTo>
              <a:lnTo>
                <a:pt x="2725" y="13416"/>
              </a:lnTo>
              <a:lnTo>
                <a:pt x="2765" y="13434"/>
              </a:lnTo>
              <a:lnTo>
                <a:pt x="2809" y="13456"/>
              </a:lnTo>
              <a:lnTo>
                <a:pt x="2859" y="13482"/>
              </a:lnTo>
              <a:lnTo>
                <a:pt x="2970" y="13541"/>
              </a:lnTo>
              <a:lnTo>
                <a:pt x="3095" y="13611"/>
              </a:lnTo>
              <a:lnTo>
                <a:pt x="3163" y="13647"/>
              </a:lnTo>
              <a:lnTo>
                <a:pt x="3236" y="13685"/>
              </a:lnTo>
              <a:lnTo>
                <a:pt x="3311" y="13721"/>
              </a:lnTo>
              <a:lnTo>
                <a:pt x="3390" y="13758"/>
              </a:lnTo>
              <a:lnTo>
                <a:pt x="3472" y="13794"/>
              </a:lnTo>
              <a:lnTo>
                <a:pt x="3557" y="13828"/>
              </a:lnTo>
              <a:lnTo>
                <a:pt x="3646" y="13860"/>
              </a:lnTo>
              <a:lnTo>
                <a:pt x="3737" y="13889"/>
              </a:lnTo>
              <a:lnTo>
                <a:pt x="3831" y="13916"/>
              </a:lnTo>
              <a:lnTo>
                <a:pt x="3928" y="13939"/>
              </a:lnTo>
              <a:lnTo>
                <a:pt x="4028" y="13958"/>
              </a:lnTo>
              <a:lnTo>
                <a:pt x="4130" y="13972"/>
              </a:lnTo>
              <a:lnTo>
                <a:pt x="4235" y="13980"/>
              </a:lnTo>
              <a:lnTo>
                <a:pt x="4341" y="13983"/>
              </a:lnTo>
              <a:lnTo>
                <a:pt x="4451" y="13980"/>
              </a:lnTo>
              <a:lnTo>
                <a:pt x="4562" y="13971"/>
              </a:lnTo>
              <a:lnTo>
                <a:pt x="4676" y="13954"/>
              </a:lnTo>
              <a:lnTo>
                <a:pt x="4792" y="13929"/>
              </a:lnTo>
              <a:lnTo>
                <a:pt x="4909" y="13895"/>
              </a:lnTo>
              <a:lnTo>
                <a:pt x="5029" y="13853"/>
              </a:lnTo>
              <a:lnTo>
                <a:pt x="5150" y="13802"/>
              </a:lnTo>
              <a:lnTo>
                <a:pt x="5272" y="13740"/>
              </a:lnTo>
              <a:lnTo>
                <a:pt x="5396" y="13669"/>
              </a:lnTo>
              <a:lnTo>
                <a:pt x="5521" y="13585"/>
              </a:lnTo>
              <a:lnTo>
                <a:pt x="5490" y="13577"/>
              </a:lnTo>
              <a:lnTo>
                <a:pt x="5454" y="13564"/>
              </a:lnTo>
              <a:lnTo>
                <a:pt x="5416" y="13549"/>
              </a:lnTo>
              <a:lnTo>
                <a:pt x="5375" y="13529"/>
              </a:lnTo>
              <a:lnTo>
                <a:pt x="5282" y="13486"/>
              </a:lnTo>
              <a:lnTo>
                <a:pt x="5176" y="13435"/>
              </a:lnTo>
              <a:lnTo>
                <a:pt x="5118" y="13407"/>
              </a:lnTo>
              <a:lnTo>
                <a:pt x="5056" y="13379"/>
              </a:lnTo>
              <a:lnTo>
                <a:pt x="4991" y="13351"/>
              </a:lnTo>
              <a:lnTo>
                <a:pt x="4922" y="13324"/>
              </a:lnTo>
              <a:lnTo>
                <a:pt x="4849" y="13296"/>
              </a:lnTo>
              <a:lnTo>
                <a:pt x="4773" y="13270"/>
              </a:lnTo>
              <a:lnTo>
                <a:pt x="4692" y="13245"/>
              </a:lnTo>
              <a:lnTo>
                <a:pt x="4609" y="13222"/>
              </a:lnTo>
              <a:lnTo>
                <a:pt x="4521" y="13201"/>
              </a:lnTo>
              <a:lnTo>
                <a:pt x="4429" y="13182"/>
              </a:lnTo>
              <a:lnTo>
                <a:pt x="4332" y="13167"/>
              </a:lnTo>
              <a:lnTo>
                <a:pt x="4233" y="13154"/>
              </a:lnTo>
              <a:lnTo>
                <a:pt x="4128" y="13146"/>
              </a:lnTo>
              <a:lnTo>
                <a:pt x="4020" y="13141"/>
              </a:lnTo>
              <a:lnTo>
                <a:pt x="3907" y="13141"/>
              </a:lnTo>
              <a:lnTo>
                <a:pt x="3790" y="13146"/>
              </a:lnTo>
              <a:lnTo>
                <a:pt x="3668" y="13156"/>
              </a:lnTo>
              <a:lnTo>
                <a:pt x="3542" y="13171"/>
              </a:lnTo>
              <a:lnTo>
                <a:pt x="3411" y="13193"/>
              </a:lnTo>
              <a:lnTo>
                <a:pt x="3276" y="13221"/>
              </a:lnTo>
              <a:lnTo>
                <a:pt x="3136" y="13255"/>
              </a:lnTo>
              <a:lnTo>
                <a:pt x="2992" y="13297"/>
              </a:lnTo>
              <a:lnTo>
                <a:pt x="2843" y="13347"/>
              </a:lnTo>
              <a:lnTo>
                <a:pt x="2688" y="13403"/>
              </a:lnTo>
              <a:close/>
              <a:moveTo>
                <a:pt x="4614" y="14566"/>
              </a:moveTo>
              <a:lnTo>
                <a:pt x="4644" y="14574"/>
              </a:lnTo>
              <a:lnTo>
                <a:pt x="4679" y="14586"/>
              </a:lnTo>
              <a:lnTo>
                <a:pt x="4720" y="14599"/>
              </a:lnTo>
              <a:lnTo>
                <a:pt x="4768" y="14616"/>
              </a:lnTo>
              <a:lnTo>
                <a:pt x="4819" y="14633"/>
              </a:lnTo>
              <a:lnTo>
                <a:pt x="4877" y="14651"/>
              </a:lnTo>
              <a:lnTo>
                <a:pt x="4938" y="14670"/>
              </a:lnTo>
              <a:lnTo>
                <a:pt x="5004" y="14689"/>
              </a:lnTo>
              <a:lnTo>
                <a:pt x="5074" y="14707"/>
              </a:lnTo>
              <a:lnTo>
                <a:pt x="5148" y="14724"/>
              </a:lnTo>
              <a:lnTo>
                <a:pt x="5186" y="14733"/>
              </a:lnTo>
              <a:lnTo>
                <a:pt x="5226" y="14741"/>
              </a:lnTo>
              <a:lnTo>
                <a:pt x="5267" y="14749"/>
              </a:lnTo>
              <a:lnTo>
                <a:pt x="5308" y="14755"/>
              </a:lnTo>
              <a:lnTo>
                <a:pt x="5350" y="14762"/>
              </a:lnTo>
              <a:lnTo>
                <a:pt x="5393" y="14767"/>
              </a:lnTo>
              <a:lnTo>
                <a:pt x="5437" y="14772"/>
              </a:lnTo>
              <a:lnTo>
                <a:pt x="5482" y="14776"/>
              </a:lnTo>
              <a:lnTo>
                <a:pt x="5527" y="14780"/>
              </a:lnTo>
              <a:lnTo>
                <a:pt x="5572" y="14782"/>
              </a:lnTo>
              <a:lnTo>
                <a:pt x="5620" y="14783"/>
              </a:lnTo>
              <a:lnTo>
                <a:pt x="5667" y="14784"/>
              </a:lnTo>
              <a:lnTo>
                <a:pt x="5776" y="14784"/>
              </a:lnTo>
              <a:lnTo>
                <a:pt x="5820" y="14783"/>
              </a:lnTo>
              <a:lnTo>
                <a:pt x="5866" y="14782"/>
              </a:lnTo>
              <a:lnTo>
                <a:pt x="5911" y="14779"/>
              </a:lnTo>
              <a:lnTo>
                <a:pt x="5957" y="14775"/>
              </a:lnTo>
              <a:lnTo>
                <a:pt x="6005" y="14770"/>
              </a:lnTo>
              <a:lnTo>
                <a:pt x="6052" y="14764"/>
              </a:lnTo>
              <a:lnTo>
                <a:pt x="6100" y="14756"/>
              </a:lnTo>
              <a:lnTo>
                <a:pt x="6149" y="14747"/>
              </a:lnTo>
              <a:lnTo>
                <a:pt x="6197" y="14736"/>
              </a:lnTo>
              <a:lnTo>
                <a:pt x="6247" y="14724"/>
              </a:lnTo>
              <a:lnTo>
                <a:pt x="6297" y="14710"/>
              </a:lnTo>
              <a:lnTo>
                <a:pt x="6347" y="14696"/>
              </a:lnTo>
              <a:lnTo>
                <a:pt x="6398" y="14679"/>
              </a:lnTo>
              <a:lnTo>
                <a:pt x="6449" y="14662"/>
              </a:lnTo>
              <a:lnTo>
                <a:pt x="6501" y="14642"/>
              </a:lnTo>
              <a:lnTo>
                <a:pt x="6552" y="14621"/>
              </a:lnTo>
              <a:lnTo>
                <a:pt x="6604" y="14597"/>
              </a:lnTo>
              <a:lnTo>
                <a:pt x="6657" y="14573"/>
              </a:lnTo>
              <a:lnTo>
                <a:pt x="6709" y="14546"/>
              </a:lnTo>
              <a:lnTo>
                <a:pt x="6762" y="14518"/>
              </a:lnTo>
              <a:lnTo>
                <a:pt x="6815" y="14487"/>
              </a:lnTo>
              <a:lnTo>
                <a:pt x="6869" y="14455"/>
              </a:lnTo>
              <a:lnTo>
                <a:pt x="6922" y="14422"/>
              </a:lnTo>
              <a:lnTo>
                <a:pt x="6976" y="14386"/>
              </a:lnTo>
              <a:lnTo>
                <a:pt x="7030" y="14347"/>
              </a:lnTo>
              <a:lnTo>
                <a:pt x="7084" y="14307"/>
              </a:lnTo>
              <a:lnTo>
                <a:pt x="7138" y="14266"/>
              </a:lnTo>
              <a:lnTo>
                <a:pt x="7192" y="14221"/>
              </a:lnTo>
              <a:lnTo>
                <a:pt x="7247" y="14174"/>
              </a:lnTo>
              <a:lnTo>
                <a:pt x="7301" y="14125"/>
              </a:lnTo>
              <a:lnTo>
                <a:pt x="7355" y="14075"/>
              </a:lnTo>
              <a:lnTo>
                <a:pt x="7410" y="14022"/>
              </a:lnTo>
              <a:lnTo>
                <a:pt x="7375" y="14020"/>
              </a:lnTo>
              <a:lnTo>
                <a:pt x="7335" y="14016"/>
              </a:lnTo>
              <a:lnTo>
                <a:pt x="7292" y="14009"/>
              </a:lnTo>
              <a:lnTo>
                <a:pt x="7246" y="14001"/>
              </a:lnTo>
              <a:lnTo>
                <a:pt x="7142" y="13981"/>
              </a:lnTo>
              <a:lnTo>
                <a:pt x="7024" y="13958"/>
              </a:lnTo>
              <a:lnTo>
                <a:pt x="6960" y="13947"/>
              </a:lnTo>
              <a:lnTo>
                <a:pt x="6893" y="13936"/>
              </a:lnTo>
              <a:lnTo>
                <a:pt x="6822" y="13925"/>
              </a:lnTo>
              <a:lnTo>
                <a:pt x="6749" y="13916"/>
              </a:lnTo>
              <a:lnTo>
                <a:pt x="6671" y="13909"/>
              </a:lnTo>
              <a:lnTo>
                <a:pt x="6591" y="13903"/>
              </a:lnTo>
              <a:lnTo>
                <a:pt x="6508" y="13900"/>
              </a:lnTo>
              <a:lnTo>
                <a:pt x="6420" y="13899"/>
              </a:lnTo>
              <a:lnTo>
                <a:pt x="6330" y="13902"/>
              </a:lnTo>
              <a:lnTo>
                <a:pt x="6236" y="13907"/>
              </a:lnTo>
              <a:lnTo>
                <a:pt x="6141" y="13917"/>
              </a:lnTo>
              <a:lnTo>
                <a:pt x="6041" y="13931"/>
              </a:lnTo>
              <a:lnTo>
                <a:pt x="5938" y="13949"/>
              </a:lnTo>
              <a:lnTo>
                <a:pt x="5832" y="13973"/>
              </a:lnTo>
              <a:lnTo>
                <a:pt x="5723" y="14002"/>
              </a:lnTo>
              <a:lnTo>
                <a:pt x="5613" y="14037"/>
              </a:lnTo>
              <a:lnTo>
                <a:pt x="5498" y="14077"/>
              </a:lnTo>
              <a:lnTo>
                <a:pt x="5380" y="14124"/>
              </a:lnTo>
              <a:lnTo>
                <a:pt x="5259" y="14179"/>
              </a:lnTo>
              <a:lnTo>
                <a:pt x="5136" y="14240"/>
              </a:lnTo>
              <a:lnTo>
                <a:pt x="5009" y="14309"/>
              </a:lnTo>
              <a:lnTo>
                <a:pt x="4880" y="14387"/>
              </a:lnTo>
              <a:lnTo>
                <a:pt x="4748" y="14472"/>
              </a:lnTo>
              <a:lnTo>
                <a:pt x="4614" y="14566"/>
              </a:lnTo>
              <a:close/>
              <a:moveTo>
                <a:pt x="8682" y="13985"/>
              </a:moveTo>
              <a:lnTo>
                <a:pt x="8794" y="14098"/>
              </a:lnTo>
              <a:lnTo>
                <a:pt x="8908" y="14201"/>
              </a:lnTo>
              <a:lnTo>
                <a:pt x="9022" y="14293"/>
              </a:lnTo>
              <a:lnTo>
                <a:pt x="9136" y="14375"/>
              </a:lnTo>
              <a:lnTo>
                <a:pt x="9249" y="14447"/>
              </a:lnTo>
              <a:lnTo>
                <a:pt x="9363" y="14510"/>
              </a:lnTo>
              <a:lnTo>
                <a:pt x="9476" y="14565"/>
              </a:lnTo>
              <a:lnTo>
                <a:pt x="9588" y="14611"/>
              </a:lnTo>
              <a:lnTo>
                <a:pt x="9700" y="14650"/>
              </a:lnTo>
              <a:lnTo>
                <a:pt x="9810" y="14681"/>
              </a:lnTo>
              <a:lnTo>
                <a:pt x="9919" y="14705"/>
              </a:lnTo>
              <a:lnTo>
                <a:pt x="10027" y="14723"/>
              </a:lnTo>
              <a:lnTo>
                <a:pt x="10131" y="14737"/>
              </a:lnTo>
              <a:lnTo>
                <a:pt x="10235" y="14744"/>
              </a:lnTo>
              <a:lnTo>
                <a:pt x="10336" y="14746"/>
              </a:lnTo>
              <a:lnTo>
                <a:pt x="10434" y="14744"/>
              </a:lnTo>
              <a:lnTo>
                <a:pt x="10530" y="14737"/>
              </a:lnTo>
              <a:lnTo>
                <a:pt x="10622" y="14728"/>
              </a:lnTo>
              <a:lnTo>
                <a:pt x="10712" y="14714"/>
              </a:lnTo>
              <a:lnTo>
                <a:pt x="10798" y="14699"/>
              </a:lnTo>
              <a:lnTo>
                <a:pt x="10880" y="14682"/>
              </a:lnTo>
              <a:lnTo>
                <a:pt x="10959" y="14664"/>
              </a:lnTo>
              <a:lnTo>
                <a:pt x="11033" y="14644"/>
              </a:lnTo>
              <a:lnTo>
                <a:pt x="11103" y="14624"/>
              </a:lnTo>
              <a:lnTo>
                <a:pt x="11168" y="14602"/>
              </a:lnTo>
              <a:lnTo>
                <a:pt x="11229" y="14582"/>
              </a:lnTo>
              <a:lnTo>
                <a:pt x="11285" y="14563"/>
              </a:lnTo>
              <a:lnTo>
                <a:pt x="11334" y="14545"/>
              </a:lnTo>
              <a:lnTo>
                <a:pt x="11379" y="14528"/>
              </a:lnTo>
              <a:lnTo>
                <a:pt x="11419" y="14514"/>
              </a:lnTo>
              <a:lnTo>
                <a:pt x="11452" y="14502"/>
              </a:lnTo>
              <a:lnTo>
                <a:pt x="11478" y="14494"/>
              </a:lnTo>
              <a:lnTo>
                <a:pt x="11340" y="14403"/>
              </a:lnTo>
              <a:lnTo>
                <a:pt x="11205" y="14320"/>
              </a:lnTo>
              <a:lnTo>
                <a:pt x="11073" y="14246"/>
              </a:lnTo>
              <a:lnTo>
                <a:pt x="10944" y="14181"/>
              </a:lnTo>
              <a:lnTo>
                <a:pt x="10818" y="14123"/>
              </a:lnTo>
              <a:lnTo>
                <a:pt x="10695" y="14072"/>
              </a:lnTo>
              <a:lnTo>
                <a:pt x="10576" y="14028"/>
              </a:lnTo>
              <a:lnTo>
                <a:pt x="10459" y="13990"/>
              </a:lnTo>
              <a:lnTo>
                <a:pt x="10346" y="13958"/>
              </a:lnTo>
              <a:lnTo>
                <a:pt x="10235" y="13932"/>
              </a:lnTo>
              <a:lnTo>
                <a:pt x="10128" y="13912"/>
              </a:lnTo>
              <a:lnTo>
                <a:pt x="10026" y="13895"/>
              </a:lnTo>
              <a:lnTo>
                <a:pt x="9925" y="13883"/>
              </a:lnTo>
              <a:lnTo>
                <a:pt x="9828" y="13876"/>
              </a:lnTo>
              <a:lnTo>
                <a:pt x="9734" y="13872"/>
              </a:lnTo>
              <a:lnTo>
                <a:pt x="9645" y="13871"/>
              </a:lnTo>
              <a:lnTo>
                <a:pt x="9557" y="13873"/>
              </a:lnTo>
              <a:lnTo>
                <a:pt x="9474" y="13878"/>
              </a:lnTo>
              <a:lnTo>
                <a:pt x="9394" y="13885"/>
              </a:lnTo>
              <a:lnTo>
                <a:pt x="9317" y="13893"/>
              </a:lnTo>
              <a:lnTo>
                <a:pt x="9244" y="13904"/>
              </a:lnTo>
              <a:lnTo>
                <a:pt x="9175" y="13914"/>
              </a:lnTo>
              <a:lnTo>
                <a:pt x="9109" y="13926"/>
              </a:lnTo>
              <a:lnTo>
                <a:pt x="9047" y="13937"/>
              </a:lnTo>
              <a:lnTo>
                <a:pt x="8933" y="13958"/>
              </a:lnTo>
              <a:lnTo>
                <a:pt x="8834" y="13975"/>
              </a:lnTo>
              <a:lnTo>
                <a:pt x="8791" y="13981"/>
              </a:lnTo>
              <a:lnTo>
                <a:pt x="8750" y="13985"/>
              </a:lnTo>
              <a:lnTo>
                <a:pt x="8714" y="13986"/>
              </a:lnTo>
              <a:lnTo>
                <a:pt x="8682" y="13985"/>
              </a:lnTo>
              <a:close/>
              <a:moveTo>
                <a:pt x="10607" y="13549"/>
              </a:moveTo>
              <a:lnTo>
                <a:pt x="10732" y="13625"/>
              </a:lnTo>
              <a:lnTo>
                <a:pt x="10857" y="13692"/>
              </a:lnTo>
              <a:lnTo>
                <a:pt x="10981" y="13747"/>
              </a:lnTo>
              <a:lnTo>
                <a:pt x="11104" y="13795"/>
              </a:lnTo>
              <a:lnTo>
                <a:pt x="11225" y="13832"/>
              </a:lnTo>
              <a:lnTo>
                <a:pt x="11345" y="13862"/>
              </a:lnTo>
              <a:lnTo>
                <a:pt x="11464" y="13883"/>
              </a:lnTo>
              <a:lnTo>
                <a:pt x="11581" y="13898"/>
              </a:lnTo>
              <a:lnTo>
                <a:pt x="11696" y="13905"/>
              </a:lnTo>
              <a:lnTo>
                <a:pt x="11808" y="13906"/>
              </a:lnTo>
              <a:lnTo>
                <a:pt x="11919" y="13901"/>
              </a:lnTo>
              <a:lnTo>
                <a:pt x="12026" y="13890"/>
              </a:lnTo>
              <a:lnTo>
                <a:pt x="12132" y="13874"/>
              </a:lnTo>
              <a:lnTo>
                <a:pt x="12235" y="13854"/>
              </a:lnTo>
              <a:lnTo>
                <a:pt x="12335" y="13831"/>
              </a:lnTo>
              <a:lnTo>
                <a:pt x="12432" y="13804"/>
              </a:lnTo>
              <a:lnTo>
                <a:pt x="12525" y="13772"/>
              </a:lnTo>
              <a:lnTo>
                <a:pt x="12616" y="13740"/>
              </a:lnTo>
              <a:lnTo>
                <a:pt x="12703" y="13705"/>
              </a:lnTo>
              <a:lnTo>
                <a:pt x="12786" y="13669"/>
              </a:lnTo>
              <a:lnTo>
                <a:pt x="12865" y="13631"/>
              </a:lnTo>
              <a:lnTo>
                <a:pt x="12941" y="13594"/>
              </a:lnTo>
              <a:lnTo>
                <a:pt x="13012" y="13556"/>
              </a:lnTo>
              <a:lnTo>
                <a:pt x="13079" y="13518"/>
              </a:lnTo>
              <a:lnTo>
                <a:pt x="13141" y="13482"/>
              </a:lnTo>
              <a:lnTo>
                <a:pt x="13200" y="13447"/>
              </a:lnTo>
              <a:lnTo>
                <a:pt x="13252" y="13413"/>
              </a:lnTo>
              <a:lnTo>
                <a:pt x="13301" y="13383"/>
              </a:lnTo>
              <a:lnTo>
                <a:pt x="13381" y="13331"/>
              </a:lnTo>
              <a:lnTo>
                <a:pt x="13440" y="13294"/>
              </a:lnTo>
              <a:lnTo>
                <a:pt x="13266" y="13247"/>
              </a:lnTo>
              <a:lnTo>
                <a:pt x="13100" y="13207"/>
              </a:lnTo>
              <a:lnTo>
                <a:pt x="12942" y="13173"/>
              </a:lnTo>
              <a:lnTo>
                <a:pt x="12790" y="13146"/>
              </a:lnTo>
              <a:lnTo>
                <a:pt x="12644" y="13125"/>
              </a:lnTo>
              <a:lnTo>
                <a:pt x="12505" y="13110"/>
              </a:lnTo>
              <a:lnTo>
                <a:pt x="12372" y="13100"/>
              </a:lnTo>
              <a:lnTo>
                <a:pt x="12246" y="13095"/>
              </a:lnTo>
              <a:lnTo>
                <a:pt x="12126" y="13094"/>
              </a:lnTo>
              <a:lnTo>
                <a:pt x="12011" y="13098"/>
              </a:lnTo>
              <a:lnTo>
                <a:pt x="11902" y="13106"/>
              </a:lnTo>
              <a:lnTo>
                <a:pt x="11800" y="13117"/>
              </a:lnTo>
              <a:lnTo>
                <a:pt x="11702" y="13131"/>
              </a:lnTo>
              <a:lnTo>
                <a:pt x="11609" y="13148"/>
              </a:lnTo>
              <a:lnTo>
                <a:pt x="11520" y="13168"/>
              </a:lnTo>
              <a:lnTo>
                <a:pt x="11438" y="13191"/>
              </a:lnTo>
              <a:lnTo>
                <a:pt x="11359" y="13214"/>
              </a:lnTo>
              <a:lnTo>
                <a:pt x="11285" y="13239"/>
              </a:lnTo>
              <a:lnTo>
                <a:pt x="11215" y="13266"/>
              </a:lnTo>
              <a:lnTo>
                <a:pt x="11148" y="13293"/>
              </a:lnTo>
              <a:lnTo>
                <a:pt x="11087" y="13321"/>
              </a:lnTo>
              <a:lnTo>
                <a:pt x="11029" y="13348"/>
              </a:lnTo>
              <a:lnTo>
                <a:pt x="10973" y="13375"/>
              </a:lnTo>
              <a:lnTo>
                <a:pt x="10922" y="13402"/>
              </a:lnTo>
              <a:lnTo>
                <a:pt x="10828" y="13452"/>
              </a:lnTo>
              <a:lnTo>
                <a:pt x="10745" y="13495"/>
              </a:lnTo>
              <a:lnTo>
                <a:pt x="10707" y="13513"/>
              </a:lnTo>
              <a:lnTo>
                <a:pt x="10672" y="13528"/>
              </a:lnTo>
              <a:lnTo>
                <a:pt x="10638" y="13540"/>
              </a:lnTo>
              <a:lnTo>
                <a:pt x="10607" y="13549"/>
              </a:lnTo>
              <a:close/>
              <a:moveTo>
                <a:pt x="5703" y="13403"/>
              </a:moveTo>
              <a:lnTo>
                <a:pt x="5734" y="13299"/>
              </a:lnTo>
              <a:lnTo>
                <a:pt x="5758" y="13198"/>
              </a:lnTo>
              <a:lnTo>
                <a:pt x="5776" y="13098"/>
              </a:lnTo>
              <a:lnTo>
                <a:pt x="5787" y="13001"/>
              </a:lnTo>
              <a:lnTo>
                <a:pt x="5793" y="12905"/>
              </a:lnTo>
              <a:lnTo>
                <a:pt x="5794" y="12812"/>
              </a:lnTo>
              <a:lnTo>
                <a:pt x="5789" y="12721"/>
              </a:lnTo>
              <a:lnTo>
                <a:pt x="5780" y="12631"/>
              </a:lnTo>
              <a:lnTo>
                <a:pt x="5765" y="12543"/>
              </a:lnTo>
              <a:lnTo>
                <a:pt x="5747" y="12457"/>
              </a:lnTo>
              <a:lnTo>
                <a:pt x="5723" y="12372"/>
              </a:lnTo>
              <a:lnTo>
                <a:pt x="5696" y="12288"/>
              </a:lnTo>
              <a:lnTo>
                <a:pt x="5665" y="12206"/>
              </a:lnTo>
              <a:lnTo>
                <a:pt x="5631" y="12125"/>
              </a:lnTo>
              <a:lnTo>
                <a:pt x="5593" y="12044"/>
              </a:lnTo>
              <a:lnTo>
                <a:pt x="5553" y="11964"/>
              </a:lnTo>
              <a:lnTo>
                <a:pt x="5510" y="11885"/>
              </a:lnTo>
              <a:lnTo>
                <a:pt x="5464" y="11808"/>
              </a:lnTo>
              <a:lnTo>
                <a:pt x="5417" y="11730"/>
              </a:lnTo>
              <a:lnTo>
                <a:pt x="5368" y="11653"/>
              </a:lnTo>
              <a:lnTo>
                <a:pt x="5316" y="11576"/>
              </a:lnTo>
              <a:lnTo>
                <a:pt x="5264" y="11498"/>
              </a:lnTo>
              <a:lnTo>
                <a:pt x="5210" y="11422"/>
              </a:lnTo>
              <a:lnTo>
                <a:pt x="5156" y="11345"/>
              </a:lnTo>
              <a:lnTo>
                <a:pt x="5046" y="11191"/>
              </a:lnTo>
              <a:lnTo>
                <a:pt x="4935" y="11035"/>
              </a:lnTo>
              <a:lnTo>
                <a:pt x="4881" y="10957"/>
              </a:lnTo>
              <a:lnTo>
                <a:pt x="4827" y="10877"/>
              </a:lnTo>
              <a:lnTo>
                <a:pt x="4774" y="10797"/>
              </a:lnTo>
              <a:lnTo>
                <a:pt x="4722" y="10716"/>
              </a:lnTo>
              <a:lnTo>
                <a:pt x="4698" y="10891"/>
              </a:lnTo>
              <a:lnTo>
                <a:pt x="4681" y="11056"/>
              </a:lnTo>
              <a:lnTo>
                <a:pt x="4671" y="11212"/>
              </a:lnTo>
              <a:lnTo>
                <a:pt x="4666" y="11359"/>
              </a:lnTo>
              <a:lnTo>
                <a:pt x="4667" y="11496"/>
              </a:lnTo>
              <a:lnTo>
                <a:pt x="4674" y="11625"/>
              </a:lnTo>
              <a:lnTo>
                <a:pt x="4685" y="11747"/>
              </a:lnTo>
              <a:lnTo>
                <a:pt x="4701" y="11861"/>
              </a:lnTo>
              <a:lnTo>
                <a:pt x="4722" y="11968"/>
              </a:lnTo>
              <a:lnTo>
                <a:pt x="4748" y="12068"/>
              </a:lnTo>
              <a:lnTo>
                <a:pt x="4777" y="12162"/>
              </a:lnTo>
              <a:lnTo>
                <a:pt x="4809" y="12250"/>
              </a:lnTo>
              <a:lnTo>
                <a:pt x="4844" y="12332"/>
              </a:lnTo>
              <a:lnTo>
                <a:pt x="4883" y="12409"/>
              </a:lnTo>
              <a:lnTo>
                <a:pt x="4924" y="12482"/>
              </a:lnTo>
              <a:lnTo>
                <a:pt x="4967" y="12550"/>
              </a:lnTo>
              <a:lnTo>
                <a:pt x="5013" y="12615"/>
              </a:lnTo>
              <a:lnTo>
                <a:pt x="5059" y="12676"/>
              </a:lnTo>
              <a:lnTo>
                <a:pt x="5108" y="12734"/>
              </a:lnTo>
              <a:lnTo>
                <a:pt x="5156" y="12789"/>
              </a:lnTo>
              <a:lnTo>
                <a:pt x="5206" y="12843"/>
              </a:lnTo>
              <a:lnTo>
                <a:pt x="5256" y="12894"/>
              </a:lnTo>
              <a:lnTo>
                <a:pt x="5306" y="12944"/>
              </a:lnTo>
              <a:lnTo>
                <a:pt x="5356" y="12994"/>
              </a:lnTo>
              <a:lnTo>
                <a:pt x="5405" y="13042"/>
              </a:lnTo>
              <a:lnTo>
                <a:pt x="5452" y="13092"/>
              </a:lnTo>
              <a:lnTo>
                <a:pt x="5500" y="13140"/>
              </a:lnTo>
              <a:lnTo>
                <a:pt x="5545" y="13190"/>
              </a:lnTo>
              <a:lnTo>
                <a:pt x="5587" y="13241"/>
              </a:lnTo>
              <a:lnTo>
                <a:pt x="5629" y="13292"/>
              </a:lnTo>
              <a:lnTo>
                <a:pt x="5667" y="13347"/>
              </a:lnTo>
              <a:lnTo>
                <a:pt x="5703" y="13403"/>
              </a:lnTo>
              <a:close/>
              <a:moveTo>
                <a:pt x="10388" y="13331"/>
              </a:moveTo>
              <a:lnTo>
                <a:pt x="10434" y="13274"/>
              </a:lnTo>
              <a:lnTo>
                <a:pt x="10481" y="13221"/>
              </a:lnTo>
              <a:lnTo>
                <a:pt x="10529" y="13169"/>
              </a:lnTo>
              <a:lnTo>
                <a:pt x="10578" y="13119"/>
              </a:lnTo>
              <a:lnTo>
                <a:pt x="10628" y="13071"/>
              </a:lnTo>
              <a:lnTo>
                <a:pt x="10680" y="13022"/>
              </a:lnTo>
              <a:lnTo>
                <a:pt x="10731" y="12976"/>
              </a:lnTo>
              <a:lnTo>
                <a:pt x="10782" y="12928"/>
              </a:lnTo>
              <a:lnTo>
                <a:pt x="10833" y="12881"/>
              </a:lnTo>
              <a:lnTo>
                <a:pt x="10884" y="12832"/>
              </a:lnTo>
              <a:lnTo>
                <a:pt x="10934" y="12783"/>
              </a:lnTo>
              <a:lnTo>
                <a:pt x="10983" y="12732"/>
              </a:lnTo>
              <a:lnTo>
                <a:pt x="11032" y="12679"/>
              </a:lnTo>
              <a:lnTo>
                <a:pt x="11078" y="12624"/>
              </a:lnTo>
              <a:lnTo>
                <a:pt x="11122" y="12566"/>
              </a:lnTo>
              <a:lnTo>
                <a:pt x="11166" y="12505"/>
              </a:lnTo>
              <a:lnTo>
                <a:pt x="11206" y="12440"/>
              </a:lnTo>
              <a:lnTo>
                <a:pt x="11244" y="12371"/>
              </a:lnTo>
              <a:lnTo>
                <a:pt x="11280" y="12298"/>
              </a:lnTo>
              <a:lnTo>
                <a:pt x="11312" y="12219"/>
              </a:lnTo>
              <a:lnTo>
                <a:pt x="11340" y="12136"/>
              </a:lnTo>
              <a:lnTo>
                <a:pt x="11366" y="12047"/>
              </a:lnTo>
              <a:lnTo>
                <a:pt x="11387" y="11951"/>
              </a:lnTo>
              <a:lnTo>
                <a:pt x="11406" y="11850"/>
              </a:lnTo>
              <a:lnTo>
                <a:pt x="11419" y="11741"/>
              </a:lnTo>
              <a:lnTo>
                <a:pt x="11428" y="11625"/>
              </a:lnTo>
              <a:lnTo>
                <a:pt x="11432" y="11501"/>
              </a:lnTo>
              <a:lnTo>
                <a:pt x="11430" y="11369"/>
              </a:lnTo>
              <a:lnTo>
                <a:pt x="11424" y="11229"/>
              </a:lnTo>
              <a:lnTo>
                <a:pt x="11412" y="11080"/>
              </a:lnTo>
              <a:lnTo>
                <a:pt x="11393" y="10920"/>
              </a:lnTo>
              <a:lnTo>
                <a:pt x="11369" y="10752"/>
              </a:lnTo>
              <a:lnTo>
                <a:pt x="11318" y="10834"/>
              </a:lnTo>
              <a:lnTo>
                <a:pt x="11265" y="10913"/>
              </a:lnTo>
              <a:lnTo>
                <a:pt x="11212" y="10992"/>
              </a:lnTo>
              <a:lnTo>
                <a:pt x="11158" y="11070"/>
              </a:lnTo>
              <a:lnTo>
                <a:pt x="11049" y="11224"/>
              </a:lnTo>
              <a:lnTo>
                <a:pt x="10941" y="11374"/>
              </a:lnTo>
              <a:lnTo>
                <a:pt x="10887" y="11450"/>
              </a:lnTo>
              <a:lnTo>
                <a:pt x="10835" y="11524"/>
              </a:lnTo>
              <a:lnTo>
                <a:pt x="10784" y="11599"/>
              </a:lnTo>
              <a:lnTo>
                <a:pt x="10733" y="11674"/>
              </a:lnTo>
              <a:lnTo>
                <a:pt x="10685" y="11748"/>
              </a:lnTo>
              <a:lnTo>
                <a:pt x="10638" y="11823"/>
              </a:lnTo>
              <a:lnTo>
                <a:pt x="10594" y="11898"/>
              </a:lnTo>
              <a:lnTo>
                <a:pt x="10552" y="11973"/>
              </a:lnTo>
              <a:lnTo>
                <a:pt x="10512" y="12050"/>
              </a:lnTo>
              <a:lnTo>
                <a:pt x="10476" y="12127"/>
              </a:lnTo>
              <a:lnTo>
                <a:pt x="10442" y="12203"/>
              </a:lnTo>
              <a:lnTo>
                <a:pt x="10412" y="12282"/>
              </a:lnTo>
              <a:lnTo>
                <a:pt x="10384" y="12362"/>
              </a:lnTo>
              <a:lnTo>
                <a:pt x="10361" y="12442"/>
              </a:lnTo>
              <a:lnTo>
                <a:pt x="10342" y="12523"/>
              </a:lnTo>
              <a:lnTo>
                <a:pt x="10327" y="12607"/>
              </a:lnTo>
              <a:lnTo>
                <a:pt x="10317" y="12690"/>
              </a:lnTo>
              <a:lnTo>
                <a:pt x="10311" y="12777"/>
              </a:lnTo>
              <a:lnTo>
                <a:pt x="10310" y="12864"/>
              </a:lnTo>
              <a:lnTo>
                <a:pt x="10315" y="12954"/>
              </a:lnTo>
              <a:lnTo>
                <a:pt x="10324" y="13045"/>
              </a:lnTo>
              <a:lnTo>
                <a:pt x="10340" y="13138"/>
              </a:lnTo>
              <a:lnTo>
                <a:pt x="10361" y="13234"/>
              </a:lnTo>
              <a:lnTo>
                <a:pt x="10388" y="13331"/>
              </a:lnTo>
              <a:close/>
              <a:moveTo>
                <a:pt x="5848" y="11588"/>
              </a:moveTo>
              <a:lnTo>
                <a:pt x="5858" y="11752"/>
              </a:lnTo>
              <a:lnTo>
                <a:pt x="5877" y="11908"/>
              </a:lnTo>
              <a:lnTo>
                <a:pt x="5900" y="12053"/>
              </a:lnTo>
              <a:lnTo>
                <a:pt x="5930" y="12189"/>
              </a:lnTo>
              <a:lnTo>
                <a:pt x="5966" y="12316"/>
              </a:lnTo>
              <a:lnTo>
                <a:pt x="6008" y="12435"/>
              </a:lnTo>
              <a:lnTo>
                <a:pt x="6054" y="12545"/>
              </a:lnTo>
              <a:lnTo>
                <a:pt x="6104" y="12648"/>
              </a:lnTo>
              <a:lnTo>
                <a:pt x="6159" y="12743"/>
              </a:lnTo>
              <a:lnTo>
                <a:pt x="6216" y="12830"/>
              </a:lnTo>
              <a:lnTo>
                <a:pt x="6278" y="12912"/>
              </a:lnTo>
              <a:lnTo>
                <a:pt x="6341" y="12987"/>
              </a:lnTo>
              <a:lnTo>
                <a:pt x="6408" y="13056"/>
              </a:lnTo>
              <a:lnTo>
                <a:pt x="6475" y="13120"/>
              </a:lnTo>
              <a:lnTo>
                <a:pt x="6545" y="13177"/>
              </a:lnTo>
              <a:lnTo>
                <a:pt x="6616" y="13231"/>
              </a:lnTo>
              <a:lnTo>
                <a:pt x="6686" y="13280"/>
              </a:lnTo>
              <a:lnTo>
                <a:pt x="6758" y="13325"/>
              </a:lnTo>
              <a:lnTo>
                <a:pt x="6828" y="13366"/>
              </a:lnTo>
              <a:lnTo>
                <a:pt x="6898" y="13403"/>
              </a:lnTo>
              <a:lnTo>
                <a:pt x="6966" y="13439"/>
              </a:lnTo>
              <a:lnTo>
                <a:pt x="7034" y="13471"/>
              </a:lnTo>
              <a:lnTo>
                <a:pt x="7098" y="13500"/>
              </a:lnTo>
              <a:lnTo>
                <a:pt x="7161" y="13528"/>
              </a:lnTo>
              <a:lnTo>
                <a:pt x="7220" y="13556"/>
              </a:lnTo>
              <a:lnTo>
                <a:pt x="7277" y="13581"/>
              </a:lnTo>
              <a:lnTo>
                <a:pt x="7329" y="13605"/>
              </a:lnTo>
              <a:lnTo>
                <a:pt x="7378" y="13629"/>
              </a:lnTo>
              <a:lnTo>
                <a:pt x="7421" y="13654"/>
              </a:lnTo>
              <a:lnTo>
                <a:pt x="7459" y="13679"/>
              </a:lnTo>
              <a:lnTo>
                <a:pt x="7492" y="13704"/>
              </a:lnTo>
              <a:lnTo>
                <a:pt x="7519" y="13731"/>
              </a:lnTo>
              <a:lnTo>
                <a:pt x="7516" y="13621"/>
              </a:lnTo>
              <a:lnTo>
                <a:pt x="7507" y="13515"/>
              </a:lnTo>
              <a:lnTo>
                <a:pt x="7490" y="13414"/>
              </a:lnTo>
              <a:lnTo>
                <a:pt x="7469" y="13319"/>
              </a:lnTo>
              <a:lnTo>
                <a:pt x="7443" y="13226"/>
              </a:lnTo>
              <a:lnTo>
                <a:pt x="7412" y="13137"/>
              </a:lnTo>
              <a:lnTo>
                <a:pt x="7376" y="13053"/>
              </a:lnTo>
              <a:lnTo>
                <a:pt x="7334" y="12972"/>
              </a:lnTo>
              <a:lnTo>
                <a:pt x="7290" y="12894"/>
              </a:lnTo>
              <a:lnTo>
                <a:pt x="7241" y="12819"/>
              </a:lnTo>
              <a:lnTo>
                <a:pt x="7189" y="12748"/>
              </a:lnTo>
              <a:lnTo>
                <a:pt x="7134" y="12679"/>
              </a:lnTo>
              <a:lnTo>
                <a:pt x="7076" y="12613"/>
              </a:lnTo>
              <a:lnTo>
                <a:pt x="7016" y="12549"/>
              </a:lnTo>
              <a:lnTo>
                <a:pt x="6952" y="12488"/>
              </a:lnTo>
              <a:lnTo>
                <a:pt x="6888" y="12427"/>
              </a:lnTo>
              <a:lnTo>
                <a:pt x="6822" y="12370"/>
              </a:lnTo>
              <a:lnTo>
                <a:pt x="6754" y="12313"/>
              </a:lnTo>
              <a:lnTo>
                <a:pt x="6685" y="12259"/>
              </a:lnTo>
              <a:lnTo>
                <a:pt x="6617" y="12205"/>
              </a:lnTo>
              <a:lnTo>
                <a:pt x="6477" y="12100"/>
              </a:lnTo>
              <a:lnTo>
                <a:pt x="6339" y="11999"/>
              </a:lnTo>
              <a:lnTo>
                <a:pt x="6272" y="11949"/>
              </a:lnTo>
              <a:lnTo>
                <a:pt x="6204" y="11899"/>
              </a:lnTo>
              <a:lnTo>
                <a:pt x="6140" y="11848"/>
              </a:lnTo>
              <a:lnTo>
                <a:pt x="6076" y="11798"/>
              </a:lnTo>
              <a:lnTo>
                <a:pt x="6016" y="11746"/>
              </a:lnTo>
              <a:lnTo>
                <a:pt x="5956" y="11694"/>
              </a:lnTo>
              <a:lnTo>
                <a:pt x="5901" y="11641"/>
              </a:lnTo>
              <a:lnTo>
                <a:pt x="5848" y="11588"/>
              </a:lnTo>
              <a:close/>
              <a:moveTo>
                <a:pt x="10207" y="11514"/>
              </a:moveTo>
              <a:lnTo>
                <a:pt x="10158" y="11572"/>
              </a:lnTo>
              <a:lnTo>
                <a:pt x="10105" y="11628"/>
              </a:lnTo>
              <a:lnTo>
                <a:pt x="10049" y="11683"/>
              </a:lnTo>
              <a:lnTo>
                <a:pt x="9991" y="11736"/>
              </a:lnTo>
              <a:lnTo>
                <a:pt x="9930" y="11790"/>
              </a:lnTo>
              <a:lnTo>
                <a:pt x="9867" y="11843"/>
              </a:lnTo>
              <a:lnTo>
                <a:pt x="9803" y="11896"/>
              </a:lnTo>
              <a:lnTo>
                <a:pt x="9737" y="11948"/>
              </a:lnTo>
              <a:lnTo>
                <a:pt x="9602" y="12054"/>
              </a:lnTo>
              <a:lnTo>
                <a:pt x="9466" y="12162"/>
              </a:lnTo>
              <a:lnTo>
                <a:pt x="9399" y="12217"/>
              </a:lnTo>
              <a:lnTo>
                <a:pt x="9331" y="12274"/>
              </a:lnTo>
              <a:lnTo>
                <a:pt x="9265" y="12331"/>
              </a:lnTo>
              <a:lnTo>
                <a:pt x="9199" y="12391"/>
              </a:lnTo>
              <a:lnTo>
                <a:pt x="9136" y="12452"/>
              </a:lnTo>
              <a:lnTo>
                <a:pt x="9073" y="12516"/>
              </a:lnTo>
              <a:lnTo>
                <a:pt x="9014" y="12581"/>
              </a:lnTo>
              <a:lnTo>
                <a:pt x="8956" y="12650"/>
              </a:lnTo>
              <a:lnTo>
                <a:pt x="8901" y="12721"/>
              </a:lnTo>
              <a:lnTo>
                <a:pt x="8849" y="12794"/>
              </a:lnTo>
              <a:lnTo>
                <a:pt x="8801" y="12871"/>
              </a:lnTo>
              <a:lnTo>
                <a:pt x="8756" y="12950"/>
              </a:lnTo>
              <a:lnTo>
                <a:pt x="8716" y="13033"/>
              </a:lnTo>
              <a:lnTo>
                <a:pt x="8680" y="13121"/>
              </a:lnTo>
              <a:lnTo>
                <a:pt x="8649" y="13212"/>
              </a:lnTo>
              <a:lnTo>
                <a:pt x="8621" y="13307"/>
              </a:lnTo>
              <a:lnTo>
                <a:pt x="8601" y="13405"/>
              </a:lnTo>
              <a:lnTo>
                <a:pt x="8585" y="13509"/>
              </a:lnTo>
              <a:lnTo>
                <a:pt x="8576" y="13617"/>
              </a:lnTo>
              <a:lnTo>
                <a:pt x="8573" y="13731"/>
              </a:lnTo>
              <a:lnTo>
                <a:pt x="8599" y="13701"/>
              </a:lnTo>
              <a:lnTo>
                <a:pt x="8633" y="13672"/>
              </a:lnTo>
              <a:lnTo>
                <a:pt x="8671" y="13643"/>
              </a:lnTo>
              <a:lnTo>
                <a:pt x="8714" y="13616"/>
              </a:lnTo>
              <a:lnTo>
                <a:pt x="8763" y="13589"/>
              </a:lnTo>
              <a:lnTo>
                <a:pt x="8815" y="13561"/>
              </a:lnTo>
              <a:lnTo>
                <a:pt x="8870" y="13531"/>
              </a:lnTo>
              <a:lnTo>
                <a:pt x="8930" y="13502"/>
              </a:lnTo>
              <a:lnTo>
                <a:pt x="8992" y="13471"/>
              </a:lnTo>
              <a:lnTo>
                <a:pt x="9057" y="13438"/>
              </a:lnTo>
              <a:lnTo>
                <a:pt x="9123" y="13402"/>
              </a:lnTo>
              <a:lnTo>
                <a:pt x="9192" y="13365"/>
              </a:lnTo>
              <a:lnTo>
                <a:pt x="9262" y="13324"/>
              </a:lnTo>
              <a:lnTo>
                <a:pt x="9331" y="13280"/>
              </a:lnTo>
              <a:lnTo>
                <a:pt x="9402" y="13233"/>
              </a:lnTo>
              <a:lnTo>
                <a:pt x="9471" y="13181"/>
              </a:lnTo>
              <a:lnTo>
                <a:pt x="9541" y="13125"/>
              </a:lnTo>
              <a:lnTo>
                <a:pt x="9609" y="13064"/>
              </a:lnTo>
              <a:lnTo>
                <a:pt x="9676" y="12999"/>
              </a:lnTo>
              <a:lnTo>
                <a:pt x="9741" y="12928"/>
              </a:lnTo>
              <a:lnTo>
                <a:pt x="9804" y="12851"/>
              </a:lnTo>
              <a:lnTo>
                <a:pt x="9863" y="12768"/>
              </a:lnTo>
              <a:lnTo>
                <a:pt x="9920" y="12678"/>
              </a:lnTo>
              <a:lnTo>
                <a:pt x="9972" y="12581"/>
              </a:lnTo>
              <a:lnTo>
                <a:pt x="10021" y="12477"/>
              </a:lnTo>
              <a:lnTo>
                <a:pt x="10065" y="12366"/>
              </a:lnTo>
              <a:lnTo>
                <a:pt x="10103" y="12247"/>
              </a:lnTo>
              <a:lnTo>
                <a:pt x="10136" y="12118"/>
              </a:lnTo>
              <a:lnTo>
                <a:pt x="10165" y="11981"/>
              </a:lnTo>
              <a:lnTo>
                <a:pt x="10186" y="11835"/>
              </a:lnTo>
              <a:lnTo>
                <a:pt x="10200" y="11680"/>
              </a:lnTo>
              <a:lnTo>
                <a:pt x="10207" y="11514"/>
              </a:lnTo>
              <a:close/>
              <a:moveTo>
                <a:pt x="12641" y="2651"/>
              </a:moveTo>
              <a:lnTo>
                <a:pt x="12565" y="2612"/>
              </a:lnTo>
              <a:lnTo>
                <a:pt x="12472" y="2565"/>
              </a:lnTo>
              <a:lnTo>
                <a:pt x="12420" y="2538"/>
              </a:lnTo>
              <a:lnTo>
                <a:pt x="12364" y="2511"/>
              </a:lnTo>
              <a:lnTo>
                <a:pt x="12305" y="2483"/>
              </a:lnTo>
              <a:lnTo>
                <a:pt x="12241" y="2456"/>
              </a:lnTo>
              <a:lnTo>
                <a:pt x="12175" y="2429"/>
              </a:lnTo>
              <a:lnTo>
                <a:pt x="12105" y="2402"/>
              </a:lnTo>
              <a:lnTo>
                <a:pt x="12032" y="2377"/>
              </a:lnTo>
              <a:lnTo>
                <a:pt x="11956" y="2354"/>
              </a:lnTo>
              <a:lnTo>
                <a:pt x="11877" y="2332"/>
              </a:lnTo>
              <a:lnTo>
                <a:pt x="11796" y="2313"/>
              </a:lnTo>
              <a:lnTo>
                <a:pt x="11711" y="2296"/>
              </a:lnTo>
              <a:lnTo>
                <a:pt x="11623" y="2284"/>
              </a:lnTo>
              <a:lnTo>
                <a:pt x="11534" y="2275"/>
              </a:lnTo>
              <a:lnTo>
                <a:pt x="11442" y="2270"/>
              </a:lnTo>
              <a:lnTo>
                <a:pt x="11347" y="2269"/>
              </a:lnTo>
              <a:lnTo>
                <a:pt x="11250" y="2274"/>
              </a:lnTo>
              <a:lnTo>
                <a:pt x="11152" y="2284"/>
              </a:lnTo>
              <a:lnTo>
                <a:pt x="11051" y="2299"/>
              </a:lnTo>
              <a:lnTo>
                <a:pt x="10948" y="2322"/>
              </a:lnTo>
              <a:lnTo>
                <a:pt x="10843" y="2350"/>
              </a:lnTo>
              <a:lnTo>
                <a:pt x="10736" y="2386"/>
              </a:lnTo>
              <a:lnTo>
                <a:pt x="10628" y="2430"/>
              </a:lnTo>
              <a:lnTo>
                <a:pt x="10518" y="2481"/>
              </a:lnTo>
              <a:lnTo>
                <a:pt x="10408" y="2539"/>
              </a:lnTo>
              <a:lnTo>
                <a:pt x="10296" y="2608"/>
              </a:lnTo>
              <a:lnTo>
                <a:pt x="10183" y="2686"/>
              </a:lnTo>
              <a:lnTo>
                <a:pt x="10068" y="2772"/>
              </a:lnTo>
              <a:lnTo>
                <a:pt x="9953" y="2869"/>
              </a:lnTo>
              <a:lnTo>
                <a:pt x="9992" y="2846"/>
              </a:lnTo>
              <a:lnTo>
                <a:pt x="10036" y="2829"/>
              </a:lnTo>
              <a:lnTo>
                <a:pt x="10084" y="2818"/>
              </a:lnTo>
              <a:lnTo>
                <a:pt x="10135" y="2813"/>
              </a:lnTo>
              <a:lnTo>
                <a:pt x="10191" y="2812"/>
              </a:lnTo>
              <a:lnTo>
                <a:pt x="10249" y="2817"/>
              </a:lnTo>
              <a:lnTo>
                <a:pt x="10312" y="2824"/>
              </a:lnTo>
              <a:lnTo>
                <a:pt x="10378" y="2836"/>
              </a:lnTo>
              <a:lnTo>
                <a:pt x="10673" y="2903"/>
              </a:lnTo>
              <a:lnTo>
                <a:pt x="11010" y="2978"/>
              </a:lnTo>
              <a:lnTo>
                <a:pt x="11101" y="2994"/>
              </a:lnTo>
              <a:lnTo>
                <a:pt x="11194" y="3008"/>
              </a:lnTo>
              <a:lnTo>
                <a:pt x="11289" y="3020"/>
              </a:lnTo>
              <a:lnTo>
                <a:pt x="11385" y="3028"/>
              </a:lnTo>
              <a:lnTo>
                <a:pt x="11483" y="3031"/>
              </a:lnTo>
              <a:lnTo>
                <a:pt x="11583" y="3030"/>
              </a:lnTo>
              <a:lnTo>
                <a:pt x="11684" y="3025"/>
              </a:lnTo>
              <a:lnTo>
                <a:pt x="11787" y="3012"/>
              </a:lnTo>
              <a:lnTo>
                <a:pt x="11890" y="2995"/>
              </a:lnTo>
              <a:lnTo>
                <a:pt x="11995" y="2971"/>
              </a:lnTo>
              <a:lnTo>
                <a:pt x="12101" y="2939"/>
              </a:lnTo>
              <a:lnTo>
                <a:pt x="12208" y="2900"/>
              </a:lnTo>
              <a:lnTo>
                <a:pt x="12316" y="2851"/>
              </a:lnTo>
              <a:lnTo>
                <a:pt x="12424" y="2795"/>
              </a:lnTo>
              <a:lnTo>
                <a:pt x="12532" y="2728"/>
              </a:lnTo>
              <a:lnTo>
                <a:pt x="12641" y="2651"/>
              </a:lnTo>
              <a:close/>
              <a:moveTo>
                <a:pt x="13731" y="4068"/>
              </a:moveTo>
              <a:lnTo>
                <a:pt x="13662" y="4007"/>
              </a:lnTo>
              <a:lnTo>
                <a:pt x="13580" y="3933"/>
              </a:lnTo>
              <a:lnTo>
                <a:pt x="13532" y="3893"/>
              </a:lnTo>
              <a:lnTo>
                <a:pt x="13483" y="3851"/>
              </a:lnTo>
              <a:lnTo>
                <a:pt x="13430" y="3808"/>
              </a:lnTo>
              <a:lnTo>
                <a:pt x="13372" y="3764"/>
              </a:lnTo>
              <a:lnTo>
                <a:pt x="13313" y="3718"/>
              </a:lnTo>
              <a:lnTo>
                <a:pt x="13249" y="3674"/>
              </a:lnTo>
              <a:lnTo>
                <a:pt x="13182" y="3630"/>
              </a:lnTo>
              <a:lnTo>
                <a:pt x="13112" y="3586"/>
              </a:lnTo>
              <a:lnTo>
                <a:pt x="13038" y="3544"/>
              </a:lnTo>
              <a:lnTo>
                <a:pt x="12962" y="3504"/>
              </a:lnTo>
              <a:lnTo>
                <a:pt x="12882" y="3464"/>
              </a:lnTo>
              <a:lnTo>
                <a:pt x="12800" y="3428"/>
              </a:lnTo>
              <a:lnTo>
                <a:pt x="12714" y="3395"/>
              </a:lnTo>
              <a:lnTo>
                <a:pt x="12625" y="3364"/>
              </a:lnTo>
              <a:lnTo>
                <a:pt x="12533" y="3338"/>
              </a:lnTo>
              <a:lnTo>
                <a:pt x="12439" y="3316"/>
              </a:lnTo>
              <a:lnTo>
                <a:pt x="12340" y="3298"/>
              </a:lnTo>
              <a:lnTo>
                <a:pt x="12240" y="3286"/>
              </a:lnTo>
              <a:lnTo>
                <a:pt x="12136" y="3278"/>
              </a:lnTo>
              <a:lnTo>
                <a:pt x="12029" y="3277"/>
              </a:lnTo>
              <a:lnTo>
                <a:pt x="11921" y="3282"/>
              </a:lnTo>
              <a:lnTo>
                <a:pt x="11808" y="3293"/>
              </a:lnTo>
              <a:lnTo>
                <a:pt x="11693" y="3311"/>
              </a:lnTo>
              <a:lnTo>
                <a:pt x="11576" y="3337"/>
              </a:lnTo>
              <a:lnTo>
                <a:pt x="11456" y="3370"/>
              </a:lnTo>
              <a:lnTo>
                <a:pt x="11333" y="3413"/>
              </a:lnTo>
              <a:lnTo>
                <a:pt x="11207" y="3463"/>
              </a:lnTo>
              <a:lnTo>
                <a:pt x="11079" y="3524"/>
              </a:lnTo>
              <a:lnTo>
                <a:pt x="11124" y="3521"/>
              </a:lnTo>
              <a:lnTo>
                <a:pt x="11174" y="3524"/>
              </a:lnTo>
              <a:lnTo>
                <a:pt x="11226" y="3534"/>
              </a:lnTo>
              <a:lnTo>
                <a:pt x="11281" y="3550"/>
              </a:lnTo>
              <a:lnTo>
                <a:pt x="11339" y="3571"/>
              </a:lnTo>
              <a:lnTo>
                <a:pt x="11399" y="3596"/>
              </a:lnTo>
              <a:lnTo>
                <a:pt x="11463" y="3627"/>
              </a:lnTo>
              <a:lnTo>
                <a:pt x="11528" y="3660"/>
              </a:lnTo>
              <a:lnTo>
                <a:pt x="11669" y="3735"/>
              </a:lnTo>
              <a:lnTo>
                <a:pt x="11819" y="3817"/>
              </a:lnTo>
              <a:lnTo>
                <a:pt x="11897" y="3860"/>
              </a:lnTo>
              <a:lnTo>
                <a:pt x="11978" y="3903"/>
              </a:lnTo>
              <a:lnTo>
                <a:pt x="12061" y="3945"/>
              </a:lnTo>
              <a:lnTo>
                <a:pt x="12146" y="3987"/>
              </a:lnTo>
              <a:lnTo>
                <a:pt x="12233" y="4027"/>
              </a:lnTo>
              <a:lnTo>
                <a:pt x="12322" y="4064"/>
              </a:lnTo>
              <a:lnTo>
                <a:pt x="12413" y="4100"/>
              </a:lnTo>
              <a:lnTo>
                <a:pt x="12505" y="4132"/>
              </a:lnTo>
              <a:lnTo>
                <a:pt x="12600" y="4161"/>
              </a:lnTo>
              <a:lnTo>
                <a:pt x="12696" y="4185"/>
              </a:lnTo>
              <a:lnTo>
                <a:pt x="12794" y="4205"/>
              </a:lnTo>
              <a:lnTo>
                <a:pt x="12892" y="4219"/>
              </a:lnTo>
              <a:lnTo>
                <a:pt x="12993" y="4226"/>
              </a:lnTo>
              <a:lnTo>
                <a:pt x="13095" y="4228"/>
              </a:lnTo>
              <a:lnTo>
                <a:pt x="13198" y="4222"/>
              </a:lnTo>
              <a:lnTo>
                <a:pt x="13303" y="4209"/>
              </a:lnTo>
              <a:lnTo>
                <a:pt x="13407" y="4187"/>
              </a:lnTo>
              <a:lnTo>
                <a:pt x="13514" y="4157"/>
              </a:lnTo>
              <a:lnTo>
                <a:pt x="13622" y="4118"/>
              </a:lnTo>
              <a:lnTo>
                <a:pt x="13731" y="4068"/>
              </a:lnTo>
              <a:close/>
              <a:moveTo>
                <a:pt x="11951" y="4504"/>
              </a:moveTo>
              <a:lnTo>
                <a:pt x="11999" y="4515"/>
              </a:lnTo>
              <a:lnTo>
                <a:pt x="12048" y="4533"/>
              </a:lnTo>
              <a:lnTo>
                <a:pt x="12098" y="4559"/>
              </a:lnTo>
              <a:lnTo>
                <a:pt x="12149" y="4590"/>
              </a:lnTo>
              <a:lnTo>
                <a:pt x="12202" y="4628"/>
              </a:lnTo>
              <a:lnTo>
                <a:pt x="12255" y="4670"/>
              </a:lnTo>
              <a:lnTo>
                <a:pt x="12311" y="4718"/>
              </a:lnTo>
              <a:lnTo>
                <a:pt x="12367" y="4770"/>
              </a:lnTo>
              <a:lnTo>
                <a:pt x="12426" y="4825"/>
              </a:lnTo>
              <a:lnTo>
                <a:pt x="12485" y="4883"/>
              </a:lnTo>
              <a:lnTo>
                <a:pt x="12548" y="4945"/>
              </a:lnTo>
              <a:lnTo>
                <a:pt x="12611" y="5007"/>
              </a:lnTo>
              <a:lnTo>
                <a:pt x="12677" y="5072"/>
              </a:lnTo>
              <a:lnTo>
                <a:pt x="12744" y="5136"/>
              </a:lnTo>
              <a:lnTo>
                <a:pt x="12814" y="5202"/>
              </a:lnTo>
              <a:lnTo>
                <a:pt x="12886" y="5268"/>
              </a:lnTo>
              <a:lnTo>
                <a:pt x="12961" y="5331"/>
              </a:lnTo>
              <a:lnTo>
                <a:pt x="13037" y="5394"/>
              </a:lnTo>
              <a:lnTo>
                <a:pt x="13117" y="5455"/>
              </a:lnTo>
              <a:lnTo>
                <a:pt x="13199" y="5514"/>
              </a:lnTo>
              <a:lnTo>
                <a:pt x="13283" y="5568"/>
              </a:lnTo>
              <a:lnTo>
                <a:pt x="13371" y="5620"/>
              </a:lnTo>
              <a:lnTo>
                <a:pt x="13461" y="5667"/>
              </a:lnTo>
              <a:lnTo>
                <a:pt x="13555" y="5709"/>
              </a:lnTo>
              <a:lnTo>
                <a:pt x="13651" y="5747"/>
              </a:lnTo>
              <a:lnTo>
                <a:pt x="13751" y="5779"/>
              </a:lnTo>
              <a:lnTo>
                <a:pt x="13854" y="5803"/>
              </a:lnTo>
              <a:lnTo>
                <a:pt x="13960" y="5821"/>
              </a:lnTo>
              <a:lnTo>
                <a:pt x="14070" y="5831"/>
              </a:lnTo>
              <a:lnTo>
                <a:pt x="14184" y="5834"/>
              </a:lnTo>
              <a:lnTo>
                <a:pt x="14300" y="5827"/>
              </a:lnTo>
              <a:lnTo>
                <a:pt x="14420" y="5812"/>
              </a:lnTo>
              <a:lnTo>
                <a:pt x="14295" y="5638"/>
              </a:lnTo>
              <a:lnTo>
                <a:pt x="14132" y="5409"/>
              </a:lnTo>
              <a:lnTo>
                <a:pt x="14084" y="5346"/>
              </a:lnTo>
              <a:lnTo>
                <a:pt x="14033" y="5282"/>
              </a:lnTo>
              <a:lnTo>
                <a:pt x="13980" y="5217"/>
              </a:lnTo>
              <a:lnTo>
                <a:pt x="13924" y="5153"/>
              </a:lnTo>
              <a:lnTo>
                <a:pt x="13863" y="5088"/>
              </a:lnTo>
              <a:lnTo>
                <a:pt x="13800" y="5023"/>
              </a:lnTo>
              <a:lnTo>
                <a:pt x="13733" y="4961"/>
              </a:lnTo>
              <a:lnTo>
                <a:pt x="13662" y="4899"/>
              </a:lnTo>
              <a:lnTo>
                <a:pt x="13588" y="4840"/>
              </a:lnTo>
              <a:lnTo>
                <a:pt x="13510" y="4783"/>
              </a:lnTo>
              <a:lnTo>
                <a:pt x="13429" y="4729"/>
              </a:lnTo>
              <a:lnTo>
                <a:pt x="13342" y="4679"/>
              </a:lnTo>
              <a:lnTo>
                <a:pt x="13252" y="4632"/>
              </a:lnTo>
              <a:lnTo>
                <a:pt x="13157" y="4590"/>
              </a:lnTo>
              <a:lnTo>
                <a:pt x="13059" y="4551"/>
              </a:lnTo>
              <a:lnTo>
                <a:pt x="12955" y="4519"/>
              </a:lnTo>
              <a:lnTo>
                <a:pt x="12847" y="4493"/>
              </a:lnTo>
              <a:lnTo>
                <a:pt x="12734" y="4473"/>
              </a:lnTo>
              <a:lnTo>
                <a:pt x="12616" y="4459"/>
              </a:lnTo>
              <a:lnTo>
                <a:pt x="12493" y="4452"/>
              </a:lnTo>
              <a:lnTo>
                <a:pt x="12365" y="4453"/>
              </a:lnTo>
              <a:lnTo>
                <a:pt x="12233" y="4461"/>
              </a:lnTo>
              <a:lnTo>
                <a:pt x="12094" y="4478"/>
              </a:lnTo>
              <a:lnTo>
                <a:pt x="11951" y="4504"/>
              </a:lnTo>
              <a:close/>
              <a:moveTo>
                <a:pt x="12568" y="5667"/>
              </a:moveTo>
              <a:lnTo>
                <a:pt x="12611" y="5694"/>
              </a:lnTo>
              <a:lnTo>
                <a:pt x="12653" y="5729"/>
              </a:lnTo>
              <a:lnTo>
                <a:pt x="12694" y="5771"/>
              </a:lnTo>
              <a:lnTo>
                <a:pt x="12733" y="5818"/>
              </a:lnTo>
              <a:lnTo>
                <a:pt x="12771" y="5872"/>
              </a:lnTo>
              <a:lnTo>
                <a:pt x="12810" y="5930"/>
              </a:lnTo>
              <a:lnTo>
                <a:pt x="12847" y="5993"/>
              </a:lnTo>
              <a:lnTo>
                <a:pt x="12885" y="6060"/>
              </a:lnTo>
              <a:lnTo>
                <a:pt x="12962" y="6206"/>
              </a:lnTo>
              <a:lnTo>
                <a:pt x="13042" y="6363"/>
              </a:lnTo>
              <a:lnTo>
                <a:pt x="13084" y="6443"/>
              </a:lnTo>
              <a:lnTo>
                <a:pt x="13128" y="6526"/>
              </a:lnTo>
              <a:lnTo>
                <a:pt x="13174" y="6609"/>
              </a:lnTo>
              <a:lnTo>
                <a:pt x="13222" y="6693"/>
              </a:lnTo>
              <a:lnTo>
                <a:pt x="13272" y="6776"/>
              </a:lnTo>
              <a:lnTo>
                <a:pt x="13326" y="6859"/>
              </a:lnTo>
              <a:lnTo>
                <a:pt x="13383" y="6940"/>
              </a:lnTo>
              <a:lnTo>
                <a:pt x="13443" y="7019"/>
              </a:lnTo>
              <a:lnTo>
                <a:pt x="13506" y="7097"/>
              </a:lnTo>
              <a:lnTo>
                <a:pt x="13575" y="7172"/>
              </a:lnTo>
              <a:lnTo>
                <a:pt x="13646" y="7243"/>
              </a:lnTo>
              <a:lnTo>
                <a:pt x="13723" y="7312"/>
              </a:lnTo>
              <a:lnTo>
                <a:pt x="13804" y="7375"/>
              </a:lnTo>
              <a:lnTo>
                <a:pt x="13890" y="7435"/>
              </a:lnTo>
              <a:lnTo>
                <a:pt x="13982" y="7488"/>
              </a:lnTo>
              <a:lnTo>
                <a:pt x="14079" y="7537"/>
              </a:lnTo>
              <a:lnTo>
                <a:pt x="14182" y="7579"/>
              </a:lnTo>
              <a:lnTo>
                <a:pt x="14291" y="7614"/>
              </a:lnTo>
              <a:lnTo>
                <a:pt x="14407" y="7644"/>
              </a:lnTo>
              <a:lnTo>
                <a:pt x="14529" y="7665"/>
              </a:lnTo>
              <a:lnTo>
                <a:pt x="14512" y="7620"/>
              </a:lnTo>
              <a:lnTo>
                <a:pt x="14495" y="7572"/>
              </a:lnTo>
              <a:lnTo>
                <a:pt x="14477" y="7518"/>
              </a:lnTo>
              <a:lnTo>
                <a:pt x="14458" y="7459"/>
              </a:lnTo>
              <a:lnTo>
                <a:pt x="14437" y="7397"/>
              </a:lnTo>
              <a:lnTo>
                <a:pt x="14415" y="7331"/>
              </a:lnTo>
              <a:lnTo>
                <a:pt x="14391" y="7261"/>
              </a:lnTo>
              <a:lnTo>
                <a:pt x="14366" y="7189"/>
              </a:lnTo>
              <a:lnTo>
                <a:pt x="14339" y="7114"/>
              </a:lnTo>
              <a:lnTo>
                <a:pt x="14309" y="7038"/>
              </a:lnTo>
              <a:lnTo>
                <a:pt x="14276" y="6959"/>
              </a:lnTo>
              <a:lnTo>
                <a:pt x="14241" y="6879"/>
              </a:lnTo>
              <a:lnTo>
                <a:pt x="14203" y="6798"/>
              </a:lnTo>
              <a:lnTo>
                <a:pt x="14161" y="6718"/>
              </a:lnTo>
              <a:lnTo>
                <a:pt x="14116" y="6637"/>
              </a:lnTo>
              <a:lnTo>
                <a:pt x="14067" y="6556"/>
              </a:lnTo>
              <a:lnTo>
                <a:pt x="14013" y="6477"/>
              </a:lnTo>
              <a:lnTo>
                <a:pt x="13956" y="6399"/>
              </a:lnTo>
              <a:lnTo>
                <a:pt x="13894" y="6322"/>
              </a:lnTo>
              <a:lnTo>
                <a:pt x="13828" y="6248"/>
              </a:lnTo>
              <a:lnTo>
                <a:pt x="13755" y="6175"/>
              </a:lnTo>
              <a:lnTo>
                <a:pt x="13679" y="6107"/>
              </a:lnTo>
              <a:lnTo>
                <a:pt x="13596" y="6041"/>
              </a:lnTo>
              <a:lnTo>
                <a:pt x="13508" y="5979"/>
              </a:lnTo>
              <a:lnTo>
                <a:pt x="13413" y="5921"/>
              </a:lnTo>
              <a:lnTo>
                <a:pt x="13314" y="5868"/>
              </a:lnTo>
              <a:lnTo>
                <a:pt x="13207" y="5819"/>
              </a:lnTo>
              <a:lnTo>
                <a:pt x="13094" y="5776"/>
              </a:lnTo>
              <a:lnTo>
                <a:pt x="12973" y="5740"/>
              </a:lnTo>
              <a:lnTo>
                <a:pt x="12846" y="5708"/>
              </a:lnTo>
              <a:lnTo>
                <a:pt x="12711" y="5684"/>
              </a:lnTo>
              <a:lnTo>
                <a:pt x="12568" y="5667"/>
              </a:lnTo>
              <a:close/>
              <a:moveTo>
                <a:pt x="14529" y="9444"/>
              </a:moveTo>
              <a:lnTo>
                <a:pt x="14636" y="9438"/>
              </a:lnTo>
              <a:lnTo>
                <a:pt x="14738" y="9423"/>
              </a:lnTo>
              <a:lnTo>
                <a:pt x="14836" y="9402"/>
              </a:lnTo>
              <a:lnTo>
                <a:pt x="14929" y="9375"/>
              </a:lnTo>
              <a:lnTo>
                <a:pt x="15018" y="9342"/>
              </a:lnTo>
              <a:lnTo>
                <a:pt x="15103" y="9303"/>
              </a:lnTo>
              <a:lnTo>
                <a:pt x="15184" y="9258"/>
              </a:lnTo>
              <a:lnTo>
                <a:pt x="15259" y="9210"/>
              </a:lnTo>
              <a:lnTo>
                <a:pt x="15332" y="9155"/>
              </a:lnTo>
              <a:lnTo>
                <a:pt x="15401" y="9098"/>
              </a:lnTo>
              <a:lnTo>
                <a:pt x="15466" y="9036"/>
              </a:lnTo>
              <a:lnTo>
                <a:pt x="15527" y="8971"/>
              </a:lnTo>
              <a:lnTo>
                <a:pt x="15585" y="8902"/>
              </a:lnTo>
              <a:lnTo>
                <a:pt x="15639" y="8831"/>
              </a:lnTo>
              <a:lnTo>
                <a:pt x="15690" y="8757"/>
              </a:lnTo>
              <a:lnTo>
                <a:pt x="15738" y="8681"/>
              </a:lnTo>
              <a:lnTo>
                <a:pt x="15782" y="8604"/>
              </a:lnTo>
              <a:lnTo>
                <a:pt x="15824" y="8525"/>
              </a:lnTo>
              <a:lnTo>
                <a:pt x="15862" y="8445"/>
              </a:lnTo>
              <a:lnTo>
                <a:pt x="15897" y="8366"/>
              </a:lnTo>
              <a:lnTo>
                <a:pt x="15929" y="8285"/>
              </a:lnTo>
              <a:lnTo>
                <a:pt x="15960" y="8204"/>
              </a:lnTo>
              <a:lnTo>
                <a:pt x="15987" y="8124"/>
              </a:lnTo>
              <a:lnTo>
                <a:pt x="16011" y="8045"/>
              </a:lnTo>
              <a:lnTo>
                <a:pt x="16033" y="7966"/>
              </a:lnTo>
              <a:lnTo>
                <a:pt x="16053" y="7890"/>
              </a:lnTo>
              <a:lnTo>
                <a:pt x="16071" y="7815"/>
              </a:lnTo>
              <a:lnTo>
                <a:pt x="16086" y="7742"/>
              </a:lnTo>
              <a:lnTo>
                <a:pt x="16100" y="7673"/>
              </a:lnTo>
              <a:lnTo>
                <a:pt x="16111" y="7606"/>
              </a:lnTo>
              <a:lnTo>
                <a:pt x="16120" y="7543"/>
              </a:lnTo>
              <a:lnTo>
                <a:pt x="16128" y="7483"/>
              </a:lnTo>
              <a:lnTo>
                <a:pt x="16128" y="7192"/>
              </a:lnTo>
              <a:lnTo>
                <a:pt x="16101" y="7233"/>
              </a:lnTo>
              <a:lnTo>
                <a:pt x="16069" y="7275"/>
              </a:lnTo>
              <a:lnTo>
                <a:pt x="16030" y="7316"/>
              </a:lnTo>
              <a:lnTo>
                <a:pt x="15988" y="7357"/>
              </a:lnTo>
              <a:lnTo>
                <a:pt x="15941" y="7401"/>
              </a:lnTo>
              <a:lnTo>
                <a:pt x="15889" y="7444"/>
              </a:lnTo>
              <a:lnTo>
                <a:pt x="15835" y="7488"/>
              </a:lnTo>
              <a:lnTo>
                <a:pt x="15776" y="7534"/>
              </a:lnTo>
              <a:lnTo>
                <a:pt x="15652" y="7630"/>
              </a:lnTo>
              <a:lnTo>
                <a:pt x="15520" y="7732"/>
              </a:lnTo>
              <a:lnTo>
                <a:pt x="15453" y="7787"/>
              </a:lnTo>
              <a:lnTo>
                <a:pt x="15384" y="7843"/>
              </a:lnTo>
              <a:lnTo>
                <a:pt x="15316" y="7903"/>
              </a:lnTo>
              <a:lnTo>
                <a:pt x="15247" y="7964"/>
              </a:lnTo>
              <a:lnTo>
                <a:pt x="15179" y="8029"/>
              </a:lnTo>
              <a:lnTo>
                <a:pt x="15113" y="8095"/>
              </a:lnTo>
              <a:lnTo>
                <a:pt x="15047" y="8166"/>
              </a:lnTo>
              <a:lnTo>
                <a:pt x="14984" y="8240"/>
              </a:lnTo>
              <a:lnTo>
                <a:pt x="14923" y="8317"/>
              </a:lnTo>
              <a:lnTo>
                <a:pt x="14865" y="8398"/>
              </a:lnTo>
              <a:lnTo>
                <a:pt x="14811" y="8483"/>
              </a:lnTo>
              <a:lnTo>
                <a:pt x="14759" y="8571"/>
              </a:lnTo>
              <a:lnTo>
                <a:pt x="14712" y="8664"/>
              </a:lnTo>
              <a:lnTo>
                <a:pt x="14668" y="8761"/>
              </a:lnTo>
              <a:lnTo>
                <a:pt x="14631" y="8863"/>
              </a:lnTo>
              <a:lnTo>
                <a:pt x="14599" y="8969"/>
              </a:lnTo>
              <a:lnTo>
                <a:pt x="14572" y="9081"/>
              </a:lnTo>
              <a:lnTo>
                <a:pt x="14550" y="9197"/>
              </a:lnTo>
              <a:lnTo>
                <a:pt x="14536" y="9318"/>
              </a:lnTo>
              <a:lnTo>
                <a:pt x="14529" y="9444"/>
              </a:lnTo>
              <a:close/>
              <a:moveTo>
                <a:pt x="14166" y="9516"/>
              </a:moveTo>
              <a:lnTo>
                <a:pt x="14157" y="9442"/>
              </a:lnTo>
              <a:lnTo>
                <a:pt x="14150" y="9367"/>
              </a:lnTo>
              <a:lnTo>
                <a:pt x="14144" y="9293"/>
              </a:lnTo>
              <a:lnTo>
                <a:pt x="14140" y="9217"/>
              </a:lnTo>
              <a:lnTo>
                <a:pt x="14133" y="9067"/>
              </a:lnTo>
              <a:lnTo>
                <a:pt x="14125" y="8916"/>
              </a:lnTo>
              <a:lnTo>
                <a:pt x="14121" y="8841"/>
              </a:lnTo>
              <a:lnTo>
                <a:pt x="14115" y="8765"/>
              </a:lnTo>
              <a:lnTo>
                <a:pt x="14107" y="8689"/>
              </a:lnTo>
              <a:lnTo>
                <a:pt x="14098" y="8614"/>
              </a:lnTo>
              <a:lnTo>
                <a:pt x="14086" y="8538"/>
              </a:lnTo>
              <a:lnTo>
                <a:pt x="14071" y="8463"/>
              </a:lnTo>
              <a:lnTo>
                <a:pt x="14053" y="8386"/>
              </a:lnTo>
              <a:lnTo>
                <a:pt x="14030" y="8309"/>
              </a:lnTo>
              <a:lnTo>
                <a:pt x="14004" y="8233"/>
              </a:lnTo>
              <a:lnTo>
                <a:pt x="13974" y="8156"/>
              </a:lnTo>
              <a:lnTo>
                <a:pt x="13939" y="8078"/>
              </a:lnTo>
              <a:lnTo>
                <a:pt x="13898" y="8001"/>
              </a:lnTo>
              <a:lnTo>
                <a:pt x="13852" y="7923"/>
              </a:lnTo>
              <a:lnTo>
                <a:pt x="13801" y="7845"/>
              </a:lnTo>
              <a:lnTo>
                <a:pt x="13741" y="7767"/>
              </a:lnTo>
              <a:lnTo>
                <a:pt x="13677" y="7688"/>
              </a:lnTo>
              <a:lnTo>
                <a:pt x="13603" y="7609"/>
              </a:lnTo>
              <a:lnTo>
                <a:pt x="13523" y="7530"/>
              </a:lnTo>
              <a:lnTo>
                <a:pt x="13435" y="7451"/>
              </a:lnTo>
              <a:lnTo>
                <a:pt x="13338" y="7370"/>
              </a:lnTo>
              <a:lnTo>
                <a:pt x="13233" y="7291"/>
              </a:lnTo>
              <a:lnTo>
                <a:pt x="13118" y="7210"/>
              </a:lnTo>
              <a:lnTo>
                <a:pt x="12993" y="7128"/>
              </a:lnTo>
              <a:lnTo>
                <a:pt x="12859" y="7047"/>
              </a:lnTo>
              <a:lnTo>
                <a:pt x="12887" y="7093"/>
              </a:lnTo>
              <a:lnTo>
                <a:pt x="12913" y="7142"/>
              </a:lnTo>
              <a:lnTo>
                <a:pt x="12937" y="7196"/>
              </a:lnTo>
              <a:lnTo>
                <a:pt x="12957" y="7251"/>
              </a:lnTo>
              <a:lnTo>
                <a:pt x="12975" y="7311"/>
              </a:lnTo>
              <a:lnTo>
                <a:pt x="12992" y="7372"/>
              </a:lnTo>
              <a:lnTo>
                <a:pt x="13007" y="7437"/>
              </a:lnTo>
              <a:lnTo>
                <a:pt x="13022" y="7504"/>
              </a:lnTo>
              <a:lnTo>
                <a:pt x="13051" y="7647"/>
              </a:lnTo>
              <a:lnTo>
                <a:pt x="13081" y="7797"/>
              </a:lnTo>
              <a:lnTo>
                <a:pt x="13098" y="7875"/>
              </a:lnTo>
              <a:lnTo>
                <a:pt x="13116" y="7954"/>
              </a:lnTo>
              <a:lnTo>
                <a:pt x="13136" y="8036"/>
              </a:lnTo>
              <a:lnTo>
                <a:pt x="13158" y="8119"/>
              </a:lnTo>
              <a:lnTo>
                <a:pt x="13184" y="8202"/>
              </a:lnTo>
              <a:lnTo>
                <a:pt x="13212" y="8288"/>
              </a:lnTo>
              <a:lnTo>
                <a:pt x="13244" y="8374"/>
              </a:lnTo>
              <a:lnTo>
                <a:pt x="13280" y="8461"/>
              </a:lnTo>
              <a:lnTo>
                <a:pt x="13321" y="8548"/>
              </a:lnTo>
              <a:lnTo>
                <a:pt x="13366" y="8637"/>
              </a:lnTo>
              <a:lnTo>
                <a:pt x="13415" y="8726"/>
              </a:lnTo>
              <a:lnTo>
                <a:pt x="13472" y="8815"/>
              </a:lnTo>
              <a:lnTo>
                <a:pt x="13533" y="8903"/>
              </a:lnTo>
              <a:lnTo>
                <a:pt x="13602" y="8992"/>
              </a:lnTo>
              <a:lnTo>
                <a:pt x="13677" y="9081"/>
              </a:lnTo>
              <a:lnTo>
                <a:pt x="13758" y="9170"/>
              </a:lnTo>
              <a:lnTo>
                <a:pt x="13848" y="9257"/>
              </a:lnTo>
              <a:lnTo>
                <a:pt x="13946" y="9345"/>
              </a:lnTo>
              <a:lnTo>
                <a:pt x="14052" y="9432"/>
              </a:lnTo>
              <a:lnTo>
                <a:pt x="14166" y="9516"/>
              </a:lnTo>
              <a:close/>
              <a:moveTo>
                <a:pt x="13295" y="11151"/>
              </a:moveTo>
              <a:lnTo>
                <a:pt x="13300" y="11094"/>
              </a:lnTo>
              <a:lnTo>
                <a:pt x="13309" y="11036"/>
              </a:lnTo>
              <a:lnTo>
                <a:pt x="13321" y="10978"/>
              </a:lnTo>
              <a:lnTo>
                <a:pt x="13335" y="10919"/>
              </a:lnTo>
              <a:lnTo>
                <a:pt x="13352" y="10861"/>
              </a:lnTo>
              <a:lnTo>
                <a:pt x="13370" y="10801"/>
              </a:lnTo>
              <a:lnTo>
                <a:pt x="13388" y="10741"/>
              </a:lnTo>
              <a:lnTo>
                <a:pt x="13408" y="10679"/>
              </a:lnTo>
              <a:lnTo>
                <a:pt x="13428" y="10616"/>
              </a:lnTo>
              <a:lnTo>
                <a:pt x="13447" y="10551"/>
              </a:lnTo>
              <a:lnTo>
                <a:pt x="13465" y="10485"/>
              </a:lnTo>
              <a:lnTo>
                <a:pt x="13481" y="10417"/>
              </a:lnTo>
              <a:lnTo>
                <a:pt x="13495" y="10346"/>
              </a:lnTo>
              <a:lnTo>
                <a:pt x="13507" y="10274"/>
              </a:lnTo>
              <a:lnTo>
                <a:pt x="13516" y="10198"/>
              </a:lnTo>
              <a:lnTo>
                <a:pt x="13521" y="10121"/>
              </a:lnTo>
              <a:lnTo>
                <a:pt x="13523" y="10040"/>
              </a:lnTo>
              <a:lnTo>
                <a:pt x="13519" y="9956"/>
              </a:lnTo>
              <a:lnTo>
                <a:pt x="13511" y="9869"/>
              </a:lnTo>
              <a:lnTo>
                <a:pt x="13497" y="9779"/>
              </a:lnTo>
              <a:lnTo>
                <a:pt x="13478" y="9685"/>
              </a:lnTo>
              <a:lnTo>
                <a:pt x="13451" y="9587"/>
              </a:lnTo>
              <a:lnTo>
                <a:pt x="13417" y="9485"/>
              </a:lnTo>
              <a:lnTo>
                <a:pt x="13376" y="9379"/>
              </a:lnTo>
              <a:lnTo>
                <a:pt x="13327" y="9268"/>
              </a:lnTo>
              <a:lnTo>
                <a:pt x="13269" y="9153"/>
              </a:lnTo>
              <a:lnTo>
                <a:pt x="13203" y="9033"/>
              </a:lnTo>
              <a:lnTo>
                <a:pt x="13126" y="8908"/>
              </a:lnTo>
              <a:lnTo>
                <a:pt x="13039" y="8778"/>
              </a:lnTo>
              <a:lnTo>
                <a:pt x="12942" y="8643"/>
              </a:lnTo>
              <a:lnTo>
                <a:pt x="12834" y="8502"/>
              </a:lnTo>
              <a:lnTo>
                <a:pt x="12714" y="8355"/>
              </a:lnTo>
              <a:lnTo>
                <a:pt x="12729" y="8409"/>
              </a:lnTo>
              <a:lnTo>
                <a:pt x="12740" y="8470"/>
              </a:lnTo>
              <a:lnTo>
                <a:pt x="12748" y="8536"/>
              </a:lnTo>
              <a:lnTo>
                <a:pt x="12753" y="8609"/>
              </a:lnTo>
              <a:lnTo>
                <a:pt x="12756" y="8686"/>
              </a:lnTo>
              <a:lnTo>
                <a:pt x="12756" y="8768"/>
              </a:lnTo>
              <a:lnTo>
                <a:pt x="12755" y="8855"/>
              </a:lnTo>
              <a:lnTo>
                <a:pt x="12753" y="8945"/>
              </a:lnTo>
              <a:lnTo>
                <a:pt x="12746" y="9135"/>
              </a:lnTo>
              <a:lnTo>
                <a:pt x="12738" y="9335"/>
              </a:lnTo>
              <a:lnTo>
                <a:pt x="12734" y="9439"/>
              </a:lnTo>
              <a:lnTo>
                <a:pt x="12732" y="9543"/>
              </a:lnTo>
              <a:lnTo>
                <a:pt x="12731" y="9648"/>
              </a:lnTo>
              <a:lnTo>
                <a:pt x="12732" y="9753"/>
              </a:lnTo>
              <a:lnTo>
                <a:pt x="12734" y="9858"/>
              </a:lnTo>
              <a:lnTo>
                <a:pt x="12740" y="9963"/>
              </a:lnTo>
              <a:lnTo>
                <a:pt x="12748" y="10068"/>
              </a:lnTo>
              <a:lnTo>
                <a:pt x="12759" y="10171"/>
              </a:lnTo>
              <a:lnTo>
                <a:pt x="12774" y="10272"/>
              </a:lnTo>
              <a:lnTo>
                <a:pt x="12795" y="10371"/>
              </a:lnTo>
              <a:lnTo>
                <a:pt x="12818" y="10468"/>
              </a:lnTo>
              <a:lnTo>
                <a:pt x="12846" y="10561"/>
              </a:lnTo>
              <a:lnTo>
                <a:pt x="12880" y="10651"/>
              </a:lnTo>
              <a:lnTo>
                <a:pt x="12920" y="10738"/>
              </a:lnTo>
              <a:lnTo>
                <a:pt x="12965" y="10819"/>
              </a:lnTo>
              <a:lnTo>
                <a:pt x="13016" y="10897"/>
              </a:lnTo>
              <a:lnTo>
                <a:pt x="13075" y="10970"/>
              </a:lnTo>
              <a:lnTo>
                <a:pt x="13140" y="11036"/>
              </a:lnTo>
              <a:lnTo>
                <a:pt x="13214" y="11097"/>
              </a:lnTo>
              <a:lnTo>
                <a:pt x="13295" y="11151"/>
              </a:lnTo>
              <a:close/>
              <a:moveTo>
                <a:pt x="13621" y="11224"/>
              </a:moveTo>
              <a:lnTo>
                <a:pt x="13733" y="11243"/>
              </a:lnTo>
              <a:lnTo>
                <a:pt x="13842" y="11252"/>
              </a:lnTo>
              <a:lnTo>
                <a:pt x="13949" y="11253"/>
              </a:lnTo>
              <a:lnTo>
                <a:pt x="14054" y="11245"/>
              </a:lnTo>
              <a:lnTo>
                <a:pt x="14156" y="11228"/>
              </a:lnTo>
              <a:lnTo>
                <a:pt x="14256" y="11204"/>
              </a:lnTo>
              <a:lnTo>
                <a:pt x="14354" y="11173"/>
              </a:lnTo>
              <a:lnTo>
                <a:pt x="14449" y="11135"/>
              </a:lnTo>
              <a:lnTo>
                <a:pt x="14541" y="11091"/>
              </a:lnTo>
              <a:lnTo>
                <a:pt x="14631" y="11041"/>
              </a:lnTo>
              <a:lnTo>
                <a:pt x="14719" y="10986"/>
              </a:lnTo>
              <a:lnTo>
                <a:pt x="14803" y="10926"/>
              </a:lnTo>
              <a:lnTo>
                <a:pt x="14885" y="10862"/>
              </a:lnTo>
              <a:lnTo>
                <a:pt x="14965" y="10793"/>
              </a:lnTo>
              <a:lnTo>
                <a:pt x="15041" y="10722"/>
              </a:lnTo>
              <a:lnTo>
                <a:pt x="15115" y="10648"/>
              </a:lnTo>
              <a:lnTo>
                <a:pt x="15187" y="10570"/>
              </a:lnTo>
              <a:lnTo>
                <a:pt x="15254" y="10492"/>
              </a:lnTo>
              <a:lnTo>
                <a:pt x="15320" y="10411"/>
              </a:lnTo>
              <a:lnTo>
                <a:pt x="15381" y="10330"/>
              </a:lnTo>
              <a:lnTo>
                <a:pt x="15441" y="10248"/>
              </a:lnTo>
              <a:lnTo>
                <a:pt x="15496" y="10166"/>
              </a:lnTo>
              <a:lnTo>
                <a:pt x="15548" y="10084"/>
              </a:lnTo>
              <a:lnTo>
                <a:pt x="15599" y="10004"/>
              </a:lnTo>
              <a:lnTo>
                <a:pt x="15644" y="9924"/>
              </a:lnTo>
              <a:lnTo>
                <a:pt x="15688" y="9846"/>
              </a:lnTo>
              <a:lnTo>
                <a:pt x="15727" y="9771"/>
              </a:lnTo>
              <a:lnTo>
                <a:pt x="15763" y="9698"/>
              </a:lnTo>
              <a:lnTo>
                <a:pt x="15796" y="9628"/>
              </a:lnTo>
              <a:lnTo>
                <a:pt x="15826" y="9563"/>
              </a:lnTo>
              <a:lnTo>
                <a:pt x="15852" y="9501"/>
              </a:lnTo>
              <a:lnTo>
                <a:pt x="15874" y="9444"/>
              </a:lnTo>
              <a:lnTo>
                <a:pt x="15794" y="9463"/>
              </a:lnTo>
              <a:lnTo>
                <a:pt x="15712" y="9486"/>
              </a:lnTo>
              <a:lnTo>
                <a:pt x="15628" y="9513"/>
              </a:lnTo>
              <a:lnTo>
                <a:pt x="15541" y="9545"/>
              </a:lnTo>
              <a:lnTo>
                <a:pt x="15454" y="9579"/>
              </a:lnTo>
              <a:lnTo>
                <a:pt x="15365" y="9617"/>
              </a:lnTo>
              <a:lnTo>
                <a:pt x="15275" y="9658"/>
              </a:lnTo>
              <a:lnTo>
                <a:pt x="15185" y="9702"/>
              </a:lnTo>
              <a:lnTo>
                <a:pt x="15094" y="9749"/>
              </a:lnTo>
              <a:lnTo>
                <a:pt x="15003" y="9799"/>
              </a:lnTo>
              <a:lnTo>
                <a:pt x="14912" y="9851"/>
              </a:lnTo>
              <a:lnTo>
                <a:pt x="14823" y="9906"/>
              </a:lnTo>
              <a:lnTo>
                <a:pt x="14734" y="9962"/>
              </a:lnTo>
              <a:lnTo>
                <a:pt x="14646" y="10021"/>
              </a:lnTo>
              <a:lnTo>
                <a:pt x="14560" y="10081"/>
              </a:lnTo>
              <a:lnTo>
                <a:pt x="14475" y="10144"/>
              </a:lnTo>
              <a:lnTo>
                <a:pt x="14393" y="10207"/>
              </a:lnTo>
              <a:lnTo>
                <a:pt x="14313" y="10272"/>
              </a:lnTo>
              <a:lnTo>
                <a:pt x="14236" y="10338"/>
              </a:lnTo>
              <a:lnTo>
                <a:pt x="14161" y="10406"/>
              </a:lnTo>
              <a:lnTo>
                <a:pt x="14091" y="10474"/>
              </a:lnTo>
              <a:lnTo>
                <a:pt x="14024" y="10542"/>
              </a:lnTo>
              <a:lnTo>
                <a:pt x="13961" y="10612"/>
              </a:lnTo>
              <a:lnTo>
                <a:pt x="13902" y="10680"/>
              </a:lnTo>
              <a:lnTo>
                <a:pt x="13848" y="10750"/>
              </a:lnTo>
              <a:lnTo>
                <a:pt x="13799" y="10819"/>
              </a:lnTo>
              <a:lnTo>
                <a:pt x="13754" y="10888"/>
              </a:lnTo>
              <a:lnTo>
                <a:pt x="13716" y="10957"/>
              </a:lnTo>
              <a:lnTo>
                <a:pt x="13683" y="11025"/>
              </a:lnTo>
              <a:lnTo>
                <a:pt x="13655" y="11093"/>
              </a:lnTo>
              <a:lnTo>
                <a:pt x="13635" y="11159"/>
              </a:lnTo>
              <a:lnTo>
                <a:pt x="13621" y="11224"/>
              </a:lnTo>
              <a:close/>
              <a:moveTo>
                <a:pt x="11951" y="12459"/>
              </a:moveTo>
              <a:lnTo>
                <a:pt x="12010" y="12385"/>
              </a:lnTo>
              <a:lnTo>
                <a:pt x="12080" y="12299"/>
              </a:lnTo>
              <a:lnTo>
                <a:pt x="12116" y="12252"/>
              </a:lnTo>
              <a:lnTo>
                <a:pt x="12153" y="12200"/>
              </a:lnTo>
              <a:lnTo>
                <a:pt x="12193" y="12147"/>
              </a:lnTo>
              <a:lnTo>
                <a:pt x="12231" y="12089"/>
              </a:lnTo>
              <a:lnTo>
                <a:pt x="12269" y="12029"/>
              </a:lnTo>
              <a:lnTo>
                <a:pt x="12308" y="11965"/>
              </a:lnTo>
              <a:lnTo>
                <a:pt x="12345" y="11899"/>
              </a:lnTo>
              <a:lnTo>
                <a:pt x="12381" y="11828"/>
              </a:lnTo>
              <a:lnTo>
                <a:pt x="12416" y="11755"/>
              </a:lnTo>
              <a:lnTo>
                <a:pt x="12448" y="11679"/>
              </a:lnTo>
              <a:lnTo>
                <a:pt x="12478" y="11598"/>
              </a:lnTo>
              <a:lnTo>
                <a:pt x="12504" y="11514"/>
              </a:lnTo>
              <a:lnTo>
                <a:pt x="12528" y="11428"/>
              </a:lnTo>
              <a:lnTo>
                <a:pt x="12549" y="11338"/>
              </a:lnTo>
              <a:lnTo>
                <a:pt x="12565" y="11244"/>
              </a:lnTo>
              <a:lnTo>
                <a:pt x="12577" y="11147"/>
              </a:lnTo>
              <a:lnTo>
                <a:pt x="12584" y="11046"/>
              </a:lnTo>
              <a:lnTo>
                <a:pt x="12587" y="10942"/>
              </a:lnTo>
              <a:lnTo>
                <a:pt x="12583" y="10834"/>
              </a:lnTo>
              <a:lnTo>
                <a:pt x="12574" y="10723"/>
              </a:lnTo>
              <a:lnTo>
                <a:pt x="12559" y="10608"/>
              </a:lnTo>
              <a:lnTo>
                <a:pt x="12536" y="10489"/>
              </a:lnTo>
              <a:lnTo>
                <a:pt x="12507" y="10367"/>
              </a:lnTo>
              <a:lnTo>
                <a:pt x="12470" y="10241"/>
              </a:lnTo>
              <a:lnTo>
                <a:pt x="12426" y="10110"/>
              </a:lnTo>
              <a:lnTo>
                <a:pt x="12373" y="9977"/>
              </a:lnTo>
              <a:lnTo>
                <a:pt x="12312" y="9840"/>
              </a:lnTo>
              <a:lnTo>
                <a:pt x="12241" y="9699"/>
              </a:lnTo>
              <a:lnTo>
                <a:pt x="12238" y="9750"/>
              </a:lnTo>
              <a:lnTo>
                <a:pt x="12231" y="9804"/>
              </a:lnTo>
              <a:lnTo>
                <a:pt x="12218" y="9859"/>
              </a:lnTo>
              <a:lnTo>
                <a:pt x="12202" y="9916"/>
              </a:lnTo>
              <a:lnTo>
                <a:pt x="12182" y="9974"/>
              </a:lnTo>
              <a:lnTo>
                <a:pt x="12158" y="10034"/>
              </a:lnTo>
              <a:lnTo>
                <a:pt x="12132" y="10096"/>
              </a:lnTo>
              <a:lnTo>
                <a:pt x="12104" y="10161"/>
              </a:lnTo>
              <a:lnTo>
                <a:pt x="12043" y="10295"/>
              </a:lnTo>
              <a:lnTo>
                <a:pt x="11977" y="10438"/>
              </a:lnTo>
              <a:lnTo>
                <a:pt x="11944" y="10513"/>
              </a:lnTo>
              <a:lnTo>
                <a:pt x="11912" y="10591"/>
              </a:lnTo>
              <a:lnTo>
                <a:pt x="11880" y="10670"/>
              </a:lnTo>
              <a:lnTo>
                <a:pt x="11851" y="10752"/>
              </a:lnTo>
              <a:lnTo>
                <a:pt x="11823" y="10837"/>
              </a:lnTo>
              <a:lnTo>
                <a:pt x="11798" y="10924"/>
              </a:lnTo>
              <a:lnTo>
                <a:pt x="11774" y="11014"/>
              </a:lnTo>
              <a:lnTo>
                <a:pt x="11755" y="11107"/>
              </a:lnTo>
              <a:lnTo>
                <a:pt x="11740" y="11203"/>
              </a:lnTo>
              <a:lnTo>
                <a:pt x="11728" y="11301"/>
              </a:lnTo>
              <a:lnTo>
                <a:pt x="11722" y="11402"/>
              </a:lnTo>
              <a:lnTo>
                <a:pt x="11720" y="11507"/>
              </a:lnTo>
              <a:lnTo>
                <a:pt x="11724" y="11614"/>
              </a:lnTo>
              <a:lnTo>
                <a:pt x="11735" y="11725"/>
              </a:lnTo>
              <a:lnTo>
                <a:pt x="11751" y="11839"/>
              </a:lnTo>
              <a:lnTo>
                <a:pt x="11775" y="11956"/>
              </a:lnTo>
              <a:lnTo>
                <a:pt x="11807" y="12077"/>
              </a:lnTo>
              <a:lnTo>
                <a:pt x="11846" y="12201"/>
              </a:lnTo>
              <a:lnTo>
                <a:pt x="11894" y="12328"/>
              </a:lnTo>
              <a:lnTo>
                <a:pt x="11951" y="12459"/>
              </a:lnTo>
              <a:close/>
            </a:path>
          </a:pathLst>
        </a:custGeom>
        <a:solidFill xmlns:a="http://schemas.openxmlformats.org/drawingml/2006/main">
          <a:srgbClr val="AB8341"/>
        </a:solidFill>
        <a:ln xmlns:a="http://schemas.openxmlformats.org/drawingml/2006/main" w="6350">
          <a:solidFill>
            <a:srgbClr val="AB8341"/>
          </a:solidFill>
          <a:round/>
          <a:headEnd/>
          <a:tailEnd/>
        </a:ln>
      </cdr:spPr>
      <cdr:txBody>
        <a:bodyPr xmlns:a="http://schemas.openxmlformats.org/drawingml/2006/main" lIns="91418" tIns="45709" rIns="91418" bIns="45709"/>
        <a:lstStyle xmlns:a="http://schemas.openxmlformats.org/drawingml/2006/main">
          <a:defPPr>
            <a:defRPr lang="es-E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defTabSz="457092"/>
          <a:endParaRPr lang="es-CL" sz="1200" dirty="0">
            <a:solidFill>
              <a:prstClr val="black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0.26683</cdr:x>
      <cdr:y>0.83969</cdr:y>
    </cdr:from>
    <cdr:to>
      <cdr:x>0.33223</cdr:x>
      <cdr:y>0.9688</cdr:y>
    </cdr:to>
    <cdr:pic>
      <cdr:nvPicPr>
        <cdr:cNvPr id="17" name="Picture 2">
          <a:extLst xmlns:a="http://schemas.openxmlformats.org/drawingml/2006/main">
            <a:ext uri="{FF2B5EF4-FFF2-40B4-BE49-F238E27FC236}">
              <a16:creationId xmlns:a16="http://schemas.microsoft.com/office/drawing/2014/main" id="{DEFD6C71-7F79-C966-F753-1CF895A1B27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 cstate="print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/>
      </cdr:blipFill>
      <cdr:spPr bwMode="auto">
        <a:xfrm xmlns:a="http://schemas.openxmlformats.org/drawingml/2006/main">
          <a:off x="1101770" y="1759641"/>
          <a:ext cx="270042" cy="2705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0.05003</cdr:x>
      <cdr:y>0.85931</cdr:y>
    </cdr:from>
    <cdr:to>
      <cdr:x>0.15079</cdr:x>
      <cdr:y>0.95413</cdr:y>
    </cdr:to>
    <cdr:pic>
      <cdr:nvPicPr>
        <cdr:cNvPr id="11" name="Picture 10">
          <a:extLst xmlns:a="http://schemas.openxmlformats.org/drawingml/2006/main">
            <a:ext uri="{FF2B5EF4-FFF2-40B4-BE49-F238E27FC236}">
              <a16:creationId xmlns:a16="http://schemas.microsoft.com/office/drawing/2014/main" id="{5CCF8064-EE99-40FC-1395-CD4E2E001C2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/>
      </cdr:blipFill>
      <cdr:spPr bwMode="auto">
        <a:xfrm xmlns:a="http://schemas.openxmlformats.org/drawingml/2006/main">
          <a:off x="206581" y="1800764"/>
          <a:ext cx="416055" cy="1987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0.65274</cdr:x>
      <cdr:y>0.86249</cdr:y>
    </cdr:from>
    <cdr:to>
      <cdr:x>0.74774</cdr:x>
      <cdr:y>0.93966</cdr:y>
    </cdr:to>
    <cdr:pic>
      <cdr:nvPicPr>
        <cdr:cNvPr id="12" name="Picture 4">
          <a:extLst xmlns:a="http://schemas.openxmlformats.org/drawingml/2006/main">
            <a:ext uri="{FF2B5EF4-FFF2-40B4-BE49-F238E27FC236}">
              <a16:creationId xmlns:a16="http://schemas.microsoft.com/office/drawing/2014/main" id="{573331C3-DA33-4F5F-86F9-F2D4684F7B5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/>
      </cdr:blipFill>
      <cdr:spPr bwMode="auto">
        <a:xfrm xmlns:a="http://schemas.openxmlformats.org/drawingml/2006/main">
          <a:off x="2695231" y="1807420"/>
          <a:ext cx="392264" cy="1617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0.27204</cdr:x>
      <cdr:y>0.29014</cdr:y>
    </cdr:from>
    <cdr:to>
      <cdr:x>0.33362</cdr:x>
      <cdr:y>0.43089</cdr:y>
    </cdr:to>
    <cdr:sp macro="" textlink="">
      <cdr:nvSpPr>
        <cdr:cNvPr id="26" name="Textbox - without 1st bullet">
          <a:extLst xmlns:a="http://schemas.openxmlformats.org/drawingml/2006/main">
            <a:ext uri="{FF2B5EF4-FFF2-40B4-BE49-F238E27FC236}">
              <a16:creationId xmlns:a16="http://schemas.microsoft.com/office/drawing/2014/main" id="{0136E162-1069-C810-475E-3ED0C10F6FC3}"/>
            </a:ext>
          </a:extLst>
        </cdr:cNvPr>
        <cdr:cNvSpPr>
          <a:spLocks xmlns:a="http://schemas.openxmlformats.org/drawingml/2006/main" noGrp="1" noChangeArrowheads="1"/>
        </cdr:cNvSpPr>
      </cdr:nvSpPr>
      <cdr:spPr bwMode="gray">
        <a:xfrm xmlns:a="http://schemas.openxmlformats.org/drawingml/2006/main">
          <a:off x="1086301" y="433144"/>
          <a:ext cx="245896" cy="210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0" tIns="45709" rIns="0" bIns="45709" numCol="1" anchor="t" anchorCtr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indent="0" algn="ctr">
            <a:spcBef>
              <a:spcPct val="1560000"/>
            </a:spcBef>
            <a:buNone/>
          </a:pPr>
          <a:r>
            <a:rPr lang="es-CL" sz="1100" b="1" dirty="0">
              <a:solidFill>
                <a:srgbClr val="53565A"/>
              </a:solidFill>
              <a:latin typeface="Arial" panose="020B0604020202020204" pitchFamily="34" charset="0"/>
              <a:cs typeface="Arial" panose="020B0604020202020204" pitchFamily="34" charset="0"/>
            </a:rPr>
            <a:t>#</a:t>
          </a:r>
          <a:r>
            <a:rPr lang="es-CL" b="1" dirty="0">
              <a:solidFill>
                <a:srgbClr val="53565A"/>
              </a:solidFill>
              <a:latin typeface="Arial" panose="020B0604020202020204" pitchFamily="34" charset="0"/>
            </a:rPr>
            <a:t>2</a:t>
          </a:r>
          <a:endParaRPr lang="es-CL" sz="1100" b="1" dirty="0">
            <a:solidFill>
              <a:srgbClr val="53565A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0.23125</cdr:x>
      <cdr:y>0.23917</cdr:y>
    </cdr:from>
    <cdr:to>
      <cdr:x>0.36741</cdr:x>
      <cdr:y>0.97482</cdr:y>
    </cdr:to>
    <cdr:sp macro="" textlink="">
      <cdr:nvSpPr>
        <cdr:cNvPr id="15" name="6 CuadroTexto">
          <a:extLst xmlns:a="http://schemas.openxmlformats.org/drawingml/2006/main">
            <a:ext uri="{FF2B5EF4-FFF2-40B4-BE49-F238E27FC236}">
              <a16:creationId xmlns:a16="http://schemas.microsoft.com/office/drawing/2014/main" id="{0EAFE21B-90C3-355A-22FE-4C43F49F6BA0}"/>
            </a:ext>
          </a:extLst>
        </cdr:cNvPr>
        <cdr:cNvSpPr txBox="1"/>
      </cdr:nvSpPr>
      <cdr:spPr>
        <a:xfrm xmlns:a="http://schemas.openxmlformats.org/drawingml/2006/main">
          <a:off x="923426" y="357049"/>
          <a:ext cx="543705" cy="10982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solidFill>
            <a:srgbClr val="EF862E"/>
          </a:solidFill>
          <a:prstDash val="dash"/>
        </a:ln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es-E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endParaRPr lang="es-CL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8145" cy="462084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737" y="2"/>
            <a:ext cx="3038145" cy="462084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A2698B33-787C-4538-9ADB-C75DA95A1414}" type="datetimeFigureOut">
              <a:rPr lang="es-CL" smtClean="0"/>
              <a:t>19-06-2024</a:t>
            </a:fld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3" y="8761294"/>
            <a:ext cx="3038145" cy="46208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737" y="8761294"/>
            <a:ext cx="3038145" cy="46208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335EC5DA-15BB-4E87-AEB4-CA83C8B3B88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9202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7" y="6"/>
            <a:ext cx="3037190" cy="460953"/>
          </a:xfrm>
          <a:prstGeom prst="rect">
            <a:avLst/>
          </a:prstGeom>
        </p:spPr>
        <p:txBody>
          <a:bodyPr vert="horz" lIns="94195" tIns="47099" rIns="94195" bIns="470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779" y="6"/>
            <a:ext cx="3037190" cy="460953"/>
          </a:xfrm>
          <a:prstGeom prst="rect">
            <a:avLst/>
          </a:prstGeom>
        </p:spPr>
        <p:txBody>
          <a:bodyPr vert="horz" lIns="94195" tIns="47099" rIns="94195" bIns="470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984CC882-3E0F-4118-A6A9-E76A988667DB}" type="datetimeFigureOut">
              <a:rPr lang="es-ES"/>
              <a:pPr>
                <a:defRPr/>
              </a:pPr>
              <a:t>19/06/2024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0563"/>
            <a:ext cx="4613275" cy="3460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5" tIns="47099" rIns="94195" bIns="47099" rtlCol="0" anchor="ctr"/>
          <a:lstStyle/>
          <a:p>
            <a:pPr lv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020" y="4381215"/>
            <a:ext cx="5606370" cy="4150735"/>
          </a:xfrm>
          <a:prstGeom prst="rect">
            <a:avLst/>
          </a:prstGeom>
        </p:spPr>
        <p:txBody>
          <a:bodyPr vert="horz" lIns="94195" tIns="47099" rIns="94195" bIns="47099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7" y="8760271"/>
            <a:ext cx="3037190" cy="460953"/>
          </a:xfrm>
          <a:prstGeom prst="rect">
            <a:avLst/>
          </a:prstGeom>
        </p:spPr>
        <p:txBody>
          <a:bodyPr vert="horz" lIns="94195" tIns="47099" rIns="94195" bIns="470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779" y="8760271"/>
            <a:ext cx="3037190" cy="460953"/>
          </a:xfrm>
          <a:prstGeom prst="rect">
            <a:avLst/>
          </a:prstGeom>
        </p:spPr>
        <p:txBody>
          <a:bodyPr vert="horz" lIns="94195" tIns="47099" rIns="94195" bIns="470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29DD3215-28F9-4F29-A430-2F734C2F5D1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3155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DB010-E152-4765-A1AF-841FCAD177C5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3230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D3215-28F9-4F29-A430-2F734C2F5D17}" type="slidenum">
              <a:rPr lang="es-CL" smtClean="0"/>
              <a:pPr>
                <a:defRPr/>
              </a:pPr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2900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98346" indent="-42244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89766" indent="-3379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65674" indent="-3379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3041579" indent="-3379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717486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93391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5069299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745203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0DEB-4B58-4C0E-A6B6-74DCECFC541A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81894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D3215-28F9-4F29-A430-2F734C2F5D17}" type="slidenum">
              <a:rPr lang="es-CL" smtClean="0"/>
              <a:pPr>
                <a:defRPr/>
              </a:pPr>
              <a:t>12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9621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0DEB-4B58-4C0E-A6B6-74DCECFC541A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914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D3215-28F9-4F29-A430-2F734C2F5D17}" type="slidenum">
              <a:rPr lang="es-CL" smtClean="0"/>
              <a:pPr>
                <a:defRPr/>
              </a:pPr>
              <a:t>14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56941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0DEB-4B58-4C0E-A6B6-74DCECFC541A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9114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D3215-28F9-4F29-A430-2F734C2F5D17}" type="slidenum">
              <a:rPr lang="es-CL" smtClean="0"/>
              <a:pPr>
                <a:defRPr/>
              </a:pPr>
              <a:t>16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59601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0DEB-4B58-4C0E-A6B6-74DCECFC541A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6511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0DEB-4B58-4C0E-A6B6-74DCECFC541A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15203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0DEB-4B58-4C0E-A6B6-74DCECFC541A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6849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D3215-28F9-4F29-A430-2F734C2F5D17}" type="slidenum">
              <a:rPr lang="es-CL" smtClean="0"/>
              <a:pPr>
                <a:defRPr/>
              </a:pPr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05952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D3215-28F9-4F29-A430-2F734C2F5D17}" type="slidenum">
              <a:rPr lang="es-CL" smtClean="0"/>
              <a:pPr>
                <a:defRPr/>
              </a:pPr>
              <a:t>20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76673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3749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98346" indent="-42244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89766" indent="-3379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65674" indent="-3379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3041579" indent="-3379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717486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93391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5069299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745203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0DEB-4B58-4C0E-A6B6-74DCECFC541A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5300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98346" indent="-42244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89766" indent="-3379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65674" indent="-3379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3041579" indent="-3379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717486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93391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5069299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745203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0DEB-4B58-4C0E-A6B6-74DCECFC541A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36562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0DEB-4B58-4C0E-A6B6-74DCECFC541A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2378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DB010-E152-4765-A1AF-841FCAD177C5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7543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DE66A0-89AA-4FCB-AD45-0C76C2BBD57D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3232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D3215-28F9-4F29-A430-2F734C2F5D17}" type="slidenum">
              <a:rPr lang="es-CL" smtClean="0"/>
              <a:pPr>
                <a:defRPr/>
              </a:pPr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5028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0DEB-4B58-4C0E-A6B6-74DCECFC541A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834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DE66A0-89AA-4FCB-AD45-0C76C2BBD57D}" type="slidenum">
              <a:rPr lang="es-C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85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21035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03769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D3215-28F9-4F29-A430-2F734C2F5D17}" type="slidenum">
              <a:rPr lang="es-CL" smtClean="0"/>
              <a:pPr>
                <a:defRPr/>
              </a:pPr>
              <a:t>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4757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C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04800" y="574198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5982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C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CL"/>
              <a:t>Haga clic para modificar el estilo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65150" y="644928"/>
            <a:ext cx="8471346" cy="263792"/>
            <a:chOff x="565150" y="644928"/>
            <a:chExt cx="8929688" cy="0"/>
          </a:xfrm>
        </p:grpSpPr>
        <p:cxnSp>
          <p:nvCxnSpPr>
            <p:cNvPr id="10" name="Conector recto 6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2797150" y="644928"/>
              <a:ext cx="2232000" cy="0"/>
            </a:xfrm>
            <a:prstGeom prst="line">
              <a:avLst/>
            </a:prstGeom>
            <a:ln w="76200">
              <a:solidFill>
                <a:srgbClr val="7FA4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9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5029150" y="644928"/>
              <a:ext cx="2232000" cy="0"/>
            </a:xfrm>
            <a:prstGeom prst="line">
              <a:avLst/>
            </a:prstGeom>
            <a:ln w="76200">
              <a:solidFill>
                <a:srgbClr val="879A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0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7261150" y="644928"/>
              <a:ext cx="2233688" cy="0"/>
            </a:xfrm>
            <a:prstGeom prst="line">
              <a:avLst/>
            </a:prstGeom>
            <a:ln w="76200">
              <a:solidFill>
                <a:srgbClr val="A2B0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565150" y="644928"/>
              <a:ext cx="2232000" cy="0"/>
            </a:xfrm>
            <a:prstGeom prst="line">
              <a:avLst/>
            </a:prstGeom>
            <a:ln w="76200">
              <a:solidFill>
                <a:srgbClr val="4B7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611560" cy="332656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rgbClr val="595959"/>
                </a:solidFill>
              </a:defRPr>
            </a:lvl1pPr>
          </a:lstStyle>
          <a:p>
            <a:fld id="{75A4F164-3A46-4CEE-A25C-CA523D5E42F3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1058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7994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838200"/>
          </a:xfrm>
          <a:prstGeom prst="rect">
            <a:avLst/>
          </a:prstGeom>
        </p:spPr>
        <p:txBody>
          <a:bodyPr/>
          <a:lstStyle/>
          <a:p>
            <a:r>
              <a:rPr lang="es-CL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41910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CL"/>
              <a:t>Haga clic para modificar el estilo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</a:p>
        </p:txBody>
      </p:sp>
      <p:sp>
        <p:nvSpPr>
          <p:cNvPr id="4" name="3 Marcador de gráfico"/>
          <p:cNvSpPr>
            <a:spLocks noGrp="1"/>
          </p:cNvSpPr>
          <p:nvPr>
            <p:ph type="chart" sz="half" idx="2"/>
          </p:nvPr>
        </p:nvSpPr>
        <p:spPr>
          <a:xfrm>
            <a:off x="4648200" y="1447800"/>
            <a:ext cx="4191000" cy="457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s-ES" noProof="0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1358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240" y="410830"/>
            <a:ext cx="8351099" cy="1073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err="1"/>
              <a:t>Titelmasterformat</a:t>
            </a:r>
            <a:r>
              <a:rPr lang="es-CL"/>
              <a:t> </a:t>
            </a:r>
            <a:r>
              <a:rPr lang="es-CL" err="1"/>
              <a:t>durch</a:t>
            </a:r>
            <a:r>
              <a:rPr lang="es-CL"/>
              <a:t> </a:t>
            </a:r>
            <a:r>
              <a:rPr lang="es-CL" err="1"/>
              <a:t>Klicken</a:t>
            </a:r>
            <a:r>
              <a:rPr lang="es-CL"/>
              <a:t> </a:t>
            </a:r>
            <a:r>
              <a:rPr lang="es-CL" err="1"/>
              <a:t>bearbeiten</a:t>
            </a:r>
            <a:endParaRPr lang="es-CL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35295" y="6152561"/>
            <a:ext cx="5122280" cy="360000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  <a:prstGeom prst="rect">
            <a:avLst/>
          </a:prstGeom>
        </p:spPr>
        <p:txBody>
          <a:bodyPr lIns="10800" anchor="t" anchorCtr="0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232803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653898" y="6631254"/>
            <a:ext cx="1836204" cy="1231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ES_tradnl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00" kern="1200" smtClean="0">
                <a:solidFill>
                  <a:srgbClr val="72808E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 kern="1200">
                <a:solidFill>
                  <a:srgbClr val="424A52"/>
                </a:solidFill>
                <a:latin typeface="Lucida Sans Unicode" pitchFamily="34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 kern="1200">
                <a:solidFill>
                  <a:srgbClr val="424A52"/>
                </a:solidFill>
                <a:latin typeface="Lucida Sans Unicode" pitchFamily="34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 kern="1200">
                <a:solidFill>
                  <a:srgbClr val="424A52"/>
                </a:solidFill>
                <a:latin typeface="Lucida Sans Unicode" pitchFamily="34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 kern="1200">
                <a:solidFill>
                  <a:srgbClr val="424A52"/>
                </a:solidFill>
                <a:latin typeface="Lucida Sans Unicod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rgbClr val="424A52"/>
                </a:solidFill>
                <a:latin typeface="Lucida Sans Unicod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rgbClr val="424A52"/>
                </a:solidFill>
                <a:latin typeface="Lucida Sans Unicod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rgbClr val="424A52"/>
                </a:solidFill>
                <a:latin typeface="Lucida Sans Unicod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rgbClr val="424A52"/>
                </a:solidFill>
                <a:latin typeface="Lucida Sans Unicode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L" dirty="0">
                <a:solidFill>
                  <a:srgbClr val="595959"/>
                </a:solidFill>
              </a:rPr>
              <a:t>Estrictamente privado y confidencial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396536" y="1412776"/>
            <a:ext cx="576064" cy="144016"/>
          </a:xfrm>
          <a:prstGeom prst="rect">
            <a:avLst/>
          </a:prstGeom>
          <a:solidFill>
            <a:srgbClr val="9D23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396536" y="1052736"/>
            <a:ext cx="576064" cy="144016"/>
          </a:xfrm>
          <a:prstGeom prst="rect">
            <a:avLst/>
          </a:prstGeom>
          <a:solidFill>
            <a:srgbClr val="7FA4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9396536" y="1700808"/>
            <a:ext cx="576064" cy="144016"/>
          </a:xfrm>
          <a:prstGeom prst="rect">
            <a:avLst/>
          </a:prstGeom>
          <a:solidFill>
            <a:srgbClr val="56A3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396536" y="2015531"/>
            <a:ext cx="576064" cy="144016"/>
          </a:xfrm>
          <a:prstGeom prst="rect">
            <a:avLst/>
          </a:prstGeom>
          <a:solidFill>
            <a:srgbClr val="A2B0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3528" y="6569449"/>
            <a:ext cx="8712968" cy="0"/>
          </a:xfrm>
          <a:prstGeom prst="line">
            <a:avLst/>
          </a:prstGeom>
          <a:ln w="12700">
            <a:solidFill>
              <a:srgbClr val="424A5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596336" y="116632"/>
            <a:ext cx="1351205" cy="360040"/>
          </a:xfrm>
          <a:prstGeom prst="rect">
            <a:avLst/>
          </a:prstGeom>
          <a:blipFill dpi="0" rotWithShape="1">
            <a:blip r:embed="rId7">
              <a:alphaModFix amt="2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4" r:id="rId3"/>
    <p:sldLayoutId id="2147483699" r:id="rId4"/>
    <p:sldLayoutId id="2147483700" r:id="rId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6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5" Type="http://schemas.openxmlformats.org/officeDocument/2006/relationships/chart" Target="../charts/chart19.xml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44.emf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png"/><Relationship Id="rId3" Type="http://schemas.openxmlformats.org/officeDocument/2006/relationships/chart" Target="../charts/chart3.xml"/><Relationship Id="rId7" Type="http://schemas.openxmlformats.org/officeDocument/2006/relationships/image" Target="../media/image17.gif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chart" Target="../charts/chart6.xml"/><Relationship Id="rId5" Type="http://schemas.openxmlformats.org/officeDocument/2006/relationships/chart" Target="../charts/chart5.xml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chart" Target="../charts/chart4.xml"/><Relationship Id="rId9" Type="http://schemas.openxmlformats.org/officeDocument/2006/relationships/image" Target="../media/image19.jpe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23851" y="3891681"/>
            <a:ext cx="849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spc="300" dirty="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Emisión de Papeles Comerciales</a:t>
            </a:r>
            <a:br>
              <a:rPr lang="es-CL" sz="2000" spc="300" dirty="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CL" sz="2000" spc="300" dirty="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Eurocapital Servicios Financieros S.A.C (ECapital)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579143" y="5384643"/>
            <a:ext cx="3998911" cy="243453"/>
          </a:xfrm>
          <a:prstGeom prst="rect">
            <a:avLst/>
          </a:prstGeom>
        </p:spPr>
        <p:txBody>
          <a:bodyPr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8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6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4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marL="0" indent="0" algn="r">
              <a:buNone/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Diciembre 2023</a:t>
            </a: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5677793" y="5821607"/>
            <a:ext cx="2900261" cy="243453"/>
          </a:xfrm>
          <a:prstGeom prst="rect">
            <a:avLst/>
          </a:prstGeom>
        </p:spPr>
        <p:txBody>
          <a:bodyPr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8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6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4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marL="0" indent="0" algn="r">
              <a:buNone/>
            </a:pPr>
            <a:r>
              <a:rPr lang="es-C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Agente estructurador y Colocador</a:t>
            </a:r>
          </a:p>
        </p:txBody>
      </p:sp>
      <p:pic>
        <p:nvPicPr>
          <p:cNvPr id="9224" name="Picture 8" descr="Resultado de imagen para logo larrainvi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43" y="5987535"/>
            <a:ext cx="1327311" cy="5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61083" y="0"/>
            <a:ext cx="1763688" cy="64843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2292" name="Picture 4" descr="http://www.eurocapital.cl/images/front/backgrounds/bg-banner-investor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2"/>
          <a:stretch/>
        </p:blipFill>
        <p:spPr bwMode="auto">
          <a:xfrm>
            <a:off x="323850" y="1577372"/>
            <a:ext cx="8712646" cy="20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850" y="1577371"/>
            <a:ext cx="8712200" cy="2081731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81560"/>
            <a:ext cx="237965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9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/>
          <p:cNvSpPr>
            <a:spLocks noChangeArrowheads="1"/>
          </p:cNvSpPr>
          <p:nvPr/>
        </p:nvSpPr>
        <p:spPr bwMode="auto">
          <a:xfrm>
            <a:off x="646931" y="211386"/>
            <a:ext cx="8286021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CONSIDERACIONES DE INVERSIÓN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10</a:t>
            </a:fld>
            <a:endParaRPr lang="es-CL" dirty="0"/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2636794" y="764440"/>
            <a:ext cx="6264349" cy="976875"/>
          </a:xfrm>
          <a:prstGeom prst="roundRect">
            <a:avLst/>
          </a:prstGeom>
          <a:solidFill>
            <a:srgbClr val="7FA4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38" name="CuadroTexto 53"/>
          <p:cNvSpPr txBox="1"/>
          <p:nvPr/>
        </p:nvSpPr>
        <p:spPr>
          <a:xfrm>
            <a:off x="3718554" y="952796"/>
            <a:ext cx="5110234" cy="600164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dirty="0">
                <a:solidFill>
                  <a:schemeClr val="bg1"/>
                </a:solidFill>
                <a:latin typeface="+mj-lt"/>
                <a:cs typeface="Trebuchet MS"/>
              </a:rPr>
              <a:t>Socios experimentados y con alto conocimiento del negocio</a:t>
            </a:r>
          </a:p>
        </p:txBody>
      </p:sp>
      <p:sp>
        <p:nvSpPr>
          <p:cNvPr id="39" name="10 Elipse"/>
          <p:cNvSpPr/>
          <p:nvPr/>
        </p:nvSpPr>
        <p:spPr>
          <a:xfrm>
            <a:off x="3386110" y="1072878"/>
            <a:ext cx="360000" cy="360000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2686278" y="195243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44" name="CuadroTexto 53"/>
          <p:cNvSpPr txBox="1"/>
          <p:nvPr/>
        </p:nvSpPr>
        <p:spPr>
          <a:xfrm>
            <a:off x="4328876" y="2279285"/>
            <a:ext cx="4647633" cy="323165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 dirty="0">
                <a:solidFill>
                  <a:schemeClr val="bg1"/>
                </a:solidFill>
                <a:latin typeface="+mj-lt"/>
                <a:cs typeface="Trebuchet MS"/>
              </a:rPr>
              <a:t>Industria atractiva</a:t>
            </a:r>
          </a:p>
        </p:txBody>
      </p:sp>
      <p:sp>
        <p:nvSpPr>
          <p:cNvPr id="45" name="10 Elipse"/>
          <p:cNvSpPr/>
          <p:nvPr/>
        </p:nvSpPr>
        <p:spPr>
          <a:xfrm>
            <a:off x="3968876" y="2260867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2636794" y="314042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2" name="CuadroTexto 53"/>
          <p:cNvSpPr txBox="1"/>
          <p:nvPr/>
        </p:nvSpPr>
        <p:spPr>
          <a:xfrm>
            <a:off x="4468343" y="3459581"/>
            <a:ext cx="434515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 sz="1600" dirty="0">
                <a:solidFill>
                  <a:schemeClr val="bg1"/>
                </a:solidFill>
                <a:latin typeface="+mj-lt"/>
                <a:cs typeface="Trebuchet MS"/>
              </a:rPr>
              <a:t>Cartera diversificada</a:t>
            </a:r>
          </a:p>
        </p:txBody>
      </p:sp>
      <p:sp>
        <p:nvSpPr>
          <p:cNvPr id="53" name="10 Elipse"/>
          <p:cNvSpPr/>
          <p:nvPr/>
        </p:nvSpPr>
        <p:spPr>
          <a:xfrm>
            <a:off x="4108343" y="3448858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2636794" y="432841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6" name="CuadroTexto 53"/>
          <p:cNvSpPr txBox="1"/>
          <p:nvPr/>
        </p:nvSpPr>
        <p:spPr>
          <a:xfrm>
            <a:off x="4377310" y="4647571"/>
            <a:ext cx="456681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 dirty="0">
                <a:solidFill>
                  <a:schemeClr val="bg1"/>
                </a:solidFill>
                <a:latin typeface="+mj-lt"/>
                <a:cs typeface="Trebuchet MS"/>
              </a:rPr>
              <a:t>Indicadores financieros sólidos</a:t>
            </a:r>
            <a:endParaRPr lang="es-CL" sz="1600" i="1" dirty="0">
              <a:solidFill>
                <a:schemeClr val="bg1"/>
              </a:solidFill>
              <a:latin typeface="+mj-lt"/>
              <a:cs typeface="Trebuchet MS"/>
            </a:endParaRPr>
          </a:p>
        </p:txBody>
      </p:sp>
      <p:sp>
        <p:nvSpPr>
          <p:cNvPr id="57" name="10 Elipse"/>
          <p:cNvSpPr/>
          <p:nvPr/>
        </p:nvSpPr>
        <p:spPr>
          <a:xfrm>
            <a:off x="4001263" y="4636848"/>
            <a:ext cx="376047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2636794" y="5516399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60" name="CuadroTexto 53"/>
          <p:cNvSpPr txBox="1"/>
          <p:nvPr/>
        </p:nvSpPr>
        <p:spPr>
          <a:xfrm>
            <a:off x="3719411" y="5835559"/>
            <a:ext cx="498896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 dirty="0">
                <a:solidFill>
                  <a:schemeClr val="bg1"/>
                </a:solidFill>
                <a:cs typeface="Trebuchet MS"/>
              </a:rPr>
              <a:t>Eficiente manejo de riesgo de crédito y operativo</a:t>
            </a:r>
          </a:p>
        </p:txBody>
      </p:sp>
      <p:sp>
        <p:nvSpPr>
          <p:cNvPr id="61" name="10 Elipse"/>
          <p:cNvSpPr/>
          <p:nvPr/>
        </p:nvSpPr>
        <p:spPr>
          <a:xfrm>
            <a:off x="3357389" y="5824837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" name="Retraso 44"/>
          <p:cNvSpPr/>
          <p:nvPr/>
        </p:nvSpPr>
        <p:spPr bwMode="auto">
          <a:xfrm>
            <a:off x="467544" y="715952"/>
            <a:ext cx="3576698" cy="5684645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113347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</a:pPr>
            <a:endParaRPr kumimoji="0" lang="es-CL" sz="1100" b="0" i="0" u="none" strike="noStrike" cap="none" normalizeH="0" baseline="0" dirty="0">
              <a:ln>
                <a:noFill/>
              </a:ln>
              <a:solidFill>
                <a:srgbClr val="424A52"/>
              </a:solidFill>
              <a:effectLst/>
              <a:latin typeface="Lucida Sans Unicode" pitchFamily="34" charset="0"/>
            </a:endParaRPr>
          </a:p>
        </p:txBody>
      </p:sp>
      <p:pic>
        <p:nvPicPr>
          <p:cNvPr id="63" name="Picture 4" descr="http://www.eurocapital.cl/images/front/logos/logo-navbar@2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32"/>
          <a:stretch/>
        </p:blipFill>
        <p:spPr bwMode="auto">
          <a:xfrm>
            <a:off x="1021362" y="2824397"/>
            <a:ext cx="1524879" cy="14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0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 dirty="0">
              <a:solidFill>
                <a:srgbClr val="424A52"/>
              </a:solidFill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ea typeface="Arial Narrow Bold"/>
                <a:cs typeface="Arial Narrow"/>
              </a:rPr>
              <a:t>SOCIOS EXPERIMENTADOS Y CON ALTO CONOCIMIENTO DEL NEGOCIO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11</a:t>
            </a:fld>
            <a:endParaRPr lang="es-CL" dirty="0"/>
          </a:p>
        </p:txBody>
      </p:sp>
      <p:cxnSp>
        <p:nvCxnSpPr>
          <p:cNvPr id="23" name="Conector recto 37"/>
          <p:cNvCxnSpPr>
            <a:stCxn id="26" idx="2"/>
            <a:endCxn id="32" idx="0"/>
          </p:cNvCxnSpPr>
          <p:nvPr/>
        </p:nvCxnSpPr>
        <p:spPr>
          <a:xfrm flipH="1">
            <a:off x="2187717" y="2512814"/>
            <a:ext cx="12059" cy="3067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3"/>
          <p:cNvSpPr/>
          <p:nvPr/>
        </p:nvSpPr>
        <p:spPr>
          <a:xfrm>
            <a:off x="478620" y="1021019"/>
            <a:ext cx="1301490" cy="327720"/>
          </a:xfrm>
          <a:prstGeom prst="rect">
            <a:avLst/>
          </a:prstGeom>
          <a:solidFill>
            <a:srgbClr val="2F6C8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000" b="1" dirty="0">
                <a:solidFill>
                  <a:schemeClr val="bg1"/>
                </a:solidFill>
                <a:cs typeface="Arial" pitchFamily="34" charset="0"/>
              </a:rPr>
              <a:t>Eurocapital S.A</a:t>
            </a:r>
          </a:p>
        </p:txBody>
      </p:sp>
      <p:sp>
        <p:nvSpPr>
          <p:cNvPr id="25" name="Rectángulo 4"/>
          <p:cNvSpPr/>
          <p:nvPr/>
        </p:nvSpPr>
        <p:spPr>
          <a:xfrm>
            <a:off x="2627784" y="984824"/>
            <a:ext cx="1301490" cy="400110"/>
          </a:xfrm>
          <a:prstGeom prst="rect">
            <a:avLst/>
          </a:prstGeom>
          <a:solidFill>
            <a:srgbClr val="2F6C8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000" b="1" dirty="0">
                <a:solidFill>
                  <a:schemeClr val="bg1"/>
                </a:solidFill>
                <a:cs typeface="Arial" pitchFamily="34" charset="0"/>
              </a:rPr>
              <a:t>Larraín Vial SAFI  (Perú)</a:t>
            </a:r>
          </a:p>
        </p:txBody>
      </p:sp>
      <p:cxnSp>
        <p:nvCxnSpPr>
          <p:cNvPr id="27" name="Conector recto 7"/>
          <p:cNvCxnSpPr/>
          <p:nvPr/>
        </p:nvCxnSpPr>
        <p:spPr>
          <a:xfrm>
            <a:off x="1129365" y="1348739"/>
            <a:ext cx="0" cy="258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13"/>
          <p:cNvSpPr txBox="1"/>
          <p:nvPr/>
        </p:nvSpPr>
        <p:spPr>
          <a:xfrm>
            <a:off x="636606" y="1387869"/>
            <a:ext cx="547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67,5%</a:t>
            </a:r>
          </a:p>
        </p:txBody>
      </p:sp>
      <p:sp>
        <p:nvSpPr>
          <p:cNvPr id="29" name="CuadroTexto 14"/>
          <p:cNvSpPr txBox="1"/>
          <p:nvPr/>
        </p:nvSpPr>
        <p:spPr>
          <a:xfrm>
            <a:off x="3293220" y="1387869"/>
            <a:ext cx="547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32,5%</a:t>
            </a:r>
          </a:p>
        </p:txBody>
      </p:sp>
      <p:sp>
        <p:nvSpPr>
          <p:cNvPr id="30" name="CuadroTexto 17"/>
          <p:cNvSpPr txBox="1"/>
          <p:nvPr/>
        </p:nvSpPr>
        <p:spPr>
          <a:xfrm>
            <a:off x="4257036" y="2578225"/>
            <a:ext cx="4700525" cy="75898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s-CL" sz="11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Directorio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 miembros  (2 Eurocapital S.A. / 1 Larraín Vial SAFI).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Sesiona mensualmente</a:t>
            </a:r>
            <a:endParaRPr lang="es-CL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1" name="Rectángulo 18"/>
          <p:cNvSpPr/>
          <p:nvPr/>
        </p:nvSpPr>
        <p:spPr>
          <a:xfrm>
            <a:off x="1536972" y="3505485"/>
            <a:ext cx="1301490" cy="327720"/>
          </a:xfrm>
          <a:prstGeom prst="rect">
            <a:avLst/>
          </a:prstGeom>
          <a:solidFill>
            <a:srgbClr val="2F6C8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000" b="1" dirty="0">
                <a:solidFill>
                  <a:schemeClr val="bg1"/>
                </a:solidFill>
                <a:cs typeface="Arial" pitchFamily="34" charset="0"/>
              </a:rPr>
              <a:t>Directorio</a:t>
            </a:r>
          </a:p>
        </p:txBody>
      </p:sp>
      <p:sp>
        <p:nvSpPr>
          <p:cNvPr id="32" name="Rectángulo 19"/>
          <p:cNvSpPr/>
          <p:nvPr/>
        </p:nvSpPr>
        <p:spPr>
          <a:xfrm>
            <a:off x="1536972" y="5580332"/>
            <a:ext cx="1301490" cy="246221"/>
          </a:xfrm>
          <a:prstGeom prst="rect">
            <a:avLst/>
          </a:prstGeom>
          <a:solidFill>
            <a:srgbClr val="2F6C8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000" b="1" dirty="0">
                <a:solidFill>
                  <a:schemeClr val="bg1"/>
                </a:solidFill>
                <a:cs typeface="Arial" pitchFamily="34" charset="0"/>
              </a:rPr>
              <a:t>Administración</a:t>
            </a:r>
          </a:p>
        </p:txBody>
      </p:sp>
      <p:cxnSp>
        <p:nvCxnSpPr>
          <p:cNvPr id="33" name="Conector recto 31"/>
          <p:cNvCxnSpPr/>
          <p:nvPr/>
        </p:nvCxnSpPr>
        <p:spPr>
          <a:xfrm flipV="1">
            <a:off x="1129365" y="1606491"/>
            <a:ext cx="214082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H="1">
            <a:off x="2187717" y="1604224"/>
            <a:ext cx="280" cy="588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42"/>
          <p:cNvSpPr txBox="1"/>
          <p:nvPr/>
        </p:nvSpPr>
        <p:spPr>
          <a:xfrm>
            <a:off x="4252404" y="895236"/>
            <a:ext cx="4589414" cy="75898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s-CL" sz="11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Aportes más relevantes de cada socio: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Eurocapital:  </a:t>
            </a:r>
            <a:r>
              <a:rPr lang="es-CL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Know-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administración del negocio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Larrain Vial SAFI:  Acceso al mercado</a:t>
            </a:r>
          </a:p>
        </p:txBody>
      </p:sp>
      <p:cxnSp>
        <p:nvCxnSpPr>
          <p:cNvPr id="37" name="Conector recto 50"/>
          <p:cNvCxnSpPr/>
          <p:nvPr/>
        </p:nvCxnSpPr>
        <p:spPr>
          <a:xfrm>
            <a:off x="357512" y="2564904"/>
            <a:ext cx="811880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54"/>
          <p:cNvSpPr txBox="1"/>
          <p:nvPr/>
        </p:nvSpPr>
        <p:spPr>
          <a:xfrm>
            <a:off x="4252404" y="3439302"/>
            <a:ext cx="4589414" cy="154842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s-CL" sz="11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Presidente del Directorio:</a:t>
            </a:r>
            <a:endParaRPr lang="es-CL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Sr. Oscar de Osma (representa a LarrainVial) 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directorio participa de:</a:t>
            </a:r>
          </a:p>
          <a:p>
            <a:pPr marL="628650" lvl="2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Comité superior de líneas </a:t>
            </a:r>
          </a:p>
          <a:p>
            <a:pPr marL="628650" lvl="2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Comité superior de mora </a:t>
            </a:r>
          </a:p>
          <a:p>
            <a:pPr marL="628650" lvl="2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Comité superior de crédito </a:t>
            </a:r>
          </a:p>
        </p:txBody>
      </p:sp>
      <p:sp>
        <p:nvSpPr>
          <p:cNvPr id="40" name="CuadroTexto 58"/>
          <p:cNvSpPr txBox="1"/>
          <p:nvPr/>
        </p:nvSpPr>
        <p:spPr>
          <a:xfrm>
            <a:off x="4252404" y="5049559"/>
            <a:ext cx="4589414" cy="139454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L" sz="11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Administración: 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Gerente General J. Carbonel (experiencia en </a:t>
            </a:r>
            <a:r>
              <a:rPr lang="es-CL" sz="1100" dirty="0">
                <a:solidFill>
                  <a:srgbClr val="595959"/>
                </a:solidFill>
              </a:rPr>
              <a:t>Bancos - segmento 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Pyme &gt;10 años) y un equipo de </a:t>
            </a:r>
            <a:r>
              <a:rPr lang="es-CL" sz="1100" dirty="0">
                <a:solidFill>
                  <a:srgbClr val="595959"/>
                </a:solidFill>
              </a:rPr>
              <a:t>36 personas de los cuales 17 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son ejecutivos comerciales 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Sub-Gerente de Operaciones: Carlos Aragón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Gerente Comercial: Cyntia Dávalos</a:t>
            </a:r>
          </a:p>
        </p:txBody>
      </p:sp>
      <p:cxnSp>
        <p:nvCxnSpPr>
          <p:cNvPr id="41" name="Conector recto 59"/>
          <p:cNvCxnSpPr/>
          <p:nvPr/>
        </p:nvCxnSpPr>
        <p:spPr>
          <a:xfrm>
            <a:off x="357512" y="5013176"/>
            <a:ext cx="811880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2"/>
          <p:cNvSpPr/>
          <p:nvPr/>
        </p:nvSpPr>
        <p:spPr>
          <a:xfrm rot="10800000" flipV="1">
            <a:off x="4252404" y="1855544"/>
            <a:ext cx="4589414" cy="5805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s-CL" sz="11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Eurocapital Servicios Financieros S.A.C. (Ecapital)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Inscrita en Registro de empresas no comprendidas en ámbito de la Ley General, </a:t>
            </a:r>
            <a:r>
              <a:rPr lang="es-CL" sz="1100" dirty="0">
                <a:solidFill>
                  <a:srgbClr val="595959"/>
                </a:solidFill>
              </a:rPr>
              <a:t>regulada por 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Superintendencia de Banca, Seguros y AFP de Perú (SBS)</a:t>
            </a:r>
          </a:p>
        </p:txBody>
      </p:sp>
      <p:cxnSp>
        <p:nvCxnSpPr>
          <p:cNvPr id="43" name="Conector recto 22"/>
          <p:cNvCxnSpPr/>
          <p:nvPr/>
        </p:nvCxnSpPr>
        <p:spPr>
          <a:xfrm>
            <a:off x="383118" y="1793714"/>
            <a:ext cx="811880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7"/>
          <p:cNvCxnSpPr/>
          <p:nvPr/>
        </p:nvCxnSpPr>
        <p:spPr>
          <a:xfrm>
            <a:off x="3270188" y="1348739"/>
            <a:ext cx="0" cy="258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27"/>
          <p:cNvSpPr txBox="1"/>
          <p:nvPr/>
        </p:nvSpPr>
        <p:spPr>
          <a:xfrm>
            <a:off x="1827142" y="1851516"/>
            <a:ext cx="97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(Ecapital)</a:t>
            </a:r>
          </a:p>
        </p:txBody>
      </p:sp>
      <p:sp>
        <p:nvSpPr>
          <p:cNvPr id="35" name="10 Elipse"/>
          <p:cNvSpPr/>
          <p:nvPr/>
        </p:nvSpPr>
        <p:spPr>
          <a:xfrm>
            <a:off x="483550" y="380638"/>
            <a:ext cx="200094" cy="193948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CL" sz="700" b="1" dirty="0"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Rectángulo 5"/>
          <p:cNvSpPr/>
          <p:nvPr/>
        </p:nvSpPr>
        <p:spPr>
          <a:xfrm>
            <a:off x="1549031" y="2112704"/>
            <a:ext cx="1301490" cy="400110"/>
          </a:xfrm>
          <a:prstGeom prst="rect">
            <a:avLst/>
          </a:prstGeom>
          <a:solidFill>
            <a:srgbClr val="2F6C8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000" b="1" dirty="0">
                <a:solidFill>
                  <a:schemeClr val="bg1"/>
                </a:solidFill>
                <a:cs typeface="Arial" pitchFamily="34" charset="0"/>
              </a:rPr>
              <a:t>Eurocapital Servicios Financieros S.A.C.</a:t>
            </a:r>
          </a:p>
        </p:txBody>
      </p:sp>
    </p:spTree>
    <p:extLst>
      <p:ext uri="{BB962C8B-B14F-4D97-AF65-F5344CB8AC3E}">
        <p14:creationId xmlns:p14="http://schemas.microsoft.com/office/powerpoint/2010/main" val="266093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/>
          <p:cNvSpPr>
            <a:spLocks noChangeArrowheads="1"/>
          </p:cNvSpPr>
          <p:nvPr/>
        </p:nvSpPr>
        <p:spPr bwMode="auto">
          <a:xfrm>
            <a:off x="646931" y="211386"/>
            <a:ext cx="8286021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CONSIDERACIONES DE INVERSIÓN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12</a:t>
            </a:fld>
            <a:endParaRPr lang="es-CL" dirty="0"/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2636794" y="76444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38" name="CuadroTexto 53"/>
          <p:cNvSpPr txBox="1"/>
          <p:nvPr/>
        </p:nvSpPr>
        <p:spPr>
          <a:xfrm>
            <a:off x="3718554" y="952796"/>
            <a:ext cx="5110234" cy="600164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dirty="0">
                <a:solidFill>
                  <a:schemeClr val="bg1"/>
                </a:solidFill>
                <a:latin typeface="+mj-lt"/>
                <a:cs typeface="Trebuchet MS"/>
              </a:rPr>
              <a:t>Socios experimentados y con alto conocimiento del negocio</a:t>
            </a:r>
          </a:p>
        </p:txBody>
      </p:sp>
      <p:sp>
        <p:nvSpPr>
          <p:cNvPr id="39" name="10 Elipse"/>
          <p:cNvSpPr/>
          <p:nvPr/>
        </p:nvSpPr>
        <p:spPr>
          <a:xfrm>
            <a:off x="3386110" y="1072878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2686278" y="1952430"/>
            <a:ext cx="6264349" cy="976875"/>
          </a:xfrm>
          <a:prstGeom prst="roundRect">
            <a:avLst/>
          </a:prstGeom>
          <a:solidFill>
            <a:srgbClr val="7FA4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44" name="CuadroTexto 53"/>
          <p:cNvSpPr txBox="1"/>
          <p:nvPr/>
        </p:nvSpPr>
        <p:spPr>
          <a:xfrm>
            <a:off x="4328876" y="2279285"/>
            <a:ext cx="4647633" cy="323165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 dirty="0">
                <a:solidFill>
                  <a:schemeClr val="bg1"/>
                </a:solidFill>
                <a:latin typeface="+mj-lt"/>
                <a:cs typeface="Trebuchet MS"/>
              </a:rPr>
              <a:t>Industria atractiva</a:t>
            </a:r>
          </a:p>
        </p:txBody>
      </p:sp>
      <p:sp>
        <p:nvSpPr>
          <p:cNvPr id="45" name="10 Elipse"/>
          <p:cNvSpPr/>
          <p:nvPr/>
        </p:nvSpPr>
        <p:spPr>
          <a:xfrm>
            <a:off x="3968876" y="2260867"/>
            <a:ext cx="360000" cy="360000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2636794" y="314042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2" name="CuadroTexto 53"/>
          <p:cNvSpPr txBox="1"/>
          <p:nvPr/>
        </p:nvSpPr>
        <p:spPr>
          <a:xfrm>
            <a:off x="4468343" y="3459581"/>
            <a:ext cx="434515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 sz="1600" dirty="0">
                <a:solidFill>
                  <a:schemeClr val="bg1"/>
                </a:solidFill>
                <a:latin typeface="+mj-lt"/>
                <a:cs typeface="Trebuchet MS"/>
              </a:rPr>
              <a:t>Cartera diversificada</a:t>
            </a:r>
          </a:p>
        </p:txBody>
      </p:sp>
      <p:sp>
        <p:nvSpPr>
          <p:cNvPr id="53" name="10 Elipse"/>
          <p:cNvSpPr/>
          <p:nvPr/>
        </p:nvSpPr>
        <p:spPr>
          <a:xfrm>
            <a:off x="4108343" y="3448858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2636794" y="432841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6" name="CuadroTexto 53"/>
          <p:cNvSpPr txBox="1"/>
          <p:nvPr/>
        </p:nvSpPr>
        <p:spPr>
          <a:xfrm>
            <a:off x="4377310" y="4647571"/>
            <a:ext cx="456681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 dirty="0">
                <a:solidFill>
                  <a:schemeClr val="bg1"/>
                </a:solidFill>
                <a:latin typeface="+mj-lt"/>
                <a:cs typeface="Trebuchet MS"/>
              </a:rPr>
              <a:t>Indicadores financieros sólidos</a:t>
            </a:r>
            <a:endParaRPr lang="es-CL" sz="1600" i="1" dirty="0">
              <a:solidFill>
                <a:schemeClr val="bg1"/>
              </a:solidFill>
              <a:latin typeface="+mj-lt"/>
              <a:cs typeface="Trebuchet MS"/>
            </a:endParaRPr>
          </a:p>
        </p:txBody>
      </p:sp>
      <p:sp>
        <p:nvSpPr>
          <p:cNvPr id="57" name="10 Elipse"/>
          <p:cNvSpPr/>
          <p:nvPr/>
        </p:nvSpPr>
        <p:spPr>
          <a:xfrm>
            <a:off x="4001263" y="4636848"/>
            <a:ext cx="376047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2636794" y="5516399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60" name="CuadroTexto 53"/>
          <p:cNvSpPr txBox="1"/>
          <p:nvPr/>
        </p:nvSpPr>
        <p:spPr>
          <a:xfrm>
            <a:off x="3719411" y="5835559"/>
            <a:ext cx="498896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 dirty="0">
                <a:solidFill>
                  <a:schemeClr val="bg1"/>
                </a:solidFill>
                <a:cs typeface="Trebuchet MS"/>
              </a:rPr>
              <a:t>Eficiente manejo de riesgo de crédito y operativo</a:t>
            </a:r>
          </a:p>
        </p:txBody>
      </p:sp>
      <p:sp>
        <p:nvSpPr>
          <p:cNvPr id="61" name="10 Elipse"/>
          <p:cNvSpPr/>
          <p:nvPr/>
        </p:nvSpPr>
        <p:spPr>
          <a:xfrm>
            <a:off x="3357389" y="5824837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" name="Retraso 44"/>
          <p:cNvSpPr/>
          <p:nvPr/>
        </p:nvSpPr>
        <p:spPr bwMode="auto">
          <a:xfrm>
            <a:off x="467544" y="715952"/>
            <a:ext cx="3576698" cy="5684645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113347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</a:pPr>
            <a:endParaRPr kumimoji="0" lang="es-CL" sz="1100" b="0" i="0" u="none" strike="noStrike" cap="none" normalizeH="0" baseline="0" dirty="0">
              <a:ln>
                <a:noFill/>
              </a:ln>
              <a:solidFill>
                <a:srgbClr val="424A52"/>
              </a:solidFill>
              <a:effectLst/>
              <a:latin typeface="Lucida Sans Unicode" pitchFamily="34" charset="0"/>
            </a:endParaRPr>
          </a:p>
        </p:txBody>
      </p:sp>
      <p:pic>
        <p:nvPicPr>
          <p:cNvPr id="63" name="Picture 4" descr="http://www.eurocapital.cl/images/front/logos/logo-navbar@2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32"/>
          <a:stretch/>
        </p:blipFill>
        <p:spPr bwMode="auto">
          <a:xfrm>
            <a:off x="1021362" y="2824397"/>
            <a:ext cx="1524879" cy="14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95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1" name="19 Rectángulo"/>
          <p:cNvSpPr/>
          <p:nvPr/>
        </p:nvSpPr>
        <p:spPr>
          <a:xfrm>
            <a:off x="323850" y="1124744"/>
            <a:ext cx="4212573" cy="5398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MX" sz="1100" dirty="0">
                <a:solidFill>
                  <a:srgbClr val="595959"/>
                </a:solidFill>
              </a:rPr>
              <a:t>El monto negociado acumulado mensual de la industria de </a:t>
            </a:r>
            <a:r>
              <a:rPr lang="es-MX" sz="1100" i="1" dirty="0">
                <a:solidFill>
                  <a:srgbClr val="595959"/>
                </a:solidFill>
              </a:rPr>
              <a:t>factoring</a:t>
            </a:r>
            <a:r>
              <a:rPr lang="es-MX" sz="1100" dirty="0">
                <a:solidFill>
                  <a:srgbClr val="595959"/>
                </a:solidFill>
              </a:rPr>
              <a:t> ha tenido un crecimiento de más de 25 veces entre 2017 y 2023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MX" sz="1100" dirty="0">
                <a:solidFill>
                  <a:srgbClr val="595959"/>
                </a:solidFill>
              </a:rPr>
              <a:t>La participación de las empresas de </a:t>
            </a:r>
            <a:r>
              <a:rPr lang="es-MX" sz="1100" i="1" dirty="0">
                <a:solidFill>
                  <a:srgbClr val="595959"/>
                </a:solidFill>
              </a:rPr>
              <a:t>factoring</a:t>
            </a:r>
            <a:r>
              <a:rPr lang="es-MX" sz="1100" dirty="0">
                <a:solidFill>
                  <a:srgbClr val="595959"/>
                </a:solidFill>
              </a:rPr>
              <a:t> se ha incrementado del 12% al 19% entre el 2016 y 2023. 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MX" sz="1100" dirty="0">
                <a:solidFill>
                  <a:srgbClr val="595959"/>
                </a:solidFill>
              </a:rPr>
              <a:t>Operan más de 120 entidades financieras de los cuales 14 son bancos, 115 empresas especializadas y el resto otros fondos.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MX" sz="1100" dirty="0">
                <a:solidFill>
                  <a:srgbClr val="595959"/>
                </a:solidFill>
              </a:rPr>
              <a:t>Nuestra participación de mercado es 2.2% a nivel del Sistema Financiero y 11% de las empresas especializadas en factoring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MX" sz="1100" dirty="0">
                <a:solidFill>
                  <a:srgbClr val="595959"/>
                </a:solidFill>
              </a:rPr>
              <a:t>Esta ha sido impulsada principalmente por la mejora del marco legal, la migración a la facturación electrónica y la incorporación de Cavali. 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MX" sz="1100" dirty="0">
                <a:solidFill>
                  <a:srgbClr val="595959"/>
                </a:solidFill>
              </a:rPr>
              <a:t>Lima y Callao concentran el 83% del monto negociado.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MX" sz="1100" dirty="0">
                <a:solidFill>
                  <a:srgbClr val="595959"/>
                </a:solidFill>
              </a:rPr>
              <a:t>En 2020 se negociaron alrededor de S/. 13,6 MM. En 2021 se negociaron S/. 22 MM. En el  2022 se cerró con S/. 30 MM. En 2023 se negoció alrededor de S/. 38 MM. </a:t>
            </a:r>
          </a:p>
          <a:p>
            <a:pPr eaLnBrk="0" hangingPunct="0">
              <a:lnSpc>
                <a:spcPct val="110000"/>
              </a:lnSpc>
              <a:spcBef>
                <a:spcPts val="600"/>
              </a:spcBef>
              <a:buSzPct val="120000"/>
            </a:pPr>
            <a:r>
              <a:rPr lang="es-CL" sz="11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Oportunidad: </a:t>
            </a:r>
            <a:endParaRPr lang="es-ES_tradnl" sz="11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ES_tradnl" sz="1100" dirty="0">
                <a:solidFill>
                  <a:srgbClr val="595959"/>
                </a:solidFill>
              </a:rPr>
              <a:t>Baja bancarización en Perú (50%) v/s. Chile (87%)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rgbClr val="595959"/>
                </a:solidFill>
              </a:rPr>
              <a:t>Participación del </a:t>
            </a:r>
            <a:r>
              <a:rPr lang="es-CL" sz="1100" i="1" dirty="0">
                <a:solidFill>
                  <a:srgbClr val="595959"/>
                </a:solidFill>
              </a:rPr>
              <a:t>factoring</a:t>
            </a:r>
            <a:r>
              <a:rPr lang="es-CL" sz="1100" dirty="0">
                <a:solidFill>
                  <a:srgbClr val="595959"/>
                </a:solidFill>
              </a:rPr>
              <a:t> en el PBI </a:t>
            </a:r>
            <a:r>
              <a:rPr lang="es-CL" sz="1100">
                <a:solidFill>
                  <a:srgbClr val="595959"/>
                </a:solidFill>
              </a:rPr>
              <a:t>: 3,5% </a:t>
            </a:r>
            <a:r>
              <a:rPr lang="es-CL" sz="1100" dirty="0">
                <a:solidFill>
                  <a:srgbClr val="595959"/>
                </a:solidFill>
              </a:rPr>
              <a:t>en Peru v/</a:t>
            </a:r>
            <a:r>
              <a:rPr lang="es-CL" sz="1100">
                <a:solidFill>
                  <a:srgbClr val="595959"/>
                </a:solidFill>
              </a:rPr>
              <a:t>s 11% </a:t>
            </a:r>
            <a:r>
              <a:rPr lang="es-CL" sz="1100" dirty="0">
                <a:solidFill>
                  <a:srgbClr val="595959"/>
                </a:solidFill>
              </a:rPr>
              <a:t>en Chile</a:t>
            </a:r>
            <a:endParaRPr lang="es-ES_tradnl" sz="1100" dirty="0">
              <a:solidFill>
                <a:srgbClr val="595959"/>
              </a:solidFill>
            </a:endParaRP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ES_tradnl" sz="1100" dirty="0">
                <a:solidFill>
                  <a:srgbClr val="595959"/>
                </a:solidFill>
              </a:rPr>
              <a:t>El número de MiPymes en Perú es alrededor de 3 millones y representan alrededor del 21% del PBI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rgbClr val="595959"/>
                </a:solidFill>
              </a:rPr>
              <a:t>El número de empresas que negocian vía</a:t>
            </a:r>
            <a:r>
              <a:rPr lang="es-CL" sz="1100" i="1" dirty="0">
                <a:solidFill>
                  <a:srgbClr val="595959"/>
                </a:solidFill>
              </a:rPr>
              <a:t> factoring </a:t>
            </a:r>
            <a:r>
              <a:rPr lang="es-CL" sz="1100" dirty="0">
                <a:solidFill>
                  <a:srgbClr val="595959"/>
                </a:solidFill>
              </a:rPr>
              <a:t>aún es reducido (35.000) por lo tanto el potencial de crecimiento en el Perú es muy grande</a:t>
            </a:r>
            <a:endParaRPr lang="es-ES_tradnl" sz="1100" dirty="0">
              <a:solidFill>
                <a:srgbClr val="595959"/>
              </a:solidFill>
            </a:endParaRPr>
          </a:p>
        </p:txBody>
      </p:sp>
      <p:sp>
        <p:nvSpPr>
          <p:cNvPr id="22" name="Rectángulo 2"/>
          <p:cNvSpPr/>
          <p:nvPr/>
        </p:nvSpPr>
        <p:spPr>
          <a:xfrm>
            <a:off x="4716462" y="1124744"/>
            <a:ext cx="4319587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 dirty="0">
                <a:solidFill>
                  <a:srgbClr val="EF862E"/>
                </a:solidFill>
                <a:latin typeface="Calibri"/>
                <a:cs typeface="Calibri"/>
              </a:rPr>
              <a:t>EVOLUCIÓN DEL MONTO NEGOCIADO EN FACTURAS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Millones de Soles</a:t>
            </a:r>
          </a:p>
        </p:txBody>
      </p:sp>
      <p:sp>
        <p:nvSpPr>
          <p:cNvPr id="17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 dirty="0">
              <a:solidFill>
                <a:srgbClr val="424A52"/>
              </a:solidFill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INDUSTRIA ATRACTIVA - FACTORING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66" y="321123"/>
            <a:ext cx="287586" cy="287586"/>
          </a:xfrm>
          <a:prstGeom prst="rect">
            <a:avLst/>
          </a:prstGeom>
        </p:spPr>
      </p:pic>
      <p:sp>
        <p:nvSpPr>
          <p:cNvPr id="20" name="Rectángulo 123"/>
          <p:cNvSpPr>
            <a:spLocks noChangeArrowheads="1"/>
          </p:cNvSpPr>
          <p:nvPr/>
        </p:nvSpPr>
        <p:spPr bwMode="auto">
          <a:xfrm>
            <a:off x="4789941" y="3505159"/>
            <a:ext cx="3565153" cy="24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s-CL" sz="900" dirty="0">
                <a:solidFill>
                  <a:srgbClr val="595959"/>
                </a:solidFill>
                <a:cs typeface="Arial Narrow"/>
              </a:rPr>
              <a:t>Fuente: Cavali</a:t>
            </a:r>
          </a:p>
        </p:txBody>
      </p:sp>
      <p:sp>
        <p:nvSpPr>
          <p:cNvPr id="36" name="Rectángulo 2"/>
          <p:cNvSpPr/>
          <p:nvPr/>
        </p:nvSpPr>
        <p:spPr>
          <a:xfrm>
            <a:off x="4716462" y="3796736"/>
            <a:ext cx="4319588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 dirty="0">
                <a:solidFill>
                  <a:srgbClr val="EF862E"/>
                </a:solidFill>
                <a:latin typeface="Calibri"/>
                <a:cs typeface="Calibri"/>
              </a:rPr>
              <a:t>DISTRIBUCIÓN POR TIPO DE ENTIDAD EN BASE A MONTOS</a:t>
            </a:r>
          </a:p>
          <a:p>
            <a:pPr>
              <a:spcBef>
                <a:spcPts val="0"/>
              </a:spcBef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%, estadística al 31 de diciembre de 2023</a:t>
            </a:r>
          </a:p>
        </p:txBody>
      </p:sp>
      <p:sp>
        <p:nvSpPr>
          <p:cNvPr id="15" name="10 Elipse"/>
          <p:cNvSpPr/>
          <p:nvPr/>
        </p:nvSpPr>
        <p:spPr>
          <a:xfrm>
            <a:off x="483550" y="380638"/>
            <a:ext cx="200094" cy="193948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CL" sz="700" b="1" dirty="0"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Rectángulo 123">
            <a:extLst>
              <a:ext uri="{FF2B5EF4-FFF2-40B4-BE49-F238E27FC236}">
                <a16:creationId xmlns:a16="http://schemas.microsoft.com/office/drawing/2014/main" id="{62987D80-C161-435A-976E-CEE38B86F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941" y="6103870"/>
            <a:ext cx="3565153" cy="24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s-CL" sz="900" dirty="0">
                <a:solidFill>
                  <a:srgbClr val="595959"/>
                </a:solidFill>
                <a:cs typeface="Arial Narrow"/>
              </a:rPr>
              <a:t>Fuente: Cavali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7AC4469-2D26-4EA8-8EA9-390E78A3E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717904"/>
              </p:ext>
            </p:extLst>
          </p:nvPr>
        </p:nvGraphicFramePr>
        <p:xfrm>
          <a:off x="4762101" y="4187522"/>
          <a:ext cx="4093910" cy="192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7A36FBE-7FF2-4C6D-80DE-80297F7C77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432526"/>
              </p:ext>
            </p:extLst>
          </p:nvPr>
        </p:nvGraphicFramePr>
        <p:xfrm>
          <a:off x="4716462" y="1583098"/>
          <a:ext cx="4319587" cy="1971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7679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/>
          <p:cNvSpPr>
            <a:spLocks noChangeArrowheads="1"/>
          </p:cNvSpPr>
          <p:nvPr/>
        </p:nvSpPr>
        <p:spPr bwMode="auto">
          <a:xfrm>
            <a:off x="646931" y="211386"/>
            <a:ext cx="8286021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CONSIDERACIONES DE INVERSIÓN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14</a:t>
            </a:fld>
            <a:endParaRPr lang="es-CL" dirty="0"/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2636794" y="76444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38" name="CuadroTexto 53"/>
          <p:cNvSpPr txBox="1"/>
          <p:nvPr/>
        </p:nvSpPr>
        <p:spPr>
          <a:xfrm>
            <a:off x="3718554" y="952796"/>
            <a:ext cx="5110234" cy="600164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dirty="0">
                <a:solidFill>
                  <a:schemeClr val="bg1"/>
                </a:solidFill>
                <a:latin typeface="+mj-lt"/>
                <a:cs typeface="Trebuchet MS"/>
              </a:rPr>
              <a:t>Socios experimentados y con alto conocimiento del negocio</a:t>
            </a:r>
          </a:p>
        </p:txBody>
      </p:sp>
      <p:sp>
        <p:nvSpPr>
          <p:cNvPr id="39" name="10 Elipse"/>
          <p:cNvSpPr/>
          <p:nvPr/>
        </p:nvSpPr>
        <p:spPr>
          <a:xfrm>
            <a:off x="3386110" y="1072878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2686278" y="195243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44" name="CuadroTexto 53"/>
          <p:cNvSpPr txBox="1"/>
          <p:nvPr/>
        </p:nvSpPr>
        <p:spPr>
          <a:xfrm>
            <a:off x="4328876" y="2279285"/>
            <a:ext cx="4647633" cy="323165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 dirty="0">
                <a:solidFill>
                  <a:schemeClr val="bg1"/>
                </a:solidFill>
                <a:latin typeface="+mj-lt"/>
                <a:cs typeface="Trebuchet MS"/>
              </a:rPr>
              <a:t>Industria atractiva</a:t>
            </a:r>
          </a:p>
        </p:txBody>
      </p:sp>
      <p:sp>
        <p:nvSpPr>
          <p:cNvPr id="45" name="10 Elipse"/>
          <p:cNvSpPr/>
          <p:nvPr/>
        </p:nvSpPr>
        <p:spPr>
          <a:xfrm>
            <a:off x="3968876" y="2260867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2636794" y="3140420"/>
            <a:ext cx="6264349" cy="976875"/>
          </a:xfrm>
          <a:prstGeom prst="roundRect">
            <a:avLst/>
          </a:prstGeom>
          <a:solidFill>
            <a:srgbClr val="7FA4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2" name="CuadroTexto 53"/>
          <p:cNvSpPr txBox="1"/>
          <p:nvPr/>
        </p:nvSpPr>
        <p:spPr>
          <a:xfrm>
            <a:off x="4468343" y="3459581"/>
            <a:ext cx="434515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 sz="1600" dirty="0">
                <a:solidFill>
                  <a:schemeClr val="bg1"/>
                </a:solidFill>
                <a:latin typeface="+mj-lt"/>
                <a:cs typeface="Trebuchet MS"/>
              </a:rPr>
              <a:t>Cartera diversificada</a:t>
            </a:r>
          </a:p>
        </p:txBody>
      </p:sp>
      <p:sp>
        <p:nvSpPr>
          <p:cNvPr id="53" name="10 Elipse"/>
          <p:cNvSpPr/>
          <p:nvPr/>
        </p:nvSpPr>
        <p:spPr>
          <a:xfrm>
            <a:off x="4108343" y="3448858"/>
            <a:ext cx="360000" cy="360000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2636794" y="432841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6" name="CuadroTexto 53"/>
          <p:cNvSpPr txBox="1"/>
          <p:nvPr/>
        </p:nvSpPr>
        <p:spPr>
          <a:xfrm>
            <a:off x="4377310" y="4647571"/>
            <a:ext cx="456681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 dirty="0">
                <a:solidFill>
                  <a:schemeClr val="bg1"/>
                </a:solidFill>
                <a:latin typeface="+mj-lt"/>
                <a:cs typeface="Trebuchet MS"/>
              </a:rPr>
              <a:t>Indicadores financieros sólidos</a:t>
            </a:r>
            <a:endParaRPr lang="es-CL" sz="1600" i="1" dirty="0">
              <a:solidFill>
                <a:schemeClr val="bg1"/>
              </a:solidFill>
              <a:latin typeface="+mj-lt"/>
              <a:cs typeface="Trebuchet MS"/>
            </a:endParaRPr>
          </a:p>
        </p:txBody>
      </p:sp>
      <p:sp>
        <p:nvSpPr>
          <p:cNvPr id="57" name="10 Elipse"/>
          <p:cNvSpPr/>
          <p:nvPr/>
        </p:nvSpPr>
        <p:spPr>
          <a:xfrm>
            <a:off x="4001263" y="4636848"/>
            <a:ext cx="376047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2636794" y="5516399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60" name="CuadroTexto 53"/>
          <p:cNvSpPr txBox="1"/>
          <p:nvPr/>
        </p:nvSpPr>
        <p:spPr>
          <a:xfrm>
            <a:off x="3719411" y="5835559"/>
            <a:ext cx="498896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 dirty="0">
                <a:solidFill>
                  <a:schemeClr val="bg1"/>
                </a:solidFill>
                <a:cs typeface="Trebuchet MS"/>
              </a:rPr>
              <a:t>Eficiente manejo de riesgo de crédito y operativo</a:t>
            </a:r>
          </a:p>
        </p:txBody>
      </p:sp>
      <p:sp>
        <p:nvSpPr>
          <p:cNvPr id="61" name="10 Elipse"/>
          <p:cNvSpPr/>
          <p:nvPr/>
        </p:nvSpPr>
        <p:spPr>
          <a:xfrm>
            <a:off x="3357389" y="5824837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" name="Retraso 44"/>
          <p:cNvSpPr/>
          <p:nvPr/>
        </p:nvSpPr>
        <p:spPr bwMode="auto">
          <a:xfrm>
            <a:off x="467544" y="715952"/>
            <a:ext cx="3576698" cy="5684645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113347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</a:pPr>
            <a:endParaRPr kumimoji="0" lang="es-CL" sz="1100" b="0" i="0" u="none" strike="noStrike" cap="none" normalizeH="0" baseline="0" dirty="0">
              <a:ln>
                <a:noFill/>
              </a:ln>
              <a:solidFill>
                <a:srgbClr val="424A52"/>
              </a:solidFill>
              <a:effectLst/>
              <a:latin typeface="Lucida Sans Unicode" pitchFamily="34" charset="0"/>
            </a:endParaRPr>
          </a:p>
        </p:txBody>
      </p:sp>
      <p:pic>
        <p:nvPicPr>
          <p:cNvPr id="63" name="Picture 4" descr="http://www.eurocapital.cl/images/front/logos/logo-navbar@2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32"/>
          <a:stretch/>
        </p:blipFill>
        <p:spPr bwMode="auto">
          <a:xfrm>
            <a:off x="1021362" y="2824397"/>
            <a:ext cx="1524879" cy="14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04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CARTERA DIVERSIFICADA DE FACTORING</a:t>
            </a:r>
          </a:p>
        </p:txBody>
      </p:sp>
      <p:sp>
        <p:nvSpPr>
          <p:cNvPr id="15" name="19 Rectángulo"/>
          <p:cNvSpPr/>
          <p:nvPr/>
        </p:nvSpPr>
        <p:spPr>
          <a:xfrm>
            <a:off x="323851" y="1085984"/>
            <a:ext cx="5149596" cy="249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200" dirty="0">
                <a:solidFill>
                  <a:srgbClr val="595959"/>
                </a:solidFill>
              </a:rPr>
              <a:t>ECapital Perú está enfocado 100% en operaciones de </a:t>
            </a:r>
            <a:r>
              <a:rPr lang="es-CL" sz="1200" i="1" dirty="0">
                <a:solidFill>
                  <a:srgbClr val="595959"/>
                </a:solidFill>
              </a:rPr>
              <a:t>factoring 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200" dirty="0">
                <a:solidFill>
                  <a:srgbClr val="595959"/>
                </a:solidFill>
              </a:rPr>
              <a:t>Alto nivel de diversificación de la cartera: los 10 mayores deudores representan ≈31% de las colocaciones totales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200" dirty="0">
                <a:solidFill>
                  <a:srgbClr val="595959"/>
                </a:solidFill>
              </a:rPr>
              <a:t>La deuda promedio por cliente de </a:t>
            </a:r>
            <a:r>
              <a:rPr lang="es-CL" sz="1200" i="1" dirty="0">
                <a:solidFill>
                  <a:srgbClr val="595959"/>
                </a:solidFill>
              </a:rPr>
              <a:t>factoring </a:t>
            </a:r>
            <a:r>
              <a:rPr lang="es-CL" sz="1200" dirty="0">
                <a:solidFill>
                  <a:srgbClr val="595959"/>
                </a:solidFill>
              </a:rPr>
              <a:t>asciende a ≈US$ 93.160 mil a diciembre de 2023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200" dirty="0">
                <a:solidFill>
                  <a:srgbClr val="595959"/>
                </a:solidFill>
              </a:rPr>
              <a:t>Actualmente la cartera posee 334 deudores, estando ésta concentrada en Lima</a:t>
            </a:r>
          </a:p>
          <a:p>
            <a:pPr marL="628650" lvl="1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200" dirty="0">
                <a:solidFill>
                  <a:srgbClr val="595959"/>
                </a:solidFill>
              </a:rPr>
              <a:t>Diversificación por sectores socioeconómicos </a:t>
            </a:r>
          </a:p>
          <a:p>
            <a:pPr marL="628650" lvl="1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200" dirty="0">
                <a:solidFill>
                  <a:srgbClr val="595959"/>
                </a:solidFill>
              </a:rPr>
              <a:t>Diversificación por regiones – sucursales operativas al norte y sur del país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15</a:t>
            </a:fld>
            <a:endParaRPr lang="es-CL" dirty="0"/>
          </a:p>
        </p:txBody>
      </p:sp>
      <p:sp>
        <p:nvSpPr>
          <p:cNvPr id="7" name="Rectángulo 2"/>
          <p:cNvSpPr/>
          <p:nvPr/>
        </p:nvSpPr>
        <p:spPr>
          <a:xfrm>
            <a:off x="5713938" y="941093"/>
            <a:ext cx="3098363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>
              <a:spcBef>
                <a:spcPts val="0"/>
              </a:spcBef>
            </a:pPr>
            <a:r>
              <a:rPr lang="es-ES" sz="1050" b="1" dirty="0">
                <a:solidFill>
                  <a:srgbClr val="EF862E"/>
                </a:solidFill>
                <a:latin typeface="Calibri"/>
                <a:cs typeface="Calibri"/>
              </a:rPr>
              <a:t>TASA PROMEDIO COLOCACIONES</a:t>
            </a:r>
            <a:br>
              <a:rPr lang="es-ES" sz="1000" b="1" dirty="0">
                <a:solidFill>
                  <a:srgbClr val="EF862E"/>
                </a:solidFill>
                <a:latin typeface="Calibri"/>
                <a:cs typeface="Calibri"/>
              </a:rPr>
            </a:b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% (mensual)</a:t>
            </a:r>
            <a:endParaRPr lang="es-ES" sz="1100" dirty="0">
              <a:solidFill>
                <a:srgbClr val="EF862E"/>
              </a:solidFill>
              <a:latin typeface="Calibri"/>
              <a:cs typeface="Calibri"/>
            </a:endParaRPr>
          </a:p>
        </p:txBody>
      </p:sp>
      <p:sp>
        <p:nvSpPr>
          <p:cNvPr id="13" name="Text Box 100"/>
          <p:cNvSpPr txBox="1">
            <a:spLocks noChangeArrowheads="1"/>
          </p:cNvSpPr>
          <p:nvPr/>
        </p:nvSpPr>
        <p:spPr bwMode="auto">
          <a:xfrm>
            <a:off x="339421" y="6004102"/>
            <a:ext cx="5134026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_tradnl" sz="800" dirty="0"/>
              <a:t>Fuente: La Compañía (diciembre 2023)</a:t>
            </a:r>
          </a:p>
        </p:txBody>
      </p:sp>
      <p:sp>
        <p:nvSpPr>
          <p:cNvPr id="17" name="10 Elipse"/>
          <p:cNvSpPr/>
          <p:nvPr/>
        </p:nvSpPr>
        <p:spPr>
          <a:xfrm>
            <a:off x="483550" y="380638"/>
            <a:ext cx="200094" cy="193948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CL" sz="700" b="1" dirty="0"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ángulo 2">
            <a:extLst>
              <a:ext uri="{FF2B5EF4-FFF2-40B4-BE49-F238E27FC236}">
                <a16:creationId xmlns:a16="http://schemas.microsoft.com/office/drawing/2014/main" id="{C7855E8D-2C98-45CE-9926-4F4C17F047C8}"/>
              </a:ext>
            </a:extLst>
          </p:cNvPr>
          <p:cNvSpPr/>
          <p:nvPr/>
        </p:nvSpPr>
        <p:spPr>
          <a:xfrm>
            <a:off x="314886" y="3804819"/>
            <a:ext cx="2096874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 dirty="0">
                <a:solidFill>
                  <a:srgbClr val="EF862E"/>
                </a:solidFill>
                <a:latin typeface="Calibri"/>
                <a:cs typeface="Calibri"/>
              </a:rPr>
              <a:t>CONCENTRACIÓN DE DEUDORES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% 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(diciembre 2023)</a:t>
            </a:r>
            <a:endParaRPr lang="es-ES" sz="1100" dirty="0">
              <a:solidFill>
                <a:srgbClr val="EF862E"/>
              </a:solidFill>
              <a:latin typeface="Calibri"/>
              <a:cs typeface="Calibri"/>
            </a:endParaRPr>
          </a:p>
        </p:txBody>
      </p:sp>
      <p:sp>
        <p:nvSpPr>
          <p:cNvPr id="20" name="Rectángulo 2">
            <a:extLst>
              <a:ext uri="{FF2B5EF4-FFF2-40B4-BE49-F238E27FC236}">
                <a16:creationId xmlns:a16="http://schemas.microsoft.com/office/drawing/2014/main" id="{C9A2D338-9D10-4CA4-B35A-36A35E37EB21}"/>
              </a:ext>
            </a:extLst>
          </p:cNvPr>
          <p:cNvSpPr/>
          <p:nvPr/>
        </p:nvSpPr>
        <p:spPr>
          <a:xfrm>
            <a:off x="2475126" y="3806035"/>
            <a:ext cx="2096874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 dirty="0">
                <a:solidFill>
                  <a:srgbClr val="EF862E"/>
                </a:solidFill>
                <a:latin typeface="Calibri"/>
                <a:cs typeface="Calibri"/>
              </a:rPr>
              <a:t>CARTERA SEGÚN MONEDA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% 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(diciembre 2023)</a:t>
            </a:r>
            <a:endParaRPr lang="es-ES" sz="1100" dirty="0">
              <a:solidFill>
                <a:srgbClr val="EF862E"/>
              </a:solidFill>
              <a:latin typeface="Calibri"/>
              <a:cs typeface="Calibri"/>
            </a:endParaRPr>
          </a:p>
        </p:txBody>
      </p:sp>
      <p:sp>
        <p:nvSpPr>
          <p:cNvPr id="22" name="Rectángulo 2">
            <a:extLst>
              <a:ext uri="{FF2B5EF4-FFF2-40B4-BE49-F238E27FC236}">
                <a16:creationId xmlns:a16="http://schemas.microsoft.com/office/drawing/2014/main" id="{F0B67CF6-7B11-4C7E-80DA-E5879AF25FBE}"/>
              </a:ext>
            </a:extLst>
          </p:cNvPr>
          <p:cNvSpPr/>
          <p:nvPr/>
        </p:nvSpPr>
        <p:spPr>
          <a:xfrm>
            <a:off x="4680759" y="3804819"/>
            <a:ext cx="2096874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 dirty="0">
                <a:solidFill>
                  <a:srgbClr val="EF862E"/>
                </a:solidFill>
                <a:latin typeface="Calibri"/>
                <a:cs typeface="Calibri"/>
              </a:rPr>
              <a:t>CARTERA POR SUCURSAL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% (diciembre 2023)</a:t>
            </a:r>
            <a:endParaRPr lang="es-ES" sz="1100" dirty="0">
              <a:solidFill>
                <a:srgbClr val="EF862E"/>
              </a:solidFill>
              <a:latin typeface="Calibri"/>
              <a:cs typeface="Calibri"/>
            </a:endParaRPr>
          </a:p>
        </p:txBody>
      </p:sp>
      <p:sp>
        <p:nvSpPr>
          <p:cNvPr id="25" name="Rectángulo 2">
            <a:extLst>
              <a:ext uri="{FF2B5EF4-FFF2-40B4-BE49-F238E27FC236}">
                <a16:creationId xmlns:a16="http://schemas.microsoft.com/office/drawing/2014/main" id="{DD5FC2A2-A584-4697-A7B1-5C5DE91055CC}"/>
              </a:ext>
            </a:extLst>
          </p:cNvPr>
          <p:cNvSpPr/>
          <p:nvPr/>
        </p:nvSpPr>
        <p:spPr>
          <a:xfrm>
            <a:off x="6886392" y="3804819"/>
            <a:ext cx="2096874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 dirty="0">
                <a:solidFill>
                  <a:srgbClr val="EF862E"/>
                </a:solidFill>
                <a:latin typeface="Calibri"/>
                <a:cs typeface="Calibri"/>
              </a:rPr>
              <a:t>CARTERA POR SECTOR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% (diciembre 2023)</a:t>
            </a:r>
            <a:endParaRPr lang="es-ES" sz="1100" dirty="0">
              <a:solidFill>
                <a:srgbClr val="EF862E"/>
              </a:solidFill>
              <a:latin typeface="Calibri"/>
              <a:cs typeface="Calibri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60F07DB-24A0-431D-8C5A-06477655A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437863"/>
              </p:ext>
            </p:extLst>
          </p:nvPr>
        </p:nvGraphicFramePr>
        <p:xfrm>
          <a:off x="5745227" y="1440589"/>
          <a:ext cx="3098364" cy="2255520"/>
        </p:xfrm>
        <a:graphic>
          <a:graphicData uri="http://schemas.openxmlformats.org/drawingml/2006/table">
            <a:tbl>
              <a:tblPr/>
              <a:tblGrid>
                <a:gridCol w="1032788">
                  <a:extLst>
                    <a:ext uri="{9D8B030D-6E8A-4147-A177-3AD203B41FA5}">
                      <a16:colId xmlns:a16="http://schemas.microsoft.com/office/drawing/2014/main" val="3121697028"/>
                    </a:ext>
                  </a:extLst>
                </a:gridCol>
                <a:gridCol w="1032788">
                  <a:extLst>
                    <a:ext uri="{9D8B030D-6E8A-4147-A177-3AD203B41FA5}">
                      <a16:colId xmlns:a16="http://schemas.microsoft.com/office/drawing/2014/main" val="3044905352"/>
                    </a:ext>
                  </a:extLst>
                </a:gridCol>
                <a:gridCol w="1032788">
                  <a:extLst>
                    <a:ext uri="{9D8B030D-6E8A-4147-A177-3AD203B41FA5}">
                      <a16:colId xmlns:a16="http://schemas.microsoft.com/office/drawing/2014/main" val="1247804475"/>
                    </a:ext>
                  </a:extLst>
                </a:gridCol>
              </a:tblGrid>
              <a:tr h="274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Soles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Dólares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921716"/>
                  </a:ext>
                </a:extLst>
              </a:tr>
              <a:tr h="12701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Oct-22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2,07%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1,85%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719292"/>
                  </a:ext>
                </a:extLst>
              </a:tr>
              <a:tr h="12701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Nov-22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2,04%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1,81%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218353"/>
                  </a:ext>
                </a:extLst>
              </a:tr>
              <a:tr h="12701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Dic-22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2,07%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1,89%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976325"/>
                  </a:ext>
                </a:extLst>
              </a:tr>
              <a:tr h="12701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Ene-23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2,29%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1,83%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214584"/>
                  </a:ext>
                </a:extLst>
              </a:tr>
              <a:tr h="12701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Feb-23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2,35%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1,84%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11479"/>
                  </a:ext>
                </a:extLst>
              </a:tr>
              <a:tr h="12701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Mar-23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2,18%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2,06%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017785"/>
                  </a:ext>
                </a:extLst>
              </a:tr>
              <a:tr h="12701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Abr-23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17963"/>
                  </a:ext>
                </a:extLst>
              </a:tr>
              <a:tr h="12701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May-23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1.96%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887043"/>
                  </a:ext>
                </a:extLst>
              </a:tr>
              <a:tr h="12701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Jun-23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2.02%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678791"/>
                  </a:ext>
                </a:extLst>
              </a:tr>
              <a:tr h="12701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Jul-23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2.04%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1.87%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932272"/>
                  </a:ext>
                </a:extLst>
              </a:tr>
              <a:tr h="12701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Ago-23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1.91%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596458"/>
                  </a:ext>
                </a:extLst>
              </a:tr>
              <a:tr h="12701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Set-23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1.86%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835219"/>
                  </a:ext>
                </a:extLst>
              </a:tr>
              <a:tr h="12701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Oct-23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2.07%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1.95%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142494"/>
                  </a:ext>
                </a:extLst>
              </a:tr>
              <a:tr h="12701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Nov-23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1.97%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545044"/>
                  </a:ext>
                </a:extLst>
              </a:tr>
              <a:tr h="12701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Dic-23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906208"/>
                  </a:ext>
                </a:extLst>
              </a:tr>
            </a:tbl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804FF031-7B97-406B-AE93-BC9F086CBD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058910"/>
              </p:ext>
            </p:extLst>
          </p:nvPr>
        </p:nvGraphicFramePr>
        <p:xfrm>
          <a:off x="2228070" y="4205691"/>
          <a:ext cx="2590986" cy="1784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1057F196-825C-48D5-A581-85F36FA346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369057"/>
              </p:ext>
            </p:extLst>
          </p:nvPr>
        </p:nvGraphicFramePr>
        <p:xfrm>
          <a:off x="4131124" y="4195605"/>
          <a:ext cx="3253551" cy="2090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31BEBE8F-3352-41E6-9674-4EE0E77368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423246"/>
              </p:ext>
            </p:extLst>
          </p:nvPr>
        </p:nvGraphicFramePr>
        <p:xfrm>
          <a:off x="6569818" y="4052848"/>
          <a:ext cx="2730021" cy="2090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BCAE85C5-2C0D-472F-82B4-A85B8AF089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318302"/>
              </p:ext>
            </p:extLst>
          </p:nvPr>
        </p:nvGraphicFramePr>
        <p:xfrm>
          <a:off x="-109323" y="4176529"/>
          <a:ext cx="2532533" cy="1937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09844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/>
          <p:cNvSpPr>
            <a:spLocks noChangeArrowheads="1"/>
          </p:cNvSpPr>
          <p:nvPr/>
        </p:nvSpPr>
        <p:spPr bwMode="auto">
          <a:xfrm>
            <a:off x="646931" y="211386"/>
            <a:ext cx="8286021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CONSIDERACIONES DE INVERSIÓN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16</a:t>
            </a:fld>
            <a:endParaRPr lang="es-CL" dirty="0"/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2636794" y="76444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38" name="CuadroTexto 53"/>
          <p:cNvSpPr txBox="1"/>
          <p:nvPr/>
        </p:nvSpPr>
        <p:spPr>
          <a:xfrm>
            <a:off x="3718554" y="952796"/>
            <a:ext cx="5110234" cy="600164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dirty="0">
                <a:solidFill>
                  <a:schemeClr val="bg1"/>
                </a:solidFill>
                <a:latin typeface="+mj-lt"/>
                <a:cs typeface="Trebuchet MS"/>
              </a:rPr>
              <a:t>Socios experimentados y con alto conocimiento del negocio</a:t>
            </a:r>
          </a:p>
        </p:txBody>
      </p:sp>
      <p:sp>
        <p:nvSpPr>
          <p:cNvPr id="39" name="10 Elipse"/>
          <p:cNvSpPr/>
          <p:nvPr/>
        </p:nvSpPr>
        <p:spPr>
          <a:xfrm>
            <a:off x="3386110" y="1072878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2686278" y="195243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44" name="CuadroTexto 53"/>
          <p:cNvSpPr txBox="1"/>
          <p:nvPr/>
        </p:nvSpPr>
        <p:spPr>
          <a:xfrm>
            <a:off x="4328876" y="2279285"/>
            <a:ext cx="4647633" cy="323165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 dirty="0">
                <a:solidFill>
                  <a:schemeClr val="bg1"/>
                </a:solidFill>
                <a:latin typeface="+mj-lt"/>
                <a:cs typeface="Trebuchet MS"/>
              </a:rPr>
              <a:t>Industria atractiva</a:t>
            </a:r>
          </a:p>
        </p:txBody>
      </p:sp>
      <p:sp>
        <p:nvSpPr>
          <p:cNvPr id="45" name="10 Elipse"/>
          <p:cNvSpPr/>
          <p:nvPr/>
        </p:nvSpPr>
        <p:spPr>
          <a:xfrm>
            <a:off x="3968876" y="2260867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2636794" y="314042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2" name="CuadroTexto 53"/>
          <p:cNvSpPr txBox="1"/>
          <p:nvPr/>
        </p:nvSpPr>
        <p:spPr>
          <a:xfrm>
            <a:off x="4468343" y="3459581"/>
            <a:ext cx="434515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 sz="1600" dirty="0">
                <a:solidFill>
                  <a:schemeClr val="bg1"/>
                </a:solidFill>
                <a:latin typeface="+mj-lt"/>
                <a:cs typeface="Trebuchet MS"/>
              </a:rPr>
              <a:t>Cartera diversificada</a:t>
            </a:r>
          </a:p>
        </p:txBody>
      </p:sp>
      <p:sp>
        <p:nvSpPr>
          <p:cNvPr id="53" name="10 Elipse"/>
          <p:cNvSpPr/>
          <p:nvPr/>
        </p:nvSpPr>
        <p:spPr>
          <a:xfrm>
            <a:off x="4108343" y="3448858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2636794" y="4328410"/>
            <a:ext cx="6264349" cy="976875"/>
          </a:xfrm>
          <a:prstGeom prst="roundRect">
            <a:avLst/>
          </a:prstGeom>
          <a:solidFill>
            <a:srgbClr val="7FA4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6" name="CuadroTexto 53"/>
          <p:cNvSpPr txBox="1"/>
          <p:nvPr/>
        </p:nvSpPr>
        <p:spPr>
          <a:xfrm>
            <a:off x="4377310" y="4647571"/>
            <a:ext cx="456681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 dirty="0">
                <a:solidFill>
                  <a:schemeClr val="bg1"/>
                </a:solidFill>
                <a:latin typeface="+mj-lt"/>
                <a:cs typeface="Trebuchet MS"/>
              </a:rPr>
              <a:t>Indicadores financieros sólidos</a:t>
            </a:r>
            <a:endParaRPr lang="es-CL" sz="1600" i="1" dirty="0">
              <a:solidFill>
                <a:schemeClr val="bg1"/>
              </a:solidFill>
              <a:latin typeface="+mj-lt"/>
              <a:cs typeface="Trebuchet MS"/>
            </a:endParaRPr>
          </a:p>
        </p:txBody>
      </p:sp>
      <p:sp>
        <p:nvSpPr>
          <p:cNvPr id="57" name="10 Elipse"/>
          <p:cNvSpPr/>
          <p:nvPr/>
        </p:nvSpPr>
        <p:spPr>
          <a:xfrm>
            <a:off x="4001263" y="4636848"/>
            <a:ext cx="376047" cy="360000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2636794" y="5516399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60" name="CuadroTexto 53"/>
          <p:cNvSpPr txBox="1"/>
          <p:nvPr/>
        </p:nvSpPr>
        <p:spPr>
          <a:xfrm>
            <a:off x="3719411" y="5835559"/>
            <a:ext cx="498896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 dirty="0">
                <a:solidFill>
                  <a:schemeClr val="bg1"/>
                </a:solidFill>
                <a:cs typeface="Trebuchet MS"/>
              </a:rPr>
              <a:t>Eficiente manejo de riesgo de crédito y operativo</a:t>
            </a:r>
          </a:p>
        </p:txBody>
      </p:sp>
      <p:sp>
        <p:nvSpPr>
          <p:cNvPr id="61" name="10 Elipse"/>
          <p:cNvSpPr/>
          <p:nvPr/>
        </p:nvSpPr>
        <p:spPr>
          <a:xfrm>
            <a:off x="3357389" y="5824837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" name="Retraso 44"/>
          <p:cNvSpPr/>
          <p:nvPr/>
        </p:nvSpPr>
        <p:spPr bwMode="auto">
          <a:xfrm>
            <a:off x="467544" y="715952"/>
            <a:ext cx="3576698" cy="5684645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113347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</a:pPr>
            <a:endParaRPr kumimoji="0" lang="es-CL" sz="1100" b="0" i="0" u="none" strike="noStrike" cap="none" normalizeH="0" baseline="0" dirty="0">
              <a:ln>
                <a:noFill/>
              </a:ln>
              <a:solidFill>
                <a:srgbClr val="424A52"/>
              </a:solidFill>
              <a:effectLst/>
              <a:latin typeface="Lucida Sans Unicode" pitchFamily="34" charset="0"/>
            </a:endParaRPr>
          </a:p>
        </p:txBody>
      </p:sp>
      <p:pic>
        <p:nvPicPr>
          <p:cNvPr id="63" name="Picture 4" descr="http://www.eurocapital.cl/images/front/logos/logo-navbar@2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32"/>
          <a:stretch/>
        </p:blipFill>
        <p:spPr bwMode="auto">
          <a:xfrm>
            <a:off x="1021362" y="2824397"/>
            <a:ext cx="1524879" cy="14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22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INDICADORES FINANCIEROS SÓLIDOS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17</a:t>
            </a:fld>
            <a:endParaRPr lang="es-CL" dirty="0"/>
          </a:p>
        </p:txBody>
      </p:sp>
      <p:sp>
        <p:nvSpPr>
          <p:cNvPr id="20" name="Rectángulo 2"/>
          <p:cNvSpPr/>
          <p:nvPr/>
        </p:nvSpPr>
        <p:spPr>
          <a:xfrm>
            <a:off x="6511743" y="1002688"/>
            <a:ext cx="2340000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 dirty="0">
                <a:solidFill>
                  <a:srgbClr val="EF862E"/>
                </a:solidFill>
                <a:latin typeface="Calibri"/>
                <a:cs typeface="Calibri"/>
              </a:rPr>
              <a:t>MORA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% de la cartera a diciembre de 2023</a:t>
            </a:r>
            <a:endParaRPr lang="es-ES" sz="1100" dirty="0">
              <a:solidFill>
                <a:srgbClr val="EF862E"/>
              </a:solidFill>
              <a:latin typeface="Calibri"/>
              <a:cs typeface="Calibri"/>
            </a:endParaRPr>
          </a:p>
        </p:txBody>
      </p:sp>
      <p:sp>
        <p:nvSpPr>
          <p:cNvPr id="14" name="10 Elipse"/>
          <p:cNvSpPr/>
          <p:nvPr/>
        </p:nvSpPr>
        <p:spPr>
          <a:xfrm>
            <a:off x="483550" y="380638"/>
            <a:ext cx="200094" cy="193948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CL" sz="700" b="1" dirty="0">
                <a:latin typeface="+mj-lt"/>
                <a:cs typeface="Arial" panose="020B0604020202020204" pitchFamily="34" charset="0"/>
              </a:rPr>
              <a:t>4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920415"/>
              </p:ext>
            </p:extLst>
          </p:nvPr>
        </p:nvGraphicFramePr>
        <p:xfrm>
          <a:off x="483551" y="1002688"/>
          <a:ext cx="4852303" cy="1949994"/>
        </p:xfrm>
        <a:graphic>
          <a:graphicData uri="http://schemas.openxmlformats.org/drawingml/2006/table">
            <a:tbl>
              <a:tblPr/>
              <a:tblGrid>
                <a:gridCol w="1892934">
                  <a:extLst>
                    <a:ext uri="{9D8B030D-6E8A-4147-A177-3AD203B41FA5}">
                      <a16:colId xmlns:a16="http://schemas.microsoft.com/office/drawing/2014/main" val="3547664973"/>
                    </a:ext>
                  </a:extLst>
                </a:gridCol>
                <a:gridCol w="829855">
                  <a:extLst>
                    <a:ext uri="{9D8B030D-6E8A-4147-A177-3AD203B41FA5}">
                      <a16:colId xmlns:a16="http://schemas.microsoft.com/office/drawing/2014/main" val="3857482353"/>
                    </a:ext>
                  </a:extLst>
                </a:gridCol>
                <a:gridCol w="709838">
                  <a:extLst>
                    <a:ext uri="{9D8B030D-6E8A-4147-A177-3AD203B41FA5}">
                      <a16:colId xmlns:a16="http://schemas.microsoft.com/office/drawing/2014/main" val="865259011"/>
                    </a:ext>
                  </a:extLst>
                </a:gridCol>
                <a:gridCol w="709838">
                  <a:extLst>
                    <a:ext uri="{9D8B030D-6E8A-4147-A177-3AD203B41FA5}">
                      <a16:colId xmlns:a16="http://schemas.microsoft.com/office/drawing/2014/main" val="77352825"/>
                    </a:ext>
                  </a:extLst>
                </a:gridCol>
                <a:gridCol w="709838">
                  <a:extLst>
                    <a:ext uri="{9D8B030D-6E8A-4147-A177-3AD203B41FA5}">
                      <a16:colId xmlns:a16="http://schemas.microsoft.com/office/drawing/2014/main" val="3956857669"/>
                    </a:ext>
                  </a:extLst>
                </a:gridCol>
              </a:tblGrid>
              <a:tr h="169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Dic-21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Dic-22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Dic</a:t>
                      </a:r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-23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815793"/>
                  </a:ext>
                </a:extLst>
              </a:tr>
              <a:tr h="1765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Total monto girado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 miles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157.348</a:t>
                      </a:r>
                      <a:endParaRPr lang="es-CL" sz="800" b="1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197.508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204.998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76564"/>
                  </a:ext>
                </a:extLst>
              </a:tr>
              <a:tr h="1765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N° de documentos comprados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12.246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16.246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16.608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842614"/>
                  </a:ext>
                </a:extLst>
              </a:tr>
              <a:tr h="1765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Cantidad de operaciones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4.735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5.800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6.251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855351"/>
                  </a:ext>
                </a:extLst>
              </a:tr>
              <a:tr h="1765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Colocaciones totales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 miles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34.076</a:t>
                      </a:r>
                      <a:endParaRPr lang="es-CL" sz="800" b="1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40.255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44.065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019390"/>
                  </a:ext>
                </a:extLst>
              </a:tr>
              <a:tr h="1765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N° de clientes activos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#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295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376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473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127048"/>
                  </a:ext>
                </a:extLst>
              </a:tr>
              <a:tr h="1765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Deuda promedio clientes (Colocaciones/N° clientes activos)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115.511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107.061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93.160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508520"/>
                  </a:ext>
                </a:extLst>
              </a:tr>
              <a:tr h="17659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N° de documentos cartera (c/saldo)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3.572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3.339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3.932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562562"/>
                  </a:ext>
                </a:extLst>
              </a:tr>
              <a:tr h="1765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Colocaciones/N° de documentos cartera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9.540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12.056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11.207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754664"/>
                  </a:ext>
                </a:extLst>
              </a:tr>
              <a:tr h="1765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N° Deudores vigentes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5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287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344</a:t>
                      </a:r>
                    </a:p>
                  </a:txBody>
                  <a:tcPr marL="6350" marR="10800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016587"/>
                  </a:ext>
                </a:extLst>
              </a:tr>
            </a:tbl>
          </a:graphicData>
        </a:graphic>
      </p:graphicFrame>
      <p:sp>
        <p:nvSpPr>
          <p:cNvPr id="13" name="Text Box 100">
            <a:extLst>
              <a:ext uri="{FF2B5EF4-FFF2-40B4-BE49-F238E27FC236}">
                <a16:creationId xmlns:a16="http://schemas.microsoft.com/office/drawing/2014/main" id="{B8E0A2C5-FC0C-43F4-8CC8-BC8239ED8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21" y="6004102"/>
            <a:ext cx="5134026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_tradnl" sz="800" dirty="0"/>
              <a:t>Fuente: La Compañía (noviembre 2023)</a:t>
            </a:r>
          </a:p>
        </p:txBody>
      </p:sp>
      <p:sp>
        <p:nvSpPr>
          <p:cNvPr id="6" name="Rectángulo 2">
            <a:extLst>
              <a:ext uri="{FF2B5EF4-FFF2-40B4-BE49-F238E27FC236}">
                <a16:creationId xmlns:a16="http://schemas.microsoft.com/office/drawing/2014/main" id="{9B90C5FA-9FEF-14A8-AA40-B43E8EC7E85F}"/>
              </a:ext>
            </a:extLst>
          </p:cNvPr>
          <p:cNvSpPr/>
          <p:nvPr/>
        </p:nvSpPr>
        <p:spPr>
          <a:xfrm>
            <a:off x="6822263" y="3270883"/>
            <a:ext cx="2023150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 spc="-50" dirty="0">
                <a:solidFill>
                  <a:srgbClr val="EF862E"/>
                </a:solidFill>
                <a:latin typeface="Calibri"/>
                <a:cs typeface="Calibri"/>
              </a:rPr>
              <a:t>PROVISIONES TOTALES / CARTERA</a:t>
            </a:r>
          </a:p>
          <a:p>
            <a:pPr>
              <a:spcBef>
                <a:spcPts val="0"/>
              </a:spcBef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%</a:t>
            </a:r>
            <a:endParaRPr lang="es-ES" sz="1000" dirty="0">
              <a:solidFill>
                <a:srgbClr val="EF862E"/>
              </a:solidFill>
              <a:cs typeface="Calibri"/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E562C8E4-E674-65C8-03AA-8D630CEC6867}"/>
              </a:ext>
            </a:extLst>
          </p:cNvPr>
          <p:cNvSpPr/>
          <p:nvPr/>
        </p:nvSpPr>
        <p:spPr>
          <a:xfrm>
            <a:off x="4705977" y="3280495"/>
            <a:ext cx="1962531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 dirty="0">
                <a:solidFill>
                  <a:srgbClr val="EF862E"/>
                </a:solidFill>
                <a:latin typeface="Calibri"/>
                <a:cs typeface="Calibri"/>
              </a:rPr>
              <a:t>CARTERA DE COLOCACIONES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US$ miles, #</a:t>
            </a:r>
            <a:endParaRPr lang="es-ES" sz="1100" dirty="0">
              <a:solidFill>
                <a:srgbClr val="EF862E"/>
              </a:solidFill>
              <a:latin typeface="Calibri"/>
              <a:cs typeface="Calibri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779D8642-8A45-BEFA-59A2-36711AF33792}"/>
              </a:ext>
            </a:extLst>
          </p:cNvPr>
          <p:cNvSpPr/>
          <p:nvPr/>
        </p:nvSpPr>
        <p:spPr>
          <a:xfrm>
            <a:off x="483550" y="3287591"/>
            <a:ext cx="4068672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 dirty="0">
                <a:solidFill>
                  <a:srgbClr val="EF862E"/>
                </a:solidFill>
                <a:latin typeface="Calibri"/>
                <a:cs typeface="Calibri"/>
              </a:rPr>
              <a:t>EVOLUCIÓN RATIO DE MORA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% de la cartera</a:t>
            </a:r>
            <a:endParaRPr lang="es-ES" sz="1100" dirty="0">
              <a:solidFill>
                <a:srgbClr val="EF862E"/>
              </a:solidFill>
              <a:latin typeface="Calibri"/>
              <a:cs typeface="Calibri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6129C0C1-E9F9-4451-B628-F4CF24E5F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62530"/>
              </p:ext>
            </p:extLst>
          </p:nvPr>
        </p:nvGraphicFramePr>
        <p:xfrm>
          <a:off x="6511742" y="1450123"/>
          <a:ext cx="2333672" cy="1552575"/>
        </p:xfrm>
        <a:graphic>
          <a:graphicData uri="http://schemas.openxmlformats.org/drawingml/2006/table">
            <a:tbl>
              <a:tblPr/>
              <a:tblGrid>
                <a:gridCol w="1166836">
                  <a:extLst>
                    <a:ext uri="{9D8B030D-6E8A-4147-A177-3AD203B41FA5}">
                      <a16:colId xmlns:a16="http://schemas.microsoft.com/office/drawing/2014/main" val="3316760283"/>
                    </a:ext>
                  </a:extLst>
                </a:gridCol>
                <a:gridCol w="1166836">
                  <a:extLst>
                    <a:ext uri="{9D8B030D-6E8A-4147-A177-3AD203B41FA5}">
                      <a16:colId xmlns:a16="http://schemas.microsoft.com/office/drawing/2014/main" val="3347773533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Mora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618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Hasta 15 días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8896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16 a 30 días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0369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31 a 60 días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059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61 a 90 días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5734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Más de 90 días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526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Total cartera morosa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310253"/>
                  </a:ext>
                </a:extLst>
              </a:tr>
            </a:tbl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172B4BEE-657A-45B6-BD25-6A2BBF44FC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27358"/>
              </p:ext>
            </p:extLst>
          </p:nvPr>
        </p:nvGraphicFramePr>
        <p:xfrm>
          <a:off x="6880685" y="4028850"/>
          <a:ext cx="2023150" cy="1978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C2B2C129-57F7-4227-936F-21A074E28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192620"/>
              </p:ext>
            </p:extLst>
          </p:nvPr>
        </p:nvGraphicFramePr>
        <p:xfrm>
          <a:off x="0" y="3605096"/>
          <a:ext cx="4705977" cy="225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A39E56D9-7E3C-4FDE-8FBB-EC66702947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626810"/>
              </p:ext>
            </p:extLst>
          </p:nvPr>
        </p:nvGraphicFramePr>
        <p:xfrm>
          <a:off x="4174029" y="3647676"/>
          <a:ext cx="3040677" cy="2356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65225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INDICADORES FINANCIEROS SÓLIDOS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89590" y="6544925"/>
            <a:ext cx="580320" cy="307691"/>
          </a:xfrm>
        </p:spPr>
        <p:txBody>
          <a:bodyPr/>
          <a:lstStyle/>
          <a:p>
            <a:fld id="{75A4F164-3A46-4CEE-A25C-CA523D5E42F3}" type="slidenum">
              <a:rPr lang="es-CL" smtClean="0"/>
              <a:pPr/>
              <a:t>18</a:t>
            </a:fld>
            <a:endParaRPr lang="es-CL" dirty="0"/>
          </a:p>
        </p:txBody>
      </p:sp>
      <p:sp>
        <p:nvSpPr>
          <p:cNvPr id="20" name="Text Box 100"/>
          <p:cNvSpPr txBox="1">
            <a:spLocks noChangeArrowheads="1"/>
          </p:cNvSpPr>
          <p:nvPr/>
        </p:nvSpPr>
        <p:spPr bwMode="auto">
          <a:xfrm>
            <a:off x="375790" y="3057417"/>
            <a:ext cx="6788497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_tradnl" sz="800" dirty="0"/>
              <a:t>Fuente: La Compañía</a:t>
            </a:r>
          </a:p>
        </p:txBody>
      </p:sp>
      <p:sp>
        <p:nvSpPr>
          <p:cNvPr id="21" name="Rectángulo 2"/>
          <p:cNvSpPr/>
          <p:nvPr/>
        </p:nvSpPr>
        <p:spPr>
          <a:xfrm>
            <a:off x="375792" y="1073713"/>
            <a:ext cx="5002693" cy="4284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b="1" dirty="0">
                <a:solidFill>
                  <a:srgbClr val="EF862E"/>
                </a:solidFill>
                <a:latin typeface="Calibri"/>
                <a:cs typeface="Calibri"/>
              </a:rPr>
              <a:t>ESTADO DE RESULTADOS RESUMIDO</a:t>
            </a:r>
          </a:p>
          <a:p>
            <a:pPr>
              <a:spcBef>
                <a:spcPts val="0"/>
              </a:spcBef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US$ miles, %</a:t>
            </a:r>
          </a:p>
        </p:txBody>
      </p:sp>
      <p:sp>
        <p:nvSpPr>
          <p:cNvPr id="34" name="Rectángulo 2"/>
          <p:cNvSpPr/>
          <p:nvPr/>
        </p:nvSpPr>
        <p:spPr>
          <a:xfrm>
            <a:off x="5508104" y="3785255"/>
            <a:ext cx="3312046" cy="4284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 dirty="0">
                <a:solidFill>
                  <a:srgbClr val="EF862E"/>
                </a:solidFill>
                <a:cs typeface="Calibri"/>
              </a:rPr>
              <a:t>DIVERSIFICACIÓN POR FUENTE DE FINANCIAMIENTO</a:t>
            </a:r>
            <a:endParaRPr lang="es-ES" sz="1100" b="1" dirty="0">
              <a:solidFill>
                <a:srgbClr val="FF0000"/>
              </a:solidFill>
              <a:cs typeface="Calibri"/>
            </a:endParaRPr>
          </a:p>
          <a:p>
            <a:pPr>
              <a:spcBef>
                <a:spcPts val="0"/>
              </a:spcBef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% de activos</a:t>
            </a:r>
          </a:p>
        </p:txBody>
      </p:sp>
      <p:sp>
        <p:nvSpPr>
          <p:cNvPr id="36" name="Rectángulo 123"/>
          <p:cNvSpPr>
            <a:spLocks noChangeArrowheads="1"/>
          </p:cNvSpPr>
          <p:nvPr/>
        </p:nvSpPr>
        <p:spPr bwMode="auto">
          <a:xfrm>
            <a:off x="5509522" y="5205367"/>
            <a:ext cx="206941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algn="ctr"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ES_tradnl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Activos dic-23</a:t>
            </a:r>
            <a:br>
              <a:rPr lang="es-ES_tradnl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s-ES_tradn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US$ 45,2mm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55" y="4274577"/>
            <a:ext cx="530737" cy="18222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5" b="31841"/>
          <a:stretch/>
        </p:blipFill>
        <p:spPr>
          <a:xfrm>
            <a:off x="7933359" y="4478681"/>
            <a:ext cx="808529" cy="1985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4" b="34970"/>
          <a:stretch/>
        </p:blipFill>
        <p:spPr>
          <a:xfrm>
            <a:off x="7935942" y="4699112"/>
            <a:ext cx="803363" cy="2488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68" y="5124814"/>
            <a:ext cx="820510" cy="207432"/>
          </a:xfrm>
          <a:prstGeom prst="rect">
            <a:avLst/>
          </a:prstGeom>
        </p:spPr>
      </p:pic>
      <p:sp>
        <p:nvSpPr>
          <p:cNvPr id="46" name="113 Rectángulo"/>
          <p:cNvSpPr/>
          <p:nvPr/>
        </p:nvSpPr>
        <p:spPr>
          <a:xfrm>
            <a:off x="304453" y="4456797"/>
            <a:ext cx="2402406" cy="338554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CL" sz="1600" b="1" kern="800" dirty="0">
                <a:solidFill>
                  <a:srgbClr val="595959"/>
                </a:solidFill>
                <a:latin typeface="+mn-lt"/>
                <a:cs typeface="Verdana"/>
              </a:rPr>
              <a:t>CP-2 (pe)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3850" y="3859410"/>
            <a:ext cx="2340000" cy="935942"/>
          </a:xfrm>
          <a:prstGeom prst="rect">
            <a:avLst/>
          </a:prstGeom>
          <a:noFill/>
          <a:ln w="12700">
            <a:solidFill>
              <a:srgbClr val="4B7ED5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8" name="Rectángulo 2"/>
          <p:cNvSpPr/>
          <p:nvPr/>
        </p:nvSpPr>
        <p:spPr>
          <a:xfrm>
            <a:off x="304453" y="3357012"/>
            <a:ext cx="2340000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 dirty="0">
                <a:solidFill>
                  <a:srgbClr val="EF862E"/>
                </a:solidFill>
                <a:latin typeface="Calibri"/>
                <a:cs typeface="Calibri"/>
              </a:rPr>
              <a:t>CLASIFICACIÓN DE RIESGO</a:t>
            </a:r>
          </a:p>
          <a:p>
            <a:pPr>
              <a:spcBef>
                <a:spcPts val="0"/>
              </a:spcBef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Junio 2023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326" y="3962127"/>
            <a:ext cx="2238127" cy="497362"/>
          </a:xfrm>
          <a:prstGeom prst="rect">
            <a:avLst/>
          </a:prstGeom>
        </p:spPr>
      </p:pic>
      <p:sp>
        <p:nvSpPr>
          <p:cNvPr id="32" name="Rectángulo 2"/>
          <p:cNvSpPr/>
          <p:nvPr/>
        </p:nvSpPr>
        <p:spPr>
          <a:xfrm>
            <a:off x="2933737" y="3785255"/>
            <a:ext cx="2340000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 dirty="0">
                <a:solidFill>
                  <a:srgbClr val="EF862E"/>
                </a:solidFill>
                <a:latin typeface="Calibri"/>
                <a:cs typeface="Calibri"/>
              </a:rPr>
              <a:t>ÍNDICE DE ENDEUDAMIENTO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veces</a:t>
            </a:r>
            <a:endParaRPr lang="es-ES" sz="1100" dirty="0">
              <a:solidFill>
                <a:srgbClr val="EF862E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9270" y="4969863"/>
            <a:ext cx="496707" cy="133067"/>
          </a:xfrm>
          <a:prstGeom prst="rect">
            <a:avLst/>
          </a:prstGeom>
        </p:spPr>
      </p:pic>
      <p:sp>
        <p:nvSpPr>
          <p:cNvPr id="26" name="10 Elipse"/>
          <p:cNvSpPr/>
          <p:nvPr/>
        </p:nvSpPr>
        <p:spPr>
          <a:xfrm>
            <a:off x="483550" y="380638"/>
            <a:ext cx="200094" cy="193948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CL" sz="700" b="1" dirty="0">
                <a:latin typeface="+mj-lt"/>
                <a:cs typeface="Arial" panose="020B0604020202020204" pitchFamily="34" charset="0"/>
              </a:rPr>
              <a:t>4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119427"/>
              </p:ext>
            </p:extLst>
          </p:nvPr>
        </p:nvGraphicFramePr>
        <p:xfrm>
          <a:off x="375792" y="1577975"/>
          <a:ext cx="5002696" cy="1397000"/>
        </p:xfrm>
        <a:graphic>
          <a:graphicData uri="http://schemas.openxmlformats.org/drawingml/2006/table">
            <a:tbl>
              <a:tblPr/>
              <a:tblGrid>
                <a:gridCol w="1908990">
                  <a:extLst>
                    <a:ext uri="{9D8B030D-6E8A-4147-A177-3AD203B41FA5}">
                      <a16:colId xmlns:a16="http://schemas.microsoft.com/office/drawing/2014/main" val="305232284"/>
                    </a:ext>
                  </a:extLst>
                </a:gridCol>
                <a:gridCol w="962256">
                  <a:extLst>
                    <a:ext uri="{9D8B030D-6E8A-4147-A177-3AD203B41FA5}">
                      <a16:colId xmlns:a16="http://schemas.microsoft.com/office/drawing/2014/main" val="646230069"/>
                    </a:ext>
                  </a:extLst>
                </a:gridCol>
                <a:gridCol w="1065725">
                  <a:extLst>
                    <a:ext uri="{9D8B030D-6E8A-4147-A177-3AD203B41FA5}">
                      <a16:colId xmlns:a16="http://schemas.microsoft.com/office/drawing/2014/main" val="4121379522"/>
                    </a:ext>
                  </a:extLst>
                </a:gridCol>
                <a:gridCol w="1065725">
                  <a:extLst>
                    <a:ext uri="{9D8B030D-6E8A-4147-A177-3AD203B41FA5}">
                      <a16:colId xmlns:a16="http://schemas.microsoft.com/office/drawing/2014/main" val="3320918916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dic-23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dic-22</a:t>
                      </a:r>
                      <a:endParaRPr lang="es-C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964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Ingresos operacionales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 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8.231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7.084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2149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Gastos financieros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 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1.995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1.217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5982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Margen Financiero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 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6.236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5.867</a:t>
                      </a:r>
                      <a:endParaRPr lang="es-CL" sz="800" b="1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7659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Resultado Operacional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 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3.544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3.775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5071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Provisiones + Castigos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 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476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  <a:endParaRPr lang="es-CL" sz="800" b="1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099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Resultado neto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 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2.520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2.565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487180"/>
                  </a:ext>
                </a:extLst>
              </a:tr>
            </a:tbl>
          </a:graphicData>
        </a:graphic>
      </p:graphicFrame>
      <p:sp>
        <p:nvSpPr>
          <p:cNvPr id="30" name="Text Box 100">
            <a:extLst>
              <a:ext uri="{FF2B5EF4-FFF2-40B4-BE49-F238E27FC236}">
                <a16:creationId xmlns:a16="http://schemas.microsoft.com/office/drawing/2014/main" id="{DF1C8C0D-A978-4611-9289-A020638C3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53" y="6339595"/>
            <a:ext cx="6788497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_tradnl" sz="800" dirty="0"/>
              <a:t>Fuente: La Compañía (diciembre 2023)</a:t>
            </a:r>
          </a:p>
        </p:txBody>
      </p:sp>
      <p:pic>
        <p:nvPicPr>
          <p:cNvPr id="2052" name="Picture 4" descr="Banco GNB">
            <a:extLst>
              <a:ext uri="{FF2B5EF4-FFF2-40B4-BE49-F238E27FC236}">
                <a16:creationId xmlns:a16="http://schemas.microsoft.com/office/drawing/2014/main" id="{D5BD5BC0-24A6-4511-8224-52CFA192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05" y="5404570"/>
            <a:ext cx="783637" cy="18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anco pichincha logo">
            <a:extLst>
              <a:ext uri="{FF2B5EF4-FFF2-40B4-BE49-F238E27FC236}">
                <a16:creationId xmlns:a16="http://schemas.microsoft.com/office/drawing/2014/main" id="{4B1337B2-789A-4B68-83A8-1312DA6D0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23090" r="9681" b="25130"/>
          <a:stretch/>
        </p:blipFill>
        <p:spPr bwMode="auto">
          <a:xfrm>
            <a:off x="7967215" y="5604633"/>
            <a:ext cx="740816" cy="1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9EC1EE6-DEC0-4E2D-97EE-06195389AC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66676" y="5838224"/>
            <a:ext cx="541893" cy="16550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E217B44-0251-FD32-1E92-E5ECE6FA263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6656" y="5926738"/>
            <a:ext cx="781934" cy="339373"/>
          </a:xfrm>
          <a:prstGeom prst="rect">
            <a:avLst/>
          </a:prstGeom>
        </p:spPr>
      </p:pic>
      <p:sp>
        <p:nvSpPr>
          <p:cNvPr id="31" name="Rectángulo 2">
            <a:extLst>
              <a:ext uri="{FF2B5EF4-FFF2-40B4-BE49-F238E27FC236}">
                <a16:creationId xmlns:a16="http://schemas.microsoft.com/office/drawing/2014/main" id="{33B0F896-1188-4026-B535-C11954964782}"/>
              </a:ext>
            </a:extLst>
          </p:cNvPr>
          <p:cNvSpPr/>
          <p:nvPr/>
        </p:nvSpPr>
        <p:spPr>
          <a:xfrm>
            <a:off x="355389" y="4899235"/>
            <a:ext cx="2340000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 dirty="0">
                <a:solidFill>
                  <a:srgbClr val="EF862E"/>
                </a:solidFill>
                <a:latin typeface="Calibri"/>
                <a:cs typeface="Calibri"/>
              </a:rPr>
              <a:t>CLASIFICACIÓN DE RIESGO</a:t>
            </a:r>
          </a:p>
          <a:p>
            <a:pPr>
              <a:spcBef>
                <a:spcPts val="0"/>
              </a:spcBef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Septiembre 2023</a:t>
            </a:r>
          </a:p>
        </p:txBody>
      </p:sp>
      <p:pic>
        <p:nvPicPr>
          <p:cNvPr id="2050" name="Picture 2" descr="Banco de Crédito e Inversiones - Wikipedia, la enciclopedia libre">
            <a:extLst>
              <a:ext uri="{FF2B5EF4-FFF2-40B4-BE49-F238E27FC236}">
                <a16:creationId xmlns:a16="http://schemas.microsoft.com/office/drawing/2014/main" id="{5FD4F1F7-6C90-41CA-8B1C-60DE19D5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186" y="6173521"/>
            <a:ext cx="541893" cy="2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SA REP">
            <a:extLst>
              <a:ext uri="{FF2B5EF4-FFF2-40B4-BE49-F238E27FC236}">
                <a16:creationId xmlns:a16="http://schemas.microsoft.com/office/drawing/2014/main" id="{F0BF00F3-73DA-444A-B8A9-9CD06B34C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1" y="5082538"/>
            <a:ext cx="2283843" cy="95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113 Rectángulo">
            <a:extLst>
              <a:ext uri="{FF2B5EF4-FFF2-40B4-BE49-F238E27FC236}">
                <a16:creationId xmlns:a16="http://schemas.microsoft.com/office/drawing/2014/main" id="{13286DB1-8C2E-425F-82C3-CACEEBE2C438}"/>
              </a:ext>
            </a:extLst>
          </p:cNvPr>
          <p:cNvSpPr/>
          <p:nvPr/>
        </p:nvSpPr>
        <p:spPr>
          <a:xfrm>
            <a:off x="304453" y="5922797"/>
            <a:ext cx="2402406" cy="338554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CL" sz="1600" b="1" kern="800" dirty="0">
                <a:solidFill>
                  <a:srgbClr val="595959"/>
                </a:solidFill>
                <a:latin typeface="+mn-lt"/>
                <a:cs typeface="Verdana"/>
              </a:rPr>
              <a:t>ML A-2+.pe</a:t>
            </a:r>
          </a:p>
        </p:txBody>
      </p:sp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16A58C63-19C9-4E2C-87EA-B74D3A910C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444088"/>
              </p:ext>
            </p:extLst>
          </p:nvPr>
        </p:nvGraphicFramePr>
        <p:xfrm>
          <a:off x="2566468" y="4130070"/>
          <a:ext cx="2707269" cy="2259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E74A4236-F7BB-40D5-BC9D-F76CD7AF7A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15883"/>
              </p:ext>
            </p:extLst>
          </p:nvPr>
        </p:nvGraphicFramePr>
        <p:xfrm>
          <a:off x="4883469" y="4164618"/>
          <a:ext cx="3312046" cy="246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592343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INDICADORES FINANCIEROS SÓLIDOS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89590" y="6519961"/>
            <a:ext cx="611560" cy="332656"/>
          </a:xfrm>
        </p:spPr>
        <p:txBody>
          <a:bodyPr/>
          <a:lstStyle/>
          <a:p>
            <a:fld id="{75A4F164-3A46-4CEE-A25C-CA523D5E42F3}" type="slidenum">
              <a:rPr lang="es-CL" smtClean="0"/>
              <a:pPr/>
              <a:t>19</a:t>
            </a:fld>
            <a:endParaRPr lang="es-CL" dirty="0"/>
          </a:p>
        </p:txBody>
      </p:sp>
      <p:sp>
        <p:nvSpPr>
          <p:cNvPr id="21" name="Rectángulo 2"/>
          <p:cNvSpPr/>
          <p:nvPr/>
        </p:nvSpPr>
        <p:spPr>
          <a:xfrm>
            <a:off x="375792" y="1073713"/>
            <a:ext cx="8660258" cy="4284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b="1" dirty="0">
                <a:solidFill>
                  <a:srgbClr val="EF862E"/>
                </a:solidFill>
                <a:latin typeface="Calibri"/>
                <a:cs typeface="Calibri"/>
              </a:rPr>
              <a:t>EXITOSA TRAYECTORIA DE COLOCACIONES</a:t>
            </a:r>
          </a:p>
        </p:txBody>
      </p:sp>
      <p:sp>
        <p:nvSpPr>
          <p:cNvPr id="26" name="10 Elipse"/>
          <p:cNvSpPr/>
          <p:nvPr/>
        </p:nvSpPr>
        <p:spPr>
          <a:xfrm>
            <a:off x="483550" y="380638"/>
            <a:ext cx="200094" cy="193948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CL" sz="700" b="1" dirty="0">
                <a:latin typeface="+mj-lt"/>
                <a:cs typeface="Arial" panose="020B0604020202020204" pitchFamily="34" charset="0"/>
              </a:rPr>
              <a:t>4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DC54BDA-E326-49F2-8347-4D7422046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771311"/>
              </p:ext>
            </p:extLst>
          </p:nvPr>
        </p:nvGraphicFramePr>
        <p:xfrm>
          <a:off x="3563887" y="5268011"/>
          <a:ext cx="5472160" cy="1022350"/>
        </p:xfrm>
        <a:graphic>
          <a:graphicData uri="http://schemas.openxmlformats.org/drawingml/2006/table">
            <a:tbl>
              <a:tblPr/>
              <a:tblGrid>
                <a:gridCol w="1094432">
                  <a:extLst>
                    <a:ext uri="{9D8B030D-6E8A-4147-A177-3AD203B41FA5}">
                      <a16:colId xmlns:a16="http://schemas.microsoft.com/office/drawing/2014/main" val="305232284"/>
                    </a:ext>
                  </a:extLst>
                </a:gridCol>
                <a:gridCol w="1094432">
                  <a:extLst>
                    <a:ext uri="{9D8B030D-6E8A-4147-A177-3AD203B41FA5}">
                      <a16:colId xmlns:a16="http://schemas.microsoft.com/office/drawing/2014/main" val="1723185131"/>
                    </a:ext>
                  </a:extLst>
                </a:gridCol>
                <a:gridCol w="1094432">
                  <a:extLst>
                    <a:ext uri="{9D8B030D-6E8A-4147-A177-3AD203B41FA5}">
                      <a16:colId xmlns:a16="http://schemas.microsoft.com/office/drawing/2014/main" val="646230069"/>
                    </a:ext>
                  </a:extLst>
                </a:gridCol>
                <a:gridCol w="1094432">
                  <a:extLst>
                    <a:ext uri="{9D8B030D-6E8A-4147-A177-3AD203B41FA5}">
                      <a16:colId xmlns:a16="http://schemas.microsoft.com/office/drawing/2014/main" val="4121379522"/>
                    </a:ext>
                  </a:extLst>
                </a:gridCol>
                <a:gridCol w="1094432">
                  <a:extLst>
                    <a:ext uri="{9D8B030D-6E8A-4147-A177-3AD203B41FA5}">
                      <a16:colId xmlns:a16="http://schemas.microsoft.com/office/drawing/2014/main" val="3320918916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s-CL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Fecha Colocación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Fecha Vencimiento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Tasa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964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13-dic-18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14-mar-19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Soles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750.000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5,49%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2149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17-dic-18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18-mar-19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Soles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800.000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5,50%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5982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22-mar-19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24-jun-19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Soles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1.600.000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5,45%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7659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25-jun-19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24-sept-19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Soles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1.600.000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5,25%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507169"/>
                  </a:ext>
                </a:extLst>
              </a:tr>
            </a:tbl>
          </a:graphicData>
        </a:graphic>
      </p:graphicFrame>
      <p:sp>
        <p:nvSpPr>
          <p:cNvPr id="8" name="19 Rectángulo">
            <a:extLst>
              <a:ext uri="{FF2B5EF4-FFF2-40B4-BE49-F238E27FC236}">
                <a16:creationId xmlns:a16="http://schemas.microsoft.com/office/drawing/2014/main" id="{8D2C09E9-4885-472B-960C-1CBA5FE5ADF9}"/>
              </a:ext>
            </a:extLst>
          </p:cNvPr>
          <p:cNvSpPr/>
          <p:nvPr/>
        </p:nvSpPr>
        <p:spPr>
          <a:xfrm>
            <a:off x="323851" y="1772816"/>
            <a:ext cx="2879997" cy="1938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200" dirty="0">
                <a:solidFill>
                  <a:srgbClr val="595959"/>
                </a:solidFill>
              </a:rPr>
              <a:t>Programa vigente desde diciembre de 2018 por US$ 5 millones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200" dirty="0">
                <a:solidFill>
                  <a:srgbClr val="595959"/>
                </a:solidFill>
              </a:rPr>
              <a:t>Ampliación del programa a US$ 15 millones en enero de 2020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200" dirty="0">
                <a:solidFill>
                  <a:srgbClr val="595959"/>
                </a:solidFill>
              </a:rPr>
              <a:t>Colocaciones por un total de US$ 31,3 millones y S/ 4,8 millones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200" dirty="0">
                <a:solidFill>
                  <a:srgbClr val="595959"/>
                </a:solidFill>
              </a:rPr>
              <a:t>A la fecha tienen un papel comercial vigente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B0832B-D72D-4238-B846-9E367A977717}"/>
              </a:ext>
            </a:extLst>
          </p:cNvPr>
          <p:cNvSpPr txBox="1"/>
          <p:nvPr/>
        </p:nvSpPr>
        <p:spPr>
          <a:xfrm>
            <a:off x="3487480" y="1511206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/>
              <a:t>Colocaciones en dólares</a:t>
            </a:r>
            <a:endParaRPr lang="en-US" sz="11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5279B57-1574-4B4D-850D-12D0FDA56536}"/>
              </a:ext>
            </a:extLst>
          </p:cNvPr>
          <p:cNvSpPr txBox="1"/>
          <p:nvPr/>
        </p:nvSpPr>
        <p:spPr>
          <a:xfrm>
            <a:off x="3563888" y="5006401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/>
              <a:t>Colocaciones en soles</a:t>
            </a:r>
            <a:endParaRPr lang="en-US" sz="11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2087F4A-B75C-420E-BABB-164A156E0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380589"/>
              </p:ext>
            </p:extLst>
          </p:nvPr>
        </p:nvGraphicFramePr>
        <p:xfrm>
          <a:off x="3562701" y="1730696"/>
          <a:ext cx="5332669" cy="3266612"/>
        </p:xfrm>
        <a:graphic>
          <a:graphicData uri="http://schemas.openxmlformats.org/drawingml/2006/table">
            <a:tbl>
              <a:tblPr/>
              <a:tblGrid>
                <a:gridCol w="1023862">
                  <a:extLst>
                    <a:ext uri="{9D8B030D-6E8A-4147-A177-3AD203B41FA5}">
                      <a16:colId xmlns:a16="http://schemas.microsoft.com/office/drawing/2014/main" val="3885095001"/>
                    </a:ext>
                  </a:extLst>
                </a:gridCol>
                <a:gridCol w="1119045">
                  <a:extLst>
                    <a:ext uri="{9D8B030D-6E8A-4147-A177-3AD203B41FA5}">
                      <a16:colId xmlns:a16="http://schemas.microsoft.com/office/drawing/2014/main" val="1543928772"/>
                    </a:ext>
                  </a:extLst>
                </a:gridCol>
                <a:gridCol w="942898">
                  <a:extLst>
                    <a:ext uri="{9D8B030D-6E8A-4147-A177-3AD203B41FA5}">
                      <a16:colId xmlns:a16="http://schemas.microsoft.com/office/drawing/2014/main" val="1906865224"/>
                    </a:ext>
                  </a:extLst>
                </a:gridCol>
                <a:gridCol w="1180330">
                  <a:extLst>
                    <a:ext uri="{9D8B030D-6E8A-4147-A177-3AD203B41FA5}">
                      <a16:colId xmlns:a16="http://schemas.microsoft.com/office/drawing/2014/main" val="609037466"/>
                    </a:ext>
                  </a:extLst>
                </a:gridCol>
                <a:gridCol w="1066534">
                  <a:extLst>
                    <a:ext uri="{9D8B030D-6E8A-4147-A177-3AD203B41FA5}">
                      <a16:colId xmlns:a16="http://schemas.microsoft.com/office/drawing/2014/main" val="3230951042"/>
                    </a:ext>
                  </a:extLst>
                </a:gridCol>
              </a:tblGrid>
              <a:tr h="5737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Colocación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Vencimiento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Tasa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27710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13-Dic-18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14-Mar-19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660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5,50%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939758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24-Ene-19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25-Abr-19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5,50%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926517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22-Mar-19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23-Jun-19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1.200.000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5,10%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825083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26-Abr-19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28-Jul-19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5,10%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860454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25-Jun-19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24-sept-19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1.500.000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4,85%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036721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14-Ago-19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13-Nov-19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4,60%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62026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3-Oct-19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2-Ene-20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4,50%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211314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18-Nov-19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17-Feb-20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4,30%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165236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16-Ene-20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16-Abr-20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4,15%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729845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9-Mar-20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8-Jun-20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3,50%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237037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4-Ago-21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2-Nov-21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4,65%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1058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17-Nov-21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16-May-21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4,95%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614937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27-Jul-22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23-Ene-23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2.000.000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6,85%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914859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9-Feb-23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8-Ago-23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2.400.000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8,50%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136740"/>
                  </a:ext>
                </a:extLst>
              </a:tr>
              <a:tr h="179526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19-Set-23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18-Mar-24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2.500.000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9.10%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31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3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0"/>
          <p:cNvSpPr>
            <a:spLocks noChangeArrowheads="1"/>
          </p:cNvSpPr>
          <p:nvPr/>
        </p:nvSpPr>
        <p:spPr bwMode="auto">
          <a:xfrm>
            <a:off x="646931" y="239945"/>
            <a:ext cx="7525469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chemeClr val="bg1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INFORMACIÓN IMPORTANTE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2</a:t>
            </a:fld>
            <a:endParaRPr lang="es-CL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95536" y="1196752"/>
            <a:ext cx="8424614" cy="5184576"/>
          </a:xfrm>
          <a:prstGeom prst="rect">
            <a:avLst/>
          </a:prstGeom>
        </p:spPr>
        <p:txBody>
          <a:bodyPr lIns="36000" tIns="36000" rIns="36000" bIns="3600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defTabSz="1019175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</a:pPr>
            <a:r>
              <a:rPr lang="es-CL" sz="1200" i="1" dirty="0">
                <a:solidFill>
                  <a:srgbClr val="595959"/>
                </a:solidFill>
              </a:rPr>
              <a:t>“Esta presentación se realiza exclusivamente para efectos informativos de marketing y no constituye una oferta a adquirir, comprar, transferir, enajenar o suscribir valores. Cualquier oferta pública o privada posterior requerirá que el inversionista reciba documentos adicionales apropiados para tales ofertas. La presentación tampoco puede ser entendida como una oferta de pre-colocación o pre-venta en los términos indicados en el artículo 9 del Reglamento de Oferta Pública Primaria y de venta de valores mobiliarios.</a:t>
            </a:r>
          </a:p>
          <a:p>
            <a:pPr marL="1588" lvl="1" defTabSz="1019175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</a:pPr>
            <a:r>
              <a:rPr lang="es-CL" sz="1200" i="1" dirty="0">
                <a:solidFill>
                  <a:srgbClr val="595959"/>
                </a:solidFill>
              </a:rPr>
              <a:t>Asimismo, la presentación está dirigida exclusivamente a su público destinatario, entendiendo como tal aquel al que le haya sido directamente compartida o expuesta. Cualquier persona distinta que pueda tener acceso a ella deberá darla por no recibida”.</a:t>
            </a:r>
          </a:p>
          <a:p>
            <a:pPr marL="1588" lvl="1" defTabSz="1019175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</a:pPr>
            <a:endParaRPr lang="es-CL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72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/>
          <p:cNvSpPr>
            <a:spLocks noChangeArrowheads="1"/>
          </p:cNvSpPr>
          <p:nvPr/>
        </p:nvSpPr>
        <p:spPr bwMode="auto">
          <a:xfrm>
            <a:off x="646931" y="211386"/>
            <a:ext cx="8286021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CONSIDERACIONES DE INVERSIÓN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20</a:t>
            </a:fld>
            <a:endParaRPr lang="es-CL" dirty="0"/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2636794" y="76444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38" name="CuadroTexto 53"/>
          <p:cNvSpPr txBox="1"/>
          <p:nvPr/>
        </p:nvSpPr>
        <p:spPr>
          <a:xfrm>
            <a:off x="3718554" y="952796"/>
            <a:ext cx="5110234" cy="600164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dirty="0">
                <a:solidFill>
                  <a:schemeClr val="bg1"/>
                </a:solidFill>
                <a:latin typeface="+mj-lt"/>
                <a:cs typeface="Trebuchet MS"/>
              </a:rPr>
              <a:t>Socios experimentados y con alto conocimiento del negocio</a:t>
            </a:r>
          </a:p>
        </p:txBody>
      </p:sp>
      <p:sp>
        <p:nvSpPr>
          <p:cNvPr id="39" name="10 Elipse"/>
          <p:cNvSpPr/>
          <p:nvPr/>
        </p:nvSpPr>
        <p:spPr>
          <a:xfrm>
            <a:off x="3386110" y="1072878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2686278" y="195243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44" name="CuadroTexto 53"/>
          <p:cNvSpPr txBox="1"/>
          <p:nvPr/>
        </p:nvSpPr>
        <p:spPr>
          <a:xfrm>
            <a:off x="4328876" y="2279285"/>
            <a:ext cx="4647633" cy="323165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 dirty="0">
                <a:solidFill>
                  <a:schemeClr val="bg1"/>
                </a:solidFill>
                <a:latin typeface="+mj-lt"/>
                <a:cs typeface="Trebuchet MS"/>
              </a:rPr>
              <a:t>Industria atractiva</a:t>
            </a:r>
          </a:p>
        </p:txBody>
      </p:sp>
      <p:sp>
        <p:nvSpPr>
          <p:cNvPr id="45" name="10 Elipse"/>
          <p:cNvSpPr/>
          <p:nvPr/>
        </p:nvSpPr>
        <p:spPr>
          <a:xfrm>
            <a:off x="3968876" y="2260867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2636794" y="314042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2" name="CuadroTexto 53"/>
          <p:cNvSpPr txBox="1"/>
          <p:nvPr/>
        </p:nvSpPr>
        <p:spPr>
          <a:xfrm>
            <a:off x="4468343" y="3459581"/>
            <a:ext cx="434515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 sz="1600" dirty="0">
                <a:solidFill>
                  <a:schemeClr val="bg1"/>
                </a:solidFill>
                <a:latin typeface="+mj-lt"/>
                <a:cs typeface="Trebuchet MS"/>
              </a:rPr>
              <a:t>Cartera diversificada</a:t>
            </a:r>
          </a:p>
        </p:txBody>
      </p:sp>
      <p:sp>
        <p:nvSpPr>
          <p:cNvPr id="53" name="10 Elipse"/>
          <p:cNvSpPr/>
          <p:nvPr/>
        </p:nvSpPr>
        <p:spPr>
          <a:xfrm>
            <a:off x="4108343" y="3448858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2636794" y="432841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6" name="CuadroTexto 53"/>
          <p:cNvSpPr txBox="1"/>
          <p:nvPr/>
        </p:nvSpPr>
        <p:spPr>
          <a:xfrm>
            <a:off x="4377310" y="4647571"/>
            <a:ext cx="456681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 dirty="0">
                <a:solidFill>
                  <a:schemeClr val="bg1"/>
                </a:solidFill>
                <a:latin typeface="+mj-lt"/>
                <a:cs typeface="Trebuchet MS"/>
              </a:rPr>
              <a:t>Indicadores financieros sólidos</a:t>
            </a:r>
            <a:endParaRPr lang="es-CL" sz="1600" i="1" dirty="0">
              <a:solidFill>
                <a:schemeClr val="bg1"/>
              </a:solidFill>
              <a:latin typeface="+mj-lt"/>
              <a:cs typeface="Trebuchet MS"/>
            </a:endParaRPr>
          </a:p>
        </p:txBody>
      </p:sp>
      <p:sp>
        <p:nvSpPr>
          <p:cNvPr id="57" name="10 Elipse"/>
          <p:cNvSpPr/>
          <p:nvPr/>
        </p:nvSpPr>
        <p:spPr>
          <a:xfrm>
            <a:off x="4001263" y="4636848"/>
            <a:ext cx="376047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2636794" y="5516399"/>
            <a:ext cx="6264349" cy="976875"/>
          </a:xfrm>
          <a:prstGeom prst="roundRect">
            <a:avLst/>
          </a:prstGeom>
          <a:solidFill>
            <a:srgbClr val="7FA4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60" name="CuadroTexto 53"/>
          <p:cNvSpPr txBox="1"/>
          <p:nvPr/>
        </p:nvSpPr>
        <p:spPr>
          <a:xfrm>
            <a:off x="3719411" y="5835559"/>
            <a:ext cx="498896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 dirty="0">
                <a:solidFill>
                  <a:schemeClr val="bg1"/>
                </a:solidFill>
                <a:cs typeface="Trebuchet MS"/>
              </a:rPr>
              <a:t>Eficiente manejo de riesgo de crédito y operativo</a:t>
            </a:r>
          </a:p>
        </p:txBody>
      </p:sp>
      <p:sp>
        <p:nvSpPr>
          <p:cNvPr id="61" name="10 Elipse"/>
          <p:cNvSpPr/>
          <p:nvPr/>
        </p:nvSpPr>
        <p:spPr>
          <a:xfrm>
            <a:off x="3357389" y="5824837"/>
            <a:ext cx="360000" cy="360000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" name="Retraso 44"/>
          <p:cNvSpPr/>
          <p:nvPr/>
        </p:nvSpPr>
        <p:spPr bwMode="auto">
          <a:xfrm>
            <a:off x="467544" y="715952"/>
            <a:ext cx="3576698" cy="5684645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113347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</a:pPr>
            <a:endParaRPr kumimoji="0" lang="es-CL" sz="1100" b="0" i="0" u="none" strike="noStrike" cap="none" normalizeH="0" baseline="0" dirty="0">
              <a:ln>
                <a:noFill/>
              </a:ln>
              <a:solidFill>
                <a:srgbClr val="424A52"/>
              </a:solidFill>
              <a:effectLst/>
              <a:latin typeface="Lucida Sans Unicode" pitchFamily="34" charset="0"/>
            </a:endParaRPr>
          </a:p>
        </p:txBody>
      </p:sp>
      <p:pic>
        <p:nvPicPr>
          <p:cNvPr id="63" name="Picture 4" descr="http://www.eurocapital.cl/images/front/logos/logo-navbar@2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32"/>
          <a:stretch/>
        </p:blipFill>
        <p:spPr bwMode="auto">
          <a:xfrm>
            <a:off x="1021362" y="2824397"/>
            <a:ext cx="1524879" cy="14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81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6" imgW="359" imgH="360" progId="TCLayout.ActiveDocument.1">
                  <p:embed/>
                </p:oleObj>
              </mc:Choice>
              <mc:Fallback>
                <p:oleObj name="think-cell Slide" r:id="rId6" imgW="359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s-CL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721681" y="3724060"/>
            <a:ext cx="504056" cy="0"/>
          </a:xfrm>
          <a:prstGeom prst="straightConnector1">
            <a:avLst/>
          </a:prstGeom>
          <a:ln w="38100">
            <a:solidFill>
              <a:srgbClr val="A2B0B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Pentagon 36"/>
          <p:cNvSpPr/>
          <p:nvPr/>
        </p:nvSpPr>
        <p:spPr>
          <a:xfrm rot="5400000">
            <a:off x="5308842" y="5341796"/>
            <a:ext cx="1286976" cy="1080120"/>
          </a:xfrm>
          <a:prstGeom prst="homePlate">
            <a:avLst>
              <a:gd name="adj" fmla="val 25211"/>
            </a:avLst>
          </a:prstGeom>
          <a:solidFill>
            <a:srgbClr val="4B7ED5"/>
          </a:solidFill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500" b="1" dirty="0">
                <a:solidFill>
                  <a:schemeClr val="bg1"/>
                </a:solidFill>
              </a:rPr>
              <a:t>Cobranza</a:t>
            </a:r>
          </a:p>
        </p:txBody>
      </p:sp>
      <p:sp>
        <p:nvSpPr>
          <p:cNvPr id="36" name="Pentagon 35"/>
          <p:cNvSpPr/>
          <p:nvPr/>
        </p:nvSpPr>
        <p:spPr>
          <a:xfrm rot="5400000">
            <a:off x="5308842" y="4470938"/>
            <a:ext cx="1286976" cy="1080120"/>
          </a:xfrm>
          <a:prstGeom prst="homePlate">
            <a:avLst>
              <a:gd name="adj" fmla="val 25211"/>
            </a:avLst>
          </a:prstGeom>
          <a:solidFill>
            <a:srgbClr val="4B7ED5"/>
          </a:solidFill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500" b="1" dirty="0">
                <a:solidFill>
                  <a:schemeClr val="bg1"/>
                </a:solidFill>
              </a:rPr>
              <a:t>Verificación</a:t>
            </a:r>
          </a:p>
        </p:txBody>
      </p:sp>
      <p:sp>
        <p:nvSpPr>
          <p:cNvPr id="35" name="Pentagon 34"/>
          <p:cNvSpPr/>
          <p:nvPr/>
        </p:nvSpPr>
        <p:spPr>
          <a:xfrm rot="5400000">
            <a:off x="5377050" y="3561743"/>
            <a:ext cx="1150560" cy="1080120"/>
          </a:xfrm>
          <a:prstGeom prst="homePlate">
            <a:avLst>
              <a:gd name="adj" fmla="val 25211"/>
            </a:avLst>
          </a:prstGeom>
          <a:solidFill>
            <a:srgbClr val="4B7ED5"/>
          </a:solidFill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500" b="1" dirty="0">
                <a:solidFill>
                  <a:schemeClr val="bg1"/>
                </a:solidFill>
              </a:rPr>
              <a:t>Riesgo operativo</a:t>
            </a:r>
          </a:p>
        </p:txBody>
      </p:sp>
      <p:sp>
        <p:nvSpPr>
          <p:cNvPr id="34" name="Pentagon 33"/>
          <p:cNvSpPr/>
          <p:nvPr/>
        </p:nvSpPr>
        <p:spPr>
          <a:xfrm rot="5400000">
            <a:off x="5399663" y="2753695"/>
            <a:ext cx="1105334" cy="1080120"/>
          </a:xfrm>
          <a:prstGeom prst="homePlate">
            <a:avLst>
              <a:gd name="adj" fmla="val 25211"/>
            </a:avLst>
          </a:prstGeom>
          <a:solidFill>
            <a:srgbClr val="4B7ED5"/>
          </a:solidFill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500" b="1" dirty="0">
                <a:solidFill>
                  <a:schemeClr val="bg1"/>
                </a:solidFill>
              </a:rPr>
              <a:t>Riesgo de crédito</a:t>
            </a:r>
          </a:p>
        </p:txBody>
      </p:sp>
      <p:sp>
        <p:nvSpPr>
          <p:cNvPr id="54" name="19 Rectángulo"/>
          <p:cNvSpPr/>
          <p:nvPr/>
        </p:nvSpPr>
        <p:spPr>
          <a:xfrm>
            <a:off x="323850" y="1220235"/>
            <a:ext cx="3672086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Procesos de aprobación de créditos adaptados a las características particulares del </a:t>
            </a:r>
            <a:r>
              <a:rPr lang="es-CL" sz="1200" dirty="0">
                <a:solidFill>
                  <a:srgbClr val="595959"/>
                </a:solidFill>
                <a:latin typeface="+mn-lt"/>
              </a:rPr>
              <a:t>producto y del cliente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Sistemas de información diseñados para controlar el riesgo operacional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Aprobación diaria de operaciones por parte de los directores ejecutivos y participación permanente en Comités Superiores</a:t>
            </a:r>
          </a:p>
        </p:txBody>
      </p:sp>
      <p:sp>
        <p:nvSpPr>
          <p:cNvPr id="29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 dirty="0">
              <a:solidFill>
                <a:srgbClr val="424A52"/>
              </a:solidFill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EFICIENTE MANEJO DE RIESGO DE CRÉDITO Y OPERATIVO</a:t>
            </a:r>
          </a:p>
        </p:txBody>
      </p:sp>
      <p:sp>
        <p:nvSpPr>
          <p:cNvPr id="38" name="19 Rectángulo"/>
          <p:cNvSpPr/>
          <p:nvPr/>
        </p:nvSpPr>
        <p:spPr>
          <a:xfrm>
            <a:off x="6492390" y="1324594"/>
            <a:ext cx="265161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Reputación/</a:t>
            </a:r>
            <a:r>
              <a:rPr lang="es-CL" sz="9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Cháracter</a:t>
            </a:r>
            <a:r>
              <a:rPr lang="es-CL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del deudor </a:t>
            </a:r>
            <a:r>
              <a:rPr lang="es-CL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analizada</a:t>
            </a: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por </a:t>
            </a:r>
            <a:r>
              <a:rPr lang="es-CL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Gerencia Comercial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0" name="Rectángulo 2"/>
          <p:cNvSpPr/>
          <p:nvPr/>
        </p:nvSpPr>
        <p:spPr>
          <a:xfrm>
            <a:off x="335856" y="836712"/>
            <a:ext cx="3660080" cy="28803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rgbClr val="EF862E"/>
                </a:solidFill>
                <a:latin typeface="Calibri"/>
                <a:cs typeface="Calibri"/>
              </a:rPr>
              <a:t>Highlights</a:t>
            </a:r>
          </a:p>
        </p:txBody>
      </p:sp>
      <p:sp>
        <p:nvSpPr>
          <p:cNvPr id="41" name="Rectángulo 2"/>
          <p:cNvSpPr/>
          <p:nvPr/>
        </p:nvSpPr>
        <p:spPr>
          <a:xfrm>
            <a:off x="4572000" y="836712"/>
            <a:ext cx="4440410" cy="28803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300" b="1" dirty="0">
                <a:solidFill>
                  <a:srgbClr val="EF862E"/>
                </a:solidFill>
                <a:latin typeface="Calibri"/>
                <a:cs typeface="Calibri"/>
              </a:rPr>
              <a:t>Áreas involucradas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0" y="1210806"/>
            <a:ext cx="431601" cy="5098514"/>
          </a:xfrm>
          <a:prstGeom prst="rect">
            <a:avLst/>
          </a:prstGeom>
          <a:solidFill>
            <a:srgbClr val="A2B0B9"/>
          </a:solidFill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1500" b="1" dirty="0">
                <a:solidFill>
                  <a:schemeClr val="bg1"/>
                </a:solidFill>
              </a:rPr>
              <a:t>Apoyo operacional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721681" y="5445224"/>
            <a:ext cx="504056" cy="0"/>
          </a:xfrm>
          <a:prstGeom prst="straightConnector1">
            <a:avLst/>
          </a:prstGeom>
          <a:ln w="38100">
            <a:solidFill>
              <a:srgbClr val="A2B0B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721681" y="4587287"/>
            <a:ext cx="504056" cy="0"/>
          </a:xfrm>
          <a:prstGeom prst="straightConnector1">
            <a:avLst/>
          </a:prstGeom>
          <a:ln w="38100">
            <a:solidFill>
              <a:srgbClr val="A2B0B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21681" y="2725053"/>
            <a:ext cx="504056" cy="0"/>
          </a:xfrm>
          <a:prstGeom prst="straightConnector1">
            <a:avLst/>
          </a:prstGeom>
          <a:ln w="38100">
            <a:solidFill>
              <a:srgbClr val="A2B0B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721681" y="1843767"/>
            <a:ext cx="504056" cy="0"/>
          </a:xfrm>
          <a:prstGeom prst="straightConnector1">
            <a:avLst/>
          </a:prstGeom>
          <a:ln w="38100">
            <a:solidFill>
              <a:srgbClr val="A2B0B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19 Rectángulo"/>
          <p:cNvSpPr/>
          <p:nvPr/>
        </p:nvSpPr>
        <p:spPr>
          <a:xfrm>
            <a:off x="6492390" y="2760530"/>
            <a:ext cx="2651610" cy="47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Equipos de riesgo especializados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Políticas de crédito aprobadas por directorio</a:t>
            </a:r>
          </a:p>
        </p:txBody>
      </p:sp>
      <p:sp>
        <p:nvSpPr>
          <p:cNvPr id="49" name="19 Rectángulo"/>
          <p:cNvSpPr/>
          <p:nvPr/>
        </p:nvSpPr>
        <p:spPr>
          <a:xfrm>
            <a:off x="6492390" y="3682869"/>
            <a:ext cx="2651610" cy="62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Cada </a:t>
            </a:r>
            <a:r>
              <a:rPr lang="es-CL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operación</a:t>
            </a: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es </a:t>
            </a:r>
            <a:r>
              <a:rPr lang="es-CL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filtrada</a:t>
            </a: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s-CL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analizada y validada 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Revisión en base a protocolo establecido </a:t>
            </a:r>
            <a:r>
              <a:rPr lang="es-CL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(checklist)</a:t>
            </a:r>
            <a:endParaRPr lang="es-CL" sz="900" i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1" name="19 Rectángulo"/>
          <p:cNvSpPr/>
          <p:nvPr/>
        </p:nvSpPr>
        <p:spPr>
          <a:xfrm>
            <a:off x="6492390" y="4669314"/>
            <a:ext cx="265161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Conocimiento</a:t>
            </a: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de los procesos de </a:t>
            </a:r>
            <a:r>
              <a:rPr lang="es-CL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aprobación</a:t>
            </a: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y protocolos de pago de deudores</a:t>
            </a:r>
            <a:endParaRPr lang="es-CL" sz="9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2" name="19 Rectángulo"/>
          <p:cNvSpPr/>
          <p:nvPr/>
        </p:nvSpPr>
        <p:spPr>
          <a:xfrm>
            <a:off x="6492390" y="5227293"/>
            <a:ext cx="265161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 dirty="0">
                <a:solidFill>
                  <a:srgbClr val="595959"/>
                </a:solidFill>
                <a:latin typeface="+mn-lt"/>
              </a:rPr>
              <a:t>Seguimiento de Cobranza</a:t>
            </a:r>
            <a:r>
              <a:rPr lang="es-CL" sz="900" dirty="0">
                <a:solidFill>
                  <a:srgbClr val="FF0000"/>
                </a:solidFill>
                <a:latin typeface="+mn-lt"/>
              </a:rPr>
              <a:t>: </a:t>
            </a: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Preventivo, Normalización, Prejudicial</a:t>
            </a:r>
          </a:p>
          <a:p>
            <a:pPr marL="171450" indent="-171450" eaLnBrk="0" hangingPunct="0"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Base de datos con historial de deudores</a:t>
            </a:r>
          </a:p>
          <a:p>
            <a:pPr marL="171450" indent="-171450" eaLnBrk="0" hangingPunct="0"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Unidad interna de cobranza</a:t>
            </a:r>
          </a:p>
          <a:p>
            <a:pPr marL="171450" indent="-171450" eaLnBrk="0" hangingPunct="0"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Gestión de cobranza inicia 20 días </a:t>
            </a:r>
            <a:r>
              <a:rPr lang="es-CL" sz="900" dirty="0">
                <a:solidFill>
                  <a:srgbClr val="595959"/>
                </a:solidFill>
                <a:latin typeface="+mn-lt"/>
                <a:cs typeface="Calibri"/>
              </a:rPr>
              <a:t>antes de la fecha de pago </a:t>
            </a:r>
            <a:endParaRPr lang="es-CL" sz="9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z="900" smtClean="0"/>
              <a:pPr/>
              <a:t>21</a:t>
            </a:fld>
            <a:endParaRPr lang="es-CL" sz="900" dirty="0"/>
          </a:p>
        </p:txBody>
      </p:sp>
      <p:sp>
        <p:nvSpPr>
          <p:cNvPr id="27" name="Pentagon 26"/>
          <p:cNvSpPr/>
          <p:nvPr/>
        </p:nvSpPr>
        <p:spPr>
          <a:xfrm rot="5400000">
            <a:off x="5415349" y="1935876"/>
            <a:ext cx="1073962" cy="1080120"/>
          </a:xfrm>
          <a:prstGeom prst="homePlate">
            <a:avLst>
              <a:gd name="adj" fmla="val 25211"/>
            </a:avLst>
          </a:prstGeom>
          <a:solidFill>
            <a:srgbClr val="4B7ED5"/>
          </a:solidFill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500" b="1" dirty="0">
                <a:solidFill>
                  <a:schemeClr val="bg1"/>
                </a:solidFill>
              </a:rPr>
              <a:t>Legal</a:t>
            </a:r>
          </a:p>
        </p:txBody>
      </p:sp>
      <p:sp>
        <p:nvSpPr>
          <p:cNvPr id="25" name="Pentagon 24"/>
          <p:cNvSpPr/>
          <p:nvPr/>
        </p:nvSpPr>
        <p:spPr>
          <a:xfrm rot="5400000">
            <a:off x="5407999" y="1129015"/>
            <a:ext cx="1088662" cy="1080120"/>
          </a:xfrm>
          <a:prstGeom prst="homePlate">
            <a:avLst>
              <a:gd name="adj" fmla="val 25211"/>
            </a:avLst>
          </a:prstGeom>
          <a:solidFill>
            <a:srgbClr val="4B7ED5"/>
          </a:solidFill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500" b="1" dirty="0">
                <a:solidFill>
                  <a:schemeClr val="bg1"/>
                </a:solidFill>
              </a:rPr>
              <a:t>Comercial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721681" y="6021288"/>
            <a:ext cx="504056" cy="0"/>
          </a:xfrm>
          <a:prstGeom prst="straightConnector1">
            <a:avLst/>
          </a:prstGeom>
          <a:ln w="38100">
            <a:solidFill>
              <a:srgbClr val="A2B0B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19 Rectángulo"/>
          <p:cNvSpPr/>
          <p:nvPr/>
        </p:nvSpPr>
        <p:spPr>
          <a:xfrm>
            <a:off x="6492390" y="2131672"/>
            <a:ext cx="2651610" cy="237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Informe Legal del cliente</a:t>
            </a:r>
            <a:endParaRPr lang="es-CL" sz="9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31" name="10 Elipse"/>
          <p:cNvSpPr/>
          <p:nvPr/>
        </p:nvSpPr>
        <p:spPr>
          <a:xfrm>
            <a:off x="483550" y="380638"/>
            <a:ext cx="200094" cy="193948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CL" sz="700" b="1" dirty="0">
                <a:latin typeface="+mj-lt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69035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 dirty="0">
              <a:solidFill>
                <a:srgbClr val="424A52"/>
              </a:solidFill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ea typeface="Arial Narrow Bold"/>
                <a:cs typeface="Arial Narrow"/>
              </a:rPr>
              <a:t>EFICIENTE MANEJO DE RIESGO DE CRÉDITO Y OPERATIVO </a:t>
            </a:r>
          </a:p>
        </p:txBody>
      </p:sp>
      <p:sp>
        <p:nvSpPr>
          <p:cNvPr id="11" name="Rectángulo 2"/>
          <p:cNvSpPr/>
          <p:nvPr/>
        </p:nvSpPr>
        <p:spPr>
          <a:xfrm>
            <a:off x="467544" y="1054525"/>
            <a:ext cx="8280920" cy="4284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400" b="1" dirty="0">
                <a:solidFill>
                  <a:srgbClr val="EF862E"/>
                </a:solidFill>
                <a:latin typeface="Calibri"/>
                <a:cs typeface="Calibri"/>
              </a:rPr>
              <a:t>PROCESO DE RIESGO DE CRÉDITO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22</a:t>
            </a:fld>
            <a:endParaRPr lang="es-CL" dirty="0"/>
          </a:p>
        </p:txBody>
      </p:sp>
      <p:grpSp>
        <p:nvGrpSpPr>
          <p:cNvPr id="60" name="Group 59"/>
          <p:cNvGrpSpPr/>
          <p:nvPr/>
        </p:nvGrpSpPr>
        <p:grpSpPr>
          <a:xfrm>
            <a:off x="570153" y="2022639"/>
            <a:ext cx="7968837" cy="4045000"/>
            <a:chOff x="2151652" y="3997618"/>
            <a:chExt cx="13989585" cy="7672400"/>
          </a:xfrm>
        </p:grpSpPr>
        <p:grpSp>
          <p:nvGrpSpPr>
            <p:cNvPr id="63" name="Group 245"/>
            <p:cNvGrpSpPr/>
            <p:nvPr/>
          </p:nvGrpSpPr>
          <p:grpSpPr>
            <a:xfrm>
              <a:off x="2295888" y="5926053"/>
              <a:ext cx="2563252" cy="2287076"/>
              <a:chOff x="-1" y="0"/>
              <a:chExt cx="3417667" cy="3049432"/>
            </a:xfrm>
          </p:grpSpPr>
          <p:sp>
            <p:nvSpPr>
              <p:cNvPr id="92" name="Shape 242"/>
              <p:cNvSpPr/>
              <p:nvPr/>
            </p:nvSpPr>
            <p:spPr>
              <a:xfrm>
                <a:off x="2704" y="2144166"/>
                <a:ext cx="3414962" cy="905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8" extrusionOk="0">
                    <a:moveTo>
                      <a:pt x="0" y="0"/>
                    </a:moveTo>
                    <a:lnTo>
                      <a:pt x="30" y="13537"/>
                    </a:lnTo>
                    <a:cubicBezTo>
                      <a:pt x="26" y="15437"/>
                      <a:pt x="204" y="17280"/>
                      <a:pt x="531" y="18729"/>
                    </a:cubicBezTo>
                    <a:cubicBezTo>
                      <a:pt x="939" y="20541"/>
                      <a:pt x="1540" y="21576"/>
                      <a:pt x="2171" y="21556"/>
                    </a:cubicBezTo>
                    <a:lnTo>
                      <a:pt x="19303" y="21556"/>
                    </a:lnTo>
                    <a:cubicBezTo>
                      <a:pt x="19941" y="21600"/>
                      <a:pt x="20554" y="20623"/>
                      <a:pt x="20989" y="18868"/>
                    </a:cubicBezTo>
                    <a:cubicBezTo>
                      <a:pt x="21336" y="17472"/>
                      <a:pt x="21546" y="15673"/>
                      <a:pt x="21584" y="13767"/>
                    </a:cubicBezTo>
                    <a:lnTo>
                      <a:pt x="21600" y="10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 dirty="0"/>
              </a:p>
            </p:txBody>
          </p:sp>
          <p:sp>
            <p:nvSpPr>
              <p:cNvPr id="93" name="Shape 243"/>
              <p:cNvSpPr/>
              <p:nvPr/>
            </p:nvSpPr>
            <p:spPr>
              <a:xfrm>
                <a:off x="-1" y="0"/>
                <a:ext cx="3417433" cy="257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526" extrusionOk="0">
                    <a:moveTo>
                      <a:pt x="12524" y="1216"/>
                    </a:moveTo>
                    <a:cubicBezTo>
                      <a:pt x="12015" y="377"/>
                      <a:pt x="11229" y="-74"/>
                      <a:pt x="10423" y="11"/>
                    </a:cubicBezTo>
                    <a:cubicBezTo>
                      <a:pt x="9755" y="81"/>
                      <a:pt x="9138" y="517"/>
                      <a:pt x="8719" y="1216"/>
                    </a:cubicBezTo>
                    <a:lnTo>
                      <a:pt x="353" y="16606"/>
                    </a:lnTo>
                    <a:cubicBezTo>
                      <a:pt x="-87" y="17576"/>
                      <a:pt x="-118" y="18783"/>
                      <a:pt x="271" y="19791"/>
                    </a:cubicBezTo>
                    <a:cubicBezTo>
                      <a:pt x="641" y="20749"/>
                      <a:pt x="1342" y="21399"/>
                      <a:pt x="2142" y="21526"/>
                    </a:cubicBezTo>
                    <a:lnTo>
                      <a:pt x="19122" y="21526"/>
                    </a:lnTo>
                    <a:cubicBezTo>
                      <a:pt x="19986" y="21504"/>
                      <a:pt x="20765" y="20828"/>
                      <a:pt x="21132" y="19781"/>
                    </a:cubicBezTo>
                    <a:cubicBezTo>
                      <a:pt x="21482" y="18785"/>
                      <a:pt x="21399" y="17614"/>
                      <a:pt x="20916" y="16723"/>
                    </a:cubicBezTo>
                    <a:lnTo>
                      <a:pt x="12524" y="121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1A49E"/>
                  </a:gs>
                  <a:gs pos="100000">
                    <a:srgbClr val="34B7B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 dirty="0"/>
              </a:p>
            </p:txBody>
          </p:sp>
          <p:sp>
            <p:nvSpPr>
              <p:cNvPr id="94" name="Shape 244"/>
              <p:cNvSpPr/>
              <p:nvPr/>
            </p:nvSpPr>
            <p:spPr>
              <a:xfrm>
                <a:off x="498795" y="412228"/>
                <a:ext cx="2330366" cy="15946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endParaRPr sz="1200" dirty="0"/>
              </a:p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r>
                  <a:rPr lang="es-CL" sz="1200" dirty="0"/>
                  <a:t>VISITA  CLIENTE</a:t>
                </a:r>
                <a:endParaRPr sz="1200" dirty="0"/>
              </a:p>
            </p:txBody>
          </p:sp>
        </p:grpSp>
        <p:grpSp>
          <p:nvGrpSpPr>
            <p:cNvPr id="64" name="Group 249"/>
            <p:cNvGrpSpPr/>
            <p:nvPr/>
          </p:nvGrpSpPr>
          <p:grpSpPr>
            <a:xfrm>
              <a:off x="7863819" y="5926053"/>
              <a:ext cx="2563252" cy="2287076"/>
              <a:chOff x="-1" y="0"/>
              <a:chExt cx="3417667" cy="3049432"/>
            </a:xfrm>
          </p:grpSpPr>
          <p:sp>
            <p:nvSpPr>
              <p:cNvPr id="89" name="Shape 246"/>
              <p:cNvSpPr/>
              <p:nvPr/>
            </p:nvSpPr>
            <p:spPr>
              <a:xfrm>
                <a:off x="2704" y="2144166"/>
                <a:ext cx="3414962" cy="905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8" extrusionOk="0">
                    <a:moveTo>
                      <a:pt x="0" y="0"/>
                    </a:moveTo>
                    <a:lnTo>
                      <a:pt x="30" y="13537"/>
                    </a:lnTo>
                    <a:cubicBezTo>
                      <a:pt x="26" y="15437"/>
                      <a:pt x="204" y="17280"/>
                      <a:pt x="531" y="18729"/>
                    </a:cubicBezTo>
                    <a:cubicBezTo>
                      <a:pt x="939" y="20541"/>
                      <a:pt x="1540" y="21576"/>
                      <a:pt x="2171" y="21556"/>
                    </a:cubicBezTo>
                    <a:lnTo>
                      <a:pt x="19303" y="21556"/>
                    </a:lnTo>
                    <a:cubicBezTo>
                      <a:pt x="19941" y="21600"/>
                      <a:pt x="20554" y="20623"/>
                      <a:pt x="20989" y="18868"/>
                    </a:cubicBezTo>
                    <a:cubicBezTo>
                      <a:pt x="21336" y="17472"/>
                      <a:pt x="21546" y="15673"/>
                      <a:pt x="21584" y="13767"/>
                    </a:cubicBezTo>
                    <a:lnTo>
                      <a:pt x="21600" y="10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71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 dirty="0"/>
              </a:p>
            </p:txBody>
          </p:sp>
          <p:sp>
            <p:nvSpPr>
              <p:cNvPr id="90" name="Shape 247"/>
              <p:cNvSpPr/>
              <p:nvPr/>
            </p:nvSpPr>
            <p:spPr>
              <a:xfrm>
                <a:off x="-1" y="0"/>
                <a:ext cx="3417432" cy="257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526" extrusionOk="0">
                    <a:moveTo>
                      <a:pt x="12524" y="1216"/>
                    </a:moveTo>
                    <a:cubicBezTo>
                      <a:pt x="12015" y="377"/>
                      <a:pt x="11229" y="-74"/>
                      <a:pt x="10423" y="11"/>
                    </a:cubicBezTo>
                    <a:cubicBezTo>
                      <a:pt x="9755" y="81"/>
                      <a:pt x="9138" y="517"/>
                      <a:pt x="8719" y="1216"/>
                    </a:cubicBezTo>
                    <a:lnTo>
                      <a:pt x="353" y="16606"/>
                    </a:lnTo>
                    <a:cubicBezTo>
                      <a:pt x="-87" y="17576"/>
                      <a:pt x="-118" y="18783"/>
                      <a:pt x="271" y="19791"/>
                    </a:cubicBezTo>
                    <a:cubicBezTo>
                      <a:pt x="641" y="20749"/>
                      <a:pt x="1342" y="21399"/>
                      <a:pt x="2142" y="21526"/>
                    </a:cubicBezTo>
                    <a:lnTo>
                      <a:pt x="19122" y="21526"/>
                    </a:lnTo>
                    <a:cubicBezTo>
                      <a:pt x="19986" y="21504"/>
                      <a:pt x="20765" y="20828"/>
                      <a:pt x="21132" y="19781"/>
                    </a:cubicBezTo>
                    <a:cubicBezTo>
                      <a:pt x="21482" y="18785"/>
                      <a:pt x="21399" y="17614"/>
                      <a:pt x="20916" y="16723"/>
                    </a:cubicBezTo>
                    <a:lnTo>
                      <a:pt x="12524" y="121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376AB"/>
                  </a:gs>
                  <a:gs pos="100000">
                    <a:srgbClr val="6991BC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 dirty="0"/>
              </a:p>
            </p:txBody>
          </p:sp>
          <p:sp>
            <p:nvSpPr>
              <p:cNvPr id="91" name="Shape 248"/>
              <p:cNvSpPr/>
              <p:nvPr/>
            </p:nvSpPr>
            <p:spPr>
              <a:xfrm>
                <a:off x="245408" y="525904"/>
                <a:ext cx="2896882" cy="19872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endParaRPr sz="1200" dirty="0"/>
              </a:p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r>
                  <a:rPr lang="es-CL" sz="1200" dirty="0"/>
                  <a:t>SOLICITUD</a:t>
                </a:r>
                <a:endParaRPr sz="1200" dirty="0"/>
              </a:p>
            </p:txBody>
          </p:sp>
        </p:grpSp>
        <p:grpSp>
          <p:nvGrpSpPr>
            <p:cNvPr id="66" name="Group 253"/>
            <p:cNvGrpSpPr/>
            <p:nvPr/>
          </p:nvGrpSpPr>
          <p:grpSpPr>
            <a:xfrm>
              <a:off x="13428860" y="5926053"/>
              <a:ext cx="2563252" cy="2287076"/>
              <a:chOff x="-1" y="0"/>
              <a:chExt cx="3417667" cy="3049432"/>
            </a:xfrm>
          </p:grpSpPr>
          <p:sp>
            <p:nvSpPr>
              <p:cNvPr id="85" name="Shape 250"/>
              <p:cNvSpPr/>
              <p:nvPr/>
            </p:nvSpPr>
            <p:spPr>
              <a:xfrm>
                <a:off x="2705" y="2144166"/>
                <a:ext cx="3414961" cy="905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8" extrusionOk="0">
                    <a:moveTo>
                      <a:pt x="0" y="0"/>
                    </a:moveTo>
                    <a:lnTo>
                      <a:pt x="30" y="13537"/>
                    </a:lnTo>
                    <a:cubicBezTo>
                      <a:pt x="26" y="15437"/>
                      <a:pt x="204" y="17280"/>
                      <a:pt x="531" y="18729"/>
                    </a:cubicBezTo>
                    <a:cubicBezTo>
                      <a:pt x="939" y="20541"/>
                      <a:pt x="1540" y="21576"/>
                      <a:pt x="2171" y="21556"/>
                    </a:cubicBezTo>
                    <a:lnTo>
                      <a:pt x="19303" y="21556"/>
                    </a:lnTo>
                    <a:cubicBezTo>
                      <a:pt x="19941" y="21600"/>
                      <a:pt x="20554" y="20623"/>
                      <a:pt x="20989" y="18868"/>
                    </a:cubicBezTo>
                    <a:cubicBezTo>
                      <a:pt x="21336" y="17472"/>
                      <a:pt x="21546" y="15673"/>
                      <a:pt x="21584" y="13767"/>
                    </a:cubicBezTo>
                    <a:lnTo>
                      <a:pt x="21600" y="10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57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 dirty="0"/>
              </a:p>
            </p:txBody>
          </p:sp>
          <p:sp>
            <p:nvSpPr>
              <p:cNvPr id="86" name="Shape 251"/>
              <p:cNvSpPr/>
              <p:nvPr/>
            </p:nvSpPr>
            <p:spPr>
              <a:xfrm>
                <a:off x="-1" y="0"/>
                <a:ext cx="3417433" cy="257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526" extrusionOk="0">
                    <a:moveTo>
                      <a:pt x="12524" y="1216"/>
                    </a:moveTo>
                    <a:cubicBezTo>
                      <a:pt x="12015" y="377"/>
                      <a:pt x="11229" y="-74"/>
                      <a:pt x="10423" y="11"/>
                    </a:cubicBezTo>
                    <a:cubicBezTo>
                      <a:pt x="9755" y="81"/>
                      <a:pt x="9138" y="517"/>
                      <a:pt x="8719" y="1216"/>
                    </a:cubicBezTo>
                    <a:lnTo>
                      <a:pt x="353" y="16606"/>
                    </a:lnTo>
                    <a:cubicBezTo>
                      <a:pt x="-87" y="17576"/>
                      <a:pt x="-118" y="18783"/>
                      <a:pt x="271" y="19791"/>
                    </a:cubicBezTo>
                    <a:cubicBezTo>
                      <a:pt x="641" y="20749"/>
                      <a:pt x="1342" y="21399"/>
                      <a:pt x="2142" y="21526"/>
                    </a:cubicBezTo>
                    <a:lnTo>
                      <a:pt x="19122" y="21526"/>
                    </a:lnTo>
                    <a:cubicBezTo>
                      <a:pt x="19986" y="21504"/>
                      <a:pt x="20765" y="20828"/>
                      <a:pt x="21132" y="19781"/>
                    </a:cubicBezTo>
                    <a:cubicBezTo>
                      <a:pt x="21482" y="18785"/>
                      <a:pt x="21399" y="17614"/>
                      <a:pt x="20916" y="16723"/>
                    </a:cubicBezTo>
                    <a:lnTo>
                      <a:pt x="12524" y="121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75CA3"/>
                  </a:gs>
                  <a:gs pos="100000">
                    <a:srgbClr val="927DB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 dirty="0"/>
              </a:p>
            </p:txBody>
          </p:sp>
          <p:sp>
            <p:nvSpPr>
              <p:cNvPr id="88" name="Shape 252"/>
              <p:cNvSpPr/>
              <p:nvPr/>
            </p:nvSpPr>
            <p:spPr>
              <a:xfrm>
                <a:off x="65396" y="562900"/>
                <a:ext cx="3286638" cy="1770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endParaRPr sz="1200" dirty="0"/>
              </a:p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r>
                  <a:rPr lang="es-CL" sz="1200" dirty="0"/>
                  <a:t>COMITÉ SUPERIOR</a:t>
                </a:r>
                <a:endParaRPr sz="1200" dirty="0"/>
              </a:p>
            </p:txBody>
          </p:sp>
        </p:grpSp>
        <p:grpSp>
          <p:nvGrpSpPr>
            <p:cNvPr id="67" name="Group 257"/>
            <p:cNvGrpSpPr/>
            <p:nvPr/>
          </p:nvGrpSpPr>
          <p:grpSpPr>
            <a:xfrm>
              <a:off x="5065969" y="6661675"/>
              <a:ext cx="2568548" cy="2368996"/>
              <a:chOff x="-1" y="-132540"/>
              <a:chExt cx="3424729" cy="3158662"/>
            </a:xfrm>
          </p:grpSpPr>
          <p:sp>
            <p:nvSpPr>
              <p:cNvPr id="82" name="Shape 254"/>
              <p:cNvSpPr/>
              <p:nvPr/>
            </p:nvSpPr>
            <p:spPr>
              <a:xfrm>
                <a:off x="-1" y="334830"/>
                <a:ext cx="3424729" cy="2691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9" h="21499" extrusionOk="0">
                    <a:moveTo>
                      <a:pt x="0" y="0"/>
                    </a:moveTo>
                    <a:lnTo>
                      <a:pt x="0" y="3916"/>
                    </a:lnTo>
                    <a:cubicBezTo>
                      <a:pt x="-2" y="4255"/>
                      <a:pt x="41" y="4593"/>
                      <a:pt x="128" y="4915"/>
                    </a:cubicBezTo>
                    <a:cubicBezTo>
                      <a:pt x="220" y="5255"/>
                      <a:pt x="360" y="5572"/>
                      <a:pt x="540" y="5849"/>
                    </a:cubicBezTo>
                    <a:lnTo>
                      <a:pt x="8794" y="20248"/>
                    </a:lnTo>
                    <a:cubicBezTo>
                      <a:pt x="9228" y="20943"/>
                      <a:pt x="9864" y="21388"/>
                      <a:pt x="10559" y="21481"/>
                    </a:cubicBezTo>
                    <a:cubicBezTo>
                      <a:pt x="11452" y="21600"/>
                      <a:pt x="12332" y="21135"/>
                      <a:pt x="12893" y="20248"/>
                    </a:cubicBezTo>
                    <a:lnTo>
                      <a:pt x="21160" y="5814"/>
                    </a:lnTo>
                    <a:cubicBezTo>
                      <a:pt x="21287" y="5568"/>
                      <a:pt x="21389" y="5303"/>
                      <a:pt x="21461" y="5023"/>
                    </a:cubicBezTo>
                    <a:cubicBezTo>
                      <a:pt x="21555" y="4657"/>
                      <a:pt x="21598" y="4273"/>
                      <a:pt x="21588" y="3889"/>
                    </a:cubicBezTo>
                    <a:lnTo>
                      <a:pt x="21588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8A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 dirty="0"/>
              </a:p>
            </p:txBody>
          </p:sp>
          <p:sp>
            <p:nvSpPr>
              <p:cNvPr id="83" name="Shape 255"/>
              <p:cNvSpPr/>
              <p:nvPr/>
            </p:nvSpPr>
            <p:spPr>
              <a:xfrm rot="10800000">
                <a:off x="3886" y="-1"/>
                <a:ext cx="3417433" cy="2575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526" extrusionOk="0">
                    <a:moveTo>
                      <a:pt x="12524" y="1216"/>
                    </a:moveTo>
                    <a:cubicBezTo>
                      <a:pt x="12015" y="377"/>
                      <a:pt x="11229" y="-74"/>
                      <a:pt x="10423" y="11"/>
                    </a:cubicBezTo>
                    <a:cubicBezTo>
                      <a:pt x="9755" y="81"/>
                      <a:pt x="9138" y="517"/>
                      <a:pt x="8719" y="1216"/>
                    </a:cubicBezTo>
                    <a:lnTo>
                      <a:pt x="353" y="16606"/>
                    </a:lnTo>
                    <a:cubicBezTo>
                      <a:pt x="-87" y="17576"/>
                      <a:pt x="-118" y="18783"/>
                      <a:pt x="271" y="19791"/>
                    </a:cubicBezTo>
                    <a:cubicBezTo>
                      <a:pt x="641" y="20749"/>
                      <a:pt x="1342" y="21399"/>
                      <a:pt x="2142" y="21526"/>
                    </a:cubicBezTo>
                    <a:lnTo>
                      <a:pt x="19122" y="21526"/>
                    </a:lnTo>
                    <a:cubicBezTo>
                      <a:pt x="19986" y="21504"/>
                      <a:pt x="20765" y="20828"/>
                      <a:pt x="21132" y="19781"/>
                    </a:cubicBezTo>
                    <a:cubicBezTo>
                      <a:pt x="21482" y="18785"/>
                      <a:pt x="21399" y="17614"/>
                      <a:pt x="20916" y="16723"/>
                    </a:cubicBezTo>
                    <a:lnTo>
                      <a:pt x="12524" y="121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7A7BD"/>
                  </a:gs>
                  <a:gs pos="100000">
                    <a:srgbClr val="1990AD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 dirty="0"/>
              </a:p>
            </p:txBody>
          </p:sp>
          <p:sp>
            <p:nvSpPr>
              <p:cNvPr id="84" name="Shape 256"/>
              <p:cNvSpPr/>
              <p:nvPr/>
            </p:nvSpPr>
            <p:spPr>
              <a:xfrm>
                <a:off x="308167" y="-132540"/>
                <a:ext cx="2680857" cy="15946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endParaRPr sz="1200" dirty="0"/>
              </a:p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r>
                  <a:rPr lang="es-CL" sz="1200" dirty="0"/>
                  <a:t>INFORME DE VISITA</a:t>
                </a:r>
                <a:endParaRPr sz="1200" dirty="0"/>
              </a:p>
            </p:txBody>
          </p:sp>
        </p:grpSp>
        <p:grpSp>
          <p:nvGrpSpPr>
            <p:cNvPr id="69" name="Group 261"/>
            <p:cNvGrpSpPr/>
            <p:nvPr/>
          </p:nvGrpSpPr>
          <p:grpSpPr>
            <a:xfrm>
              <a:off x="10538595" y="6272539"/>
              <a:ext cx="2750917" cy="2758132"/>
              <a:chOff x="-127073" y="-651383"/>
              <a:chExt cx="3667887" cy="3677505"/>
            </a:xfrm>
          </p:grpSpPr>
          <p:sp>
            <p:nvSpPr>
              <p:cNvPr id="78" name="Shape 258"/>
              <p:cNvSpPr/>
              <p:nvPr/>
            </p:nvSpPr>
            <p:spPr>
              <a:xfrm>
                <a:off x="-1" y="334830"/>
                <a:ext cx="3424729" cy="2691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9" h="21499" extrusionOk="0">
                    <a:moveTo>
                      <a:pt x="0" y="0"/>
                    </a:moveTo>
                    <a:lnTo>
                      <a:pt x="0" y="3916"/>
                    </a:lnTo>
                    <a:cubicBezTo>
                      <a:pt x="-2" y="4255"/>
                      <a:pt x="41" y="4593"/>
                      <a:pt x="128" y="4915"/>
                    </a:cubicBezTo>
                    <a:cubicBezTo>
                      <a:pt x="220" y="5255"/>
                      <a:pt x="360" y="5572"/>
                      <a:pt x="540" y="5849"/>
                    </a:cubicBezTo>
                    <a:lnTo>
                      <a:pt x="8794" y="20248"/>
                    </a:lnTo>
                    <a:cubicBezTo>
                      <a:pt x="9228" y="20943"/>
                      <a:pt x="9864" y="21388"/>
                      <a:pt x="10559" y="21481"/>
                    </a:cubicBezTo>
                    <a:cubicBezTo>
                      <a:pt x="11452" y="21600"/>
                      <a:pt x="12332" y="21135"/>
                      <a:pt x="12893" y="20248"/>
                    </a:cubicBezTo>
                    <a:lnTo>
                      <a:pt x="21160" y="5814"/>
                    </a:lnTo>
                    <a:cubicBezTo>
                      <a:pt x="21287" y="5568"/>
                      <a:pt x="21389" y="5303"/>
                      <a:pt x="21461" y="5023"/>
                    </a:cubicBezTo>
                    <a:cubicBezTo>
                      <a:pt x="21555" y="4657"/>
                      <a:pt x="21598" y="4273"/>
                      <a:pt x="21588" y="3889"/>
                    </a:cubicBezTo>
                    <a:lnTo>
                      <a:pt x="21588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57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 dirty="0"/>
              </a:p>
            </p:txBody>
          </p:sp>
          <p:sp>
            <p:nvSpPr>
              <p:cNvPr id="79" name="Shape 259"/>
              <p:cNvSpPr/>
              <p:nvPr/>
            </p:nvSpPr>
            <p:spPr>
              <a:xfrm rot="10800000">
                <a:off x="3885" y="0"/>
                <a:ext cx="3417433" cy="2575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526" extrusionOk="0">
                    <a:moveTo>
                      <a:pt x="12524" y="1216"/>
                    </a:moveTo>
                    <a:cubicBezTo>
                      <a:pt x="12015" y="377"/>
                      <a:pt x="11229" y="-74"/>
                      <a:pt x="10423" y="11"/>
                    </a:cubicBezTo>
                    <a:cubicBezTo>
                      <a:pt x="9755" y="81"/>
                      <a:pt x="9138" y="517"/>
                      <a:pt x="8719" y="1216"/>
                    </a:cubicBezTo>
                    <a:lnTo>
                      <a:pt x="353" y="16606"/>
                    </a:lnTo>
                    <a:cubicBezTo>
                      <a:pt x="-87" y="17576"/>
                      <a:pt x="-118" y="18783"/>
                      <a:pt x="271" y="19791"/>
                    </a:cubicBezTo>
                    <a:cubicBezTo>
                      <a:pt x="641" y="20749"/>
                      <a:pt x="1342" y="21399"/>
                      <a:pt x="2142" y="21526"/>
                    </a:cubicBezTo>
                    <a:lnTo>
                      <a:pt x="19122" y="21526"/>
                    </a:lnTo>
                    <a:cubicBezTo>
                      <a:pt x="19986" y="21504"/>
                      <a:pt x="20765" y="20828"/>
                      <a:pt x="21132" y="19781"/>
                    </a:cubicBezTo>
                    <a:cubicBezTo>
                      <a:pt x="21482" y="18785"/>
                      <a:pt x="21399" y="17614"/>
                      <a:pt x="20916" y="16723"/>
                    </a:cubicBezTo>
                    <a:lnTo>
                      <a:pt x="12524" y="121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E7DB6"/>
                  </a:gs>
                  <a:gs pos="100000">
                    <a:srgbClr val="5F5CA3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 dirty="0"/>
              </a:p>
            </p:txBody>
          </p:sp>
          <p:sp>
            <p:nvSpPr>
              <p:cNvPr id="81" name="Shape 260"/>
              <p:cNvSpPr/>
              <p:nvPr/>
            </p:nvSpPr>
            <p:spPr>
              <a:xfrm>
                <a:off x="-127073" y="-651383"/>
                <a:ext cx="3667887" cy="24273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endParaRPr sz="1200" dirty="0"/>
              </a:p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r>
                  <a:rPr lang="es-CL" sz="1200" dirty="0"/>
                  <a:t>EVALUACION RIESGO</a:t>
                </a:r>
                <a:endParaRPr sz="1200" dirty="0"/>
              </a:p>
            </p:txBody>
          </p:sp>
        </p:grpSp>
        <p:sp>
          <p:nvSpPr>
            <p:cNvPr id="70" name="Shape 262"/>
            <p:cNvSpPr/>
            <p:nvPr/>
          </p:nvSpPr>
          <p:spPr>
            <a:xfrm>
              <a:off x="2151652" y="8463631"/>
              <a:ext cx="2851725" cy="22478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algn="ctr"/>
            </a:lstStyle>
            <a:p>
              <a:r>
                <a:rPr lang="es-CL" sz="1200" baseline="0" dirty="0">
                  <a:solidFill>
                    <a:srgbClr val="595959"/>
                  </a:solidFill>
                </a:rPr>
                <a:t>Conocer a nuestro cliente es clave</a:t>
              </a:r>
              <a:endParaRPr sz="1200" dirty="0">
                <a:solidFill>
                  <a:srgbClr val="595959"/>
                </a:solidFill>
              </a:endParaRPr>
            </a:p>
          </p:txBody>
        </p:sp>
        <p:sp>
          <p:nvSpPr>
            <p:cNvPr id="72" name="Shape 262"/>
            <p:cNvSpPr/>
            <p:nvPr/>
          </p:nvSpPr>
          <p:spPr>
            <a:xfrm>
              <a:off x="6143137" y="8692682"/>
              <a:ext cx="5941396" cy="297733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algn="ctr"/>
            </a:lstStyle>
            <a:p>
              <a:pPr marL="171450" indent="-171450" algn="l">
                <a:buFontTx/>
                <a:buChar char="-"/>
              </a:pPr>
              <a:r>
                <a:rPr lang="es-CL" sz="1200" baseline="0" dirty="0">
                  <a:solidFill>
                    <a:srgbClr val="595959"/>
                  </a:solidFill>
                </a:rPr>
                <a:t>Descripción de la operación/línea solicitada </a:t>
              </a:r>
            </a:p>
            <a:p>
              <a:pPr marL="171450" indent="-171450" algn="l">
                <a:buFontTx/>
                <a:buChar char="-"/>
              </a:pPr>
              <a:r>
                <a:rPr lang="es-CL" sz="1200" dirty="0">
                  <a:solidFill>
                    <a:srgbClr val="595959"/>
                  </a:solidFill>
                </a:rPr>
                <a:t>Usos y fuentes de repago</a:t>
              </a:r>
            </a:p>
            <a:p>
              <a:pPr marL="171450" indent="-171450" algn="l">
                <a:buFontTx/>
                <a:buChar char="-"/>
              </a:pPr>
              <a:r>
                <a:rPr lang="es-CL" sz="1200" baseline="0" dirty="0">
                  <a:solidFill>
                    <a:srgbClr val="595959"/>
                  </a:solidFill>
                </a:rPr>
                <a:t>Comportamiento de pago interno y externo</a:t>
              </a:r>
            </a:p>
            <a:p>
              <a:pPr marL="171450" indent="-171450" algn="l">
                <a:buFontTx/>
                <a:buChar char="-"/>
              </a:pPr>
              <a:r>
                <a:rPr lang="es-CL" sz="1200" dirty="0">
                  <a:solidFill>
                    <a:srgbClr val="595959"/>
                  </a:solidFill>
                </a:rPr>
                <a:t>Cumplimiento de Requerimiento Documentario y Política de Créditos</a:t>
              </a:r>
            </a:p>
          </p:txBody>
        </p:sp>
        <p:sp>
          <p:nvSpPr>
            <p:cNvPr id="73" name="Shape 262"/>
            <p:cNvSpPr/>
            <p:nvPr/>
          </p:nvSpPr>
          <p:spPr>
            <a:xfrm>
              <a:off x="13289512" y="8213129"/>
              <a:ext cx="2851725" cy="22478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algn="ctr"/>
            </a:lstStyle>
            <a:p>
              <a:pPr marL="171450" indent="-171450" algn="l">
                <a:buFontTx/>
                <a:buChar char="-"/>
              </a:pPr>
              <a:r>
                <a:rPr lang="es-CL" sz="1200" baseline="0" dirty="0">
                  <a:solidFill>
                    <a:srgbClr val="595959"/>
                  </a:solidFill>
                </a:rPr>
                <a:t>Revisa y resuelve en base a antecedentes presentados por el área comercial</a:t>
              </a:r>
            </a:p>
            <a:p>
              <a:pPr marL="171450" indent="-171450" algn="l">
                <a:buFontTx/>
                <a:buChar char="-"/>
              </a:pPr>
              <a:r>
                <a:rPr lang="es-CL" sz="1200" dirty="0">
                  <a:solidFill>
                    <a:srgbClr val="595959"/>
                  </a:solidFill>
                </a:rPr>
                <a:t>Aprobación por unanimidad</a:t>
              </a:r>
              <a:endParaRPr sz="1200" baseline="0" dirty="0">
                <a:solidFill>
                  <a:srgbClr val="595959"/>
                </a:solidFill>
              </a:endParaRPr>
            </a:p>
          </p:txBody>
        </p:sp>
        <p:sp>
          <p:nvSpPr>
            <p:cNvPr id="75" name="Shape 262"/>
            <p:cNvSpPr/>
            <p:nvPr/>
          </p:nvSpPr>
          <p:spPr>
            <a:xfrm>
              <a:off x="9795350" y="3997618"/>
              <a:ext cx="4578366" cy="26576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algn="ctr"/>
            </a:lstStyle>
            <a:p>
              <a:pPr marL="171450" indent="-171450" algn="l">
                <a:buFontTx/>
                <a:buChar char="-"/>
              </a:pPr>
              <a:r>
                <a:rPr lang="es-CL" sz="1200" dirty="0">
                  <a:solidFill>
                    <a:srgbClr val="595959"/>
                  </a:solidFill>
                </a:rPr>
                <a:t>Pre-comités con la Gerencia General </a:t>
              </a:r>
            </a:p>
            <a:p>
              <a:pPr marL="171450" indent="-171450" algn="l">
                <a:buFontTx/>
                <a:buChar char="-"/>
              </a:pPr>
              <a:r>
                <a:rPr lang="es-CL" sz="1200" baseline="0" dirty="0">
                  <a:solidFill>
                    <a:srgbClr val="595959"/>
                  </a:solidFill>
                </a:rPr>
                <a:t>Análisis cualitativo y cuantitativo (financiero) del cliente, la</a:t>
              </a:r>
              <a:r>
                <a:rPr lang="es-CL" sz="1200" dirty="0">
                  <a:solidFill>
                    <a:srgbClr val="595959"/>
                  </a:solidFill>
                </a:rPr>
                <a:t> operación, el mercado u otro</a:t>
              </a:r>
              <a:endParaRPr lang="es-CL" sz="1200" baseline="0" dirty="0">
                <a:solidFill>
                  <a:srgbClr val="595959"/>
                </a:solidFill>
              </a:endParaRPr>
            </a:p>
            <a:p>
              <a:pPr marL="171450" indent="-171450" algn="l">
                <a:buFontTx/>
                <a:buChar char="-"/>
              </a:pPr>
              <a:r>
                <a:rPr lang="es-CL" sz="1200" baseline="0" dirty="0">
                  <a:solidFill>
                    <a:srgbClr val="595959"/>
                  </a:solidFill>
                </a:rPr>
                <a:t>Recomendación</a:t>
              </a:r>
              <a:endParaRPr sz="1200" baseline="0" dirty="0">
                <a:solidFill>
                  <a:srgbClr val="595959"/>
                </a:solidFill>
              </a:endParaRPr>
            </a:p>
          </p:txBody>
        </p:sp>
        <p:sp>
          <p:nvSpPr>
            <p:cNvPr id="76" name="Shape 262"/>
            <p:cNvSpPr/>
            <p:nvPr/>
          </p:nvSpPr>
          <p:spPr>
            <a:xfrm>
              <a:off x="4688206" y="4341853"/>
              <a:ext cx="3267642" cy="22478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algn="ctr"/>
            </a:lstStyle>
            <a:p>
              <a:r>
                <a:rPr lang="es-CL" sz="1200" dirty="0">
                  <a:solidFill>
                    <a:srgbClr val="595959"/>
                  </a:solidFill>
                </a:rPr>
                <a:t>Registro de información recogida en la visita en la carpeta comercial </a:t>
              </a:r>
              <a:endParaRPr sz="1200" dirty="0">
                <a:solidFill>
                  <a:srgbClr val="595959"/>
                </a:solidFill>
              </a:endParaRPr>
            </a:p>
          </p:txBody>
        </p:sp>
      </p:grpSp>
      <p:sp>
        <p:nvSpPr>
          <p:cNvPr id="31" name="10 Elipse"/>
          <p:cNvSpPr/>
          <p:nvPr/>
        </p:nvSpPr>
        <p:spPr>
          <a:xfrm>
            <a:off x="483550" y="380638"/>
            <a:ext cx="200094" cy="193948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CL" sz="700" b="1" dirty="0">
                <a:latin typeface="+mj-lt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00472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 dirty="0">
              <a:solidFill>
                <a:srgbClr val="424A52"/>
              </a:solidFill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ea typeface="Arial Narrow Bold"/>
                <a:cs typeface="Arial Narrow"/>
              </a:rPr>
              <a:t>EFICIENTE MANEJO DE RIESGO DE CRÉDITO Y OPERATIVO </a:t>
            </a:r>
          </a:p>
        </p:txBody>
      </p:sp>
      <p:sp>
        <p:nvSpPr>
          <p:cNvPr id="11" name="Rectángulo 2"/>
          <p:cNvSpPr/>
          <p:nvPr/>
        </p:nvSpPr>
        <p:spPr>
          <a:xfrm>
            <a:off x="467544" y="1054525"/>
            <a:ext cx="8280920" cy="4284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400" b="1" dirty="0">
                <a:solidFill>
                  <a:srgbClr val="EF862E"/>
                </a:solidFill>
                <a:latin typeface="Calibri"/>
                <a:cs typeface="Calibri"/>
              </a:rPr>
              <a:t>EVALUACIÓN RIESGO CREDITICIO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23</a:t>
            </a:fld>
            <a:endParaRPr lang="es-CL" dirty="0"/>
          </a:p>
        </p:txBody>
      </p:sp>
      <p:sp>
        <p:nvSpPr>
          <p:cNvPr id="51" name="Shape 279"/>
          <p:cNvSpPr/>
          <p:nvPr/>
        </p:nvSpPr>
        <p:spPr>
          <a:xfrm>
            <a:off x="802630" y="1672259"/>
            <a:ext cx="1770360" cy="3993902"/>
          </a:xfrm>
          <a:prstGeom prst="roundRect">
            <a:avLst>
              <a:gd name="adj" fmla="val 1814"/>
            </a:avLst>
          </a:prstGeom>
          <a:solidFill>
            <a:srgbClr val="01A49E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dirty="0"/>
          </a:p>
        </p:txBody>
      </p:sp>
      <p:sp>
        <p:nvSpPr>
          <p:cNvPr id="52" name="Shape 280"/>
          <p:cNvSpPr/>
          <p:nvPr/>
        </p:nvSpPr>
        <p:spPr>
          <a:xfrm>
            <a:off x="1029708" y="2020844"/>
            <a:ext cx="1221894" cy="1214125"/>
          </a:xfrm>
          <a:prstGeom prst="roundRect">
            <a:avLst>
              <a:gd name="adj" fmla="val 50000"/>
            </a:avLst>
          </a:prstGeom>
          <a:solidFill>
            <a:srgbClr val="34B7B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dirty="0"/>
          </a:p>
        </p:txBody>
      </p:sp>
      <p:sp>
        <p:nvSpPr>
          <p:cNvPr id="53" name="Shape 281"/>
          <p:cNvSpPr/>
          <p:nvPr/>
        </p:nvSpPr>
        <p:spPr>
          <a:xfrm>
            <a:off x="877880" y="3344616"/>
            <a:ext cx="1641459" cy="1186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s-CL" sz="1200" u="sng" dirty="0"/>
              <a:t>Conocimiento</a:t>
            </a:r>
            <a:r>
              <a:rPr lang="es-CL" sz="1200" dirty="0"/>
              <a:t> </a:t>
            </a:r>
            <a:r>
              <a:rPr lang="es-CL" sz="1200" u="sng" dirty="0"/>
              <a:t>del</a:t>
            </a:r>
            <a:r>
              <a:rPr lang="es-CL" sz="1200" dirty="0"/>
              <a:t> </a:t>
            </a:r>
            <a:r>
              <a:rPr lang="es-CL" sz="1200" u="sng" dirty="0"/>
              <a:t>cliente</a:t>
            </a:r>
            <a:r>
              <a:rPr lang="es-CL" sz="1200" dirty="0"/>
              <a:t>: </a:t>
            </a:r>
            <a:r>
              <a:rPr lang="es-CL" sz="1200" i="1" dirty="0"/>
              <a:t>“Character” </a:t>
            </a:r>
          </a:p>
          <a:p>
            <a:pPr lvl="0"/>
            <a:r>
              <a:rPr lang="es-CL" sz="1200" dirty="0"/>
              <a:t> </a:t>
            </a:r>
          </a:p>
          <a:p>
            <a:r>
              <a:rPr lang="es-CL" sz="1200" dirty="0"/>
              <a:t>Experiencia y antigüedad en el giro de </a:t>
            </a:r>
            <a:r>
              <a:rPr lang="es-CL" sz="1200" dirty="0">
                <a:solidFill>
                  <a:schemeClr val="bg1"/>
                </a:solidFill>
              </a:rPr>
              <a:t>negocio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54" name="Shape 282"/>
          <p:cNvSpPr/>
          <p:nvPr/>
        </p:nvSpPr>
        <p:spPr>
          <a:xfrm>
            <a:off x="1406587" y="2578495"/>
            <a:ext cx="452816" cy="1132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numCol="1" anchor="ctr">
            <a:spAutoFit/>
          </a:bodyPr>
          <a:lstStyle>
            <a:lvl1pPr algn="ctr">
              <a:lnSpc>
                <a:spcPct val="80000"/>
              </a:lnSpc>
              <a:defRPr sz="10000" cap="all" baseline="0">
                <a:solidFill>
                  <a:srgbClr val="FFFFFF"/>
                </a:solidFill>
              </a:defRPr>
            </a:lvl1pPr>
          </a:lstStyle>
          <a:p>
            <a:r>
              <a:rPr lang="es-CL" sz="1200" b="1" dirty="0"/>
              <a:t>CUALITATIVO</a:t>
            </a:r>
            <a:endParaRPr sz="1200" b="1" dirty="0"/>
          </a:p>
        </p:txBody>
      </p:sp>
      <p:sp>
        <p:nvSpPr>
          <p:cNvPr id="55" name="Shape 285"/>
          <p:cNvSpPr/>
          <p:nvPr/>
        </p:nvSpPr>
        <p:spPr>
          <a:xfrm>
            <a:off x="2723156" y="1672260"/>
            <a:ext cx="1757282" cy="3993902"/>
          </a:xfrm>
          <a:prstGeom prst="roundRect">
            <a:avLst>
              <a:gd name="adj" fmla="val 1814"/>
            </a:avLst>
          </a:prstGeom>
          <a:solidFill>
            <a:srgbClr val="1990AD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dirty="0"/>
          </a:p>
        </p:txBody>
      </p:sp>
      <p:sp>
        <p:nvSpPr>
          <p:cNvPr id="56" name="Shape 286"/>
          <p:cNvSpPr/>
          <p:nvPr/>
        </p:nvSpPr>
        <p:spPr>
          <a:xfrm>
            <a:off x="2993802" y="2024673"/>
            <a:ext cx="1221894" cy="1214125"/>
          </a:xfrm>
          <a:prstGeom prst="roundRect">
            <a:avLst>
              <a:gd name="adj" fmla="val 50000"/>
            </a:avLst>
          </a:prstGeom>
          <a:solidFill>
            <a:srgbClr val="47A7BD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dirty="0"/>
          </a:p>
        </p:txBody>
      </p:sp>
      <p:sp>
        <p:nvSpPr>
          <p:cNvPr id="57" name="Shape 288"/>
          <p:cNvSpPr/>
          <p:nvPr/>
        </p:nvSpPr>
        <p:spPr>
          <a:xfrm>
            <a:off x="3321247" y="2578495"/>
            <a:ext cx="508476" cy="1132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numCol="1" anchor="ctr">
            <a:spAutoFit/>
          </a:bodyPr>
          <a:lstStyle>
            <a:lvl1pPr algn="ctr">
              <a:lnSpc>
                <a:spcPct val="80000"/>
              </a:lnSpc>
              <a:defRPr sz="10000" cap="all" baseline="0">
                <a:solidFill>
                  <a:srgbClr val="FFFFFF"/>
                </a:solidFill>
              </a:defRPr>
            </a:lvl1pPr>
          </a:lstStyle>
          <a:p>
            <a:r>
              <a:rPr lang="es-CL" sz="1200" b="1" dirty="0"/>
              <a:t>CUANTITATIVO</a:t>
            </a:r>
            <a:endParaRPr sz="1200" b="1" dirty="0"/>
          </a:p>
        </p:txBody>
      </p:sp>
      <p:sp>
        <p:nvSpPr>
          <p:cNvPr id="58" name="Shape 291"/>
          <p:cNvSpPr/>
          <p:nvPr/>
        </p:nvSpPr>
        <p:spPr>
          <a:xfrm>
            <a:off x="4573922" y="1672259"/>
            <a:ext cx="1790200" cy="3993902"/>
          </a:xfrm>
          <a:prstGeom prst="roundRect">
            <a:avLst>
              <a:gd name="adj" fmla="val 1814"/>
            </a:avLst>
          </a:prstGeom>
          <a:solidFill>
            <a:srgbClr val="4376AB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dirty="0"/>
          </a:p>
        </p:txBody>
      </p:sp>
      <p:sp>
        <p:nvSpPr>
          <p:cNvPr id="59" name="Shape 292"/>
          <p:cNvSpPr/>
          <p:nvPr/>
        </p:nvSpPr>
        <p:spPr>
          <a:xfrm>
            <a:off x="4863160" y="2028078"/>
            <a:ext cx="1221894" cy="1214125"/>
          </a:xfrm>
          <a:prstGeom prst="roundRect">
            <a:avLst>
              <a:gd name="adj" fmla="val 50000"/>
            </a:avLst>
          </a:prstGeom>
          <a:solidFill>
            <a:srgbClr val="6991BC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dirty="0"/>
          </a:p>
        </p:txBody>
      </p:sp>
      <p:sp>
        <p:nvSpPr>
          <p:cNvPr id="61" name="Shape 294"/>
          <p:cNvSpPr/>
          <p:nvPr/>
        </p:nvSpPr>
        <p:spPr>
          <a:xfrm>
            <a:off x="5147812" y="2571261"/>
            <a:ext cx="672084" cy="1132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numCol="1" anchor="ctr">
            <a:spAutoFit/>
          </a:bodyPr>
          <a:lstStyle>
            <a:lvl1pPr algn="ctr">
              <a:lnSpc>
                <a:spcPct val="80000"/>
              </a:lnSpc>
              <a:defRPr sz="10000" cap="all" baseline="0">
                <a:solidFill>
                  <a:srgbClr val="FFFFFF"/>
                </a:solidFill>
              </a:defRPr>
            </a:lvl1pPr>
          </a:lstStyle>
          <a:p>
            <a:r>
              <a:rPr lang="es-CL" sz="1200" b="1" dirty="0"/>
              <a:t>COMPORTAMIENTO</a:t>
            </a:r>
            <a:endParaRPr sz="1200" b="1" dirty="0"/>
          </a:p>
        </p:txBody>
      </p:sp>
      <p:sp>
        <p:nvSpPr>
          <p:cNvPr id="62" name="Shape 297"/>
          <p:cNvSpPr/>
          <p:nvPr/>
        </p:nvSpPr>
        <p:spPr>
          <a:xfrm>
            <a:off x="6430780" y="1672259"/>
            <a:ext cx="1855032" cy="3993902"/>
          </a:xfrm>
          <a:prstGeom prst="roundRect">
            <a:avLst>
              <a:gd name="adj" fmla="val 1814"/>
            </a:avLst>
          </a:prstGeom>
          <a:solidFill>
            <a:srgbClr val="5F5CA3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dirty="0"/>
          </a:p>
        </p:txBody>
      </p:sp>
      <p:sp>
        <p:nvSpPr>
          <p:cNvPr id="65" name="Shape 298"/>
          <p:cNvSpPr/>
          <p:nvPr/>
        </p:nvSpPr>
        <p:spPr>
          <a:xfrm>
            <a:off x="6779767" y="2028078"/>
            <a:ext cx="1221894" cy="1214125"/>
          </a:xfrm>
          <a:prstGeom prst="roundRect">
            <a:avLst>
              <a:gd name="adj" fmla="val 50000"/>
            </a:avLst>
          </a:prstGeom>
          <a:solidFill>
            <a:srgbClr val="7E7DB6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dirty="0"/>
          </a:p>
        </p:txBody>
      </p:sp>
      <p:sp>
        <p:nvSpPr>
          <p:cNvPr id="68" name="Shape 300"/>
          <p:cNvSpPr/>
          <p:nvPr/>
        </p:nvSpPr>
        <p:spPr>
          <a:xfrm>
            <a:off x="6714934" y="2588173"/>
            <a:ext cx="1286727" cy="2598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lnSpc>
                <a:spcPct val="80000"/>
              </a:lnSpc>
              <a:defRPr sz="10000" cap="all" baseline="0">
                <a:solidFill>
                  <a:srgbClr val="FFFFFF"/>
                </a:solidFill>
              </a:defRPr>
            </a:lvl1pPr>
          </a:lstStyle>
          <a:p>
            <a:r>
              <a:rPr lang="es-CL" sz="1200" b="1" dirty="0"/>
              <a:t>OTROS </a:t>
            </a:r>
          </a:p>
          <a:p>
            <a:r>
              <a:rPr lang="es-CL" sz="1200" b="1" dirty="0"/>
              <a:t>Factores</a:t>
            </a:r>
          </a:p>
          <a:p>
            <a:endParaRPr sz="1200" b="1" dirty="0"/>
          </a:p>
        </p:txBody>
      </p:sp>
      <p:sp>
        <p:nvSpPr>
          <p:cNvPr id="71" name="Shape 281"/>
          <p:cNvSpPr/>
          <p:nvPr/>
        </p:nvSpPr>
        <p:spPr>
          <a:xfrm>
            <a:off x="2709567" y="3344616"/>
            <a:ext cx="1686781" cy="10008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z="1200" u="sng" dirty="0"/>
              <a:t>Resultado</a:t>
            </a:r>
            <a:r>
              <a:rPr lang="es-ES" sz="1200" dirty="0"/>
              <a:t> </a:t>
            </a:r>
            <a:r>
              <a:rPr lang="es-ES" sz="1200" u="sng" dirty="0"/>
              <a:t>de</a:t>
            </a:r>
            <a:r>
              <a:rPr lang="es-ES" sz="1200" dirty="0"/>
              <a:t> </a:t>
            </a:r>
            <a:r>
              <a:rPr lang="es-ES" sz="1200" u="sng" dirty="0"/>
              <a:t>Operación</a:t>
            </a:r>
          </a:p>
          <a:p>
            <a:pPr lvl="0"/>
            <a:endParaRPr lang="es-ES" sz="1200" u="sng" dirty="0"/>
          </a:p>
          <a:p>
            <a:pPr lvl="0"/>
            <a:r>
              <a:rPr lang="es-ES" sz="1200" dirty="0"/>
              <a:t> </a:t>
            </a:r>
          </a:p>
          <a:p>
            <a:pPr lvl="0"/>
            <a:r>
              <a:rPr lang="es-ES" sz="1200" dirty="0"/>
              <a:t>Generación operativa de la empresa y fortaleza patrimonial</a:t>
            </a:r>
            <a:endParaRPr lang="es-CL" sz="1200" dirty="0"/>
          </a:p>
        </p:txBody>
      </p:sp>
      <p:sp>
        <p:nvSpPr>
          <p:cNvPr id="74" name="Shape 281"/>
          <p:cNvSpPr/>
          <p:nvPr/>
        </p:nvSpPr>
        <p:spPr>
          <a:xfrm>
            <a:off x="4719671" y="3388017"/>
            <a:ext cx="1548776" cy="878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s-CL" sz="1200" u="sng" dirty="0"/>
              <a:t>Comportamiento</a:t>
            </a:r>
            <a:r>
              <a:rPr lang="es-CL" sz="1200" dirty="0"/>
              <a:t> </a:t>
            </a:r>
            <a:r>
              <a:rPr lang="es-CL" sz="1200" u="sng" dirty="0"/>
              <a:t>de</a:t>
            </a:r>
            <a:r>
              <a:rPr lang="es-CL" sz="1200" dirty="0"/>
              <a:t> </a:t>
            </a:r>
            <a:r>
              <a:rPr lang="es-CL" sz="1200" u="sng" dirty="0"/>
              <a:t>Pago</a:t>
            </a:r>
          </a:p>
          <a:p>
            <a:endParaRPr lang="es-CL" sz="1200" u="sng" dirty="0"/>
          </a:p>
          <a:p>
            <a:endParaRPr lang="es-CL" sz="1200" u="sng" dirty="0"/>
          </a:p>
          <a:p>
            <a:r>
              <a:rPr lang="es-CL" sz="1200" dirty="0"/>
              <a:t>Informes </a:t>
            </a:r>
            <a:r>
              <a:rPr lang="es-CL" sz="1200" dirty="0">
                <a:solidFill>
                  <a:schemeClr val="bg1"/>
                </a:solidFill>
              </a:rPr>
              <a:t>comerciales y comportamiento de pago y análisis financiero</a:t>
            </a:r>
          </a:p>
          <a:p>
            <a:r>
              <a:rPr lang="es-CL" sz="1200" dirty="0"/>
              <a:t>  </a:t>
            </a:r>
          </a:p>
        </p:txBody>
      </p:sp>
      <p:sp>
        <p:nvSpPr>
          <p:cNvPr id="77" name="Shape 281"/>
          <p:cNvSpPr/>
          <p:nvPr/>
        </p:nvSpPr>
        <p:spPr>
          <a:xfrm>
            <a:off x="6469513" y="3404184"/>
            <a:ext cx="1867946" cy="985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s-CL" sz="1200" u="sng" dirty="0"/>
              <a:t>Estructura</a:t>
            </a:r>
          </a:p>
          <a:p>
            <a:endParaRPr lang="es-CL" sz="1200" u="sng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CL" sz="1200" u="sng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L" sz="1200" dirty="0"/>
              <a:t>Condiciones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L" sz="1200" dirty="0"/>
              <a:t>Destino de fondos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L" sz="1200" dirty="0"/>
              <a:t>Fuente y plazo de repago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L" sz="1200" dirty="0"/>
              <a:t>Garantías</a:t>
            </a:r>
            <a:endParaRPr sz="1200" dirty="0"/>
          </a:p>
        </p:txBody>
      </p:sp>
      <p:sp>
        <p:nvSpPr>
          <p:cNvPr id="80" name="CuadroTexto 2"/>
          <p:cNvSpPr txBox="1"/>
          <p:nvPr/>
        </p:nvSpPr>
        <p:spPr>
          <a:xfrm>
            <a:off x="802630" y="5871117"/>
            <a:ext cx="7478098" cy="287258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200" b="1" dirty="0"/>
              <a:t>FACTORING</a:t>
            </a:r>
            <a:endParaRPr kumimoji="0" lang="es-ES" sz="1200" b="1" i="0" u="none" strike="noStrike" cap="none" spc="0" normalizeH="0" baseline="52173" dirty="0">
              <a:ln>
                <a:noFill/>
              </a:ln>
              <a:solidFill>
                <a:srgbClr val="848484"/>
              </a:solidFill>
              <a:effectLst/>
              <a:uFillTx/>
              <a:sym typeface="Arial"/>
            </a:endParaRPr>
          </a:p>
        </p:txBody>
      </p:sp>
      <p:sp>
        <p:nvSpPr>
          <p:cNvPr id="22" name="10 Elipse"/>
          <p:cNvSpPr/>
          <p:nvPr/>
        </p:nvSpPr>
        <p:spPr>
          <a:xfrm>
            <a:off x="483550" y="380638"/>
            <a:ext cx="200094" cy="193948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CL" sz="700" b="1" dirty="0">
                <a:latin typeface="+mj-lt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0327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>
            <a:extLst>
              <a:ext uri="{FF2B5EF4-FFF2-40B4-BE49-F238E27FC236}">
                <a16:creationId xmlns:a16="http://schemas.microsoft.com/office/drawing/2014/main" id="{98A84E09-7CBF-844A-99CA-234B0F4F7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40" y="830810"/>
            <a:ext cx="8280920" cy="2839880"/>
          </a:xfrm>
          <a:prstGeom prst="rect">
            <a:avLst/>
          </a:prstGeom>
          <a:solidFill>
            <a:srgbClr val="D6DFE1">
              <a:alpha val="36000"/>
            </a:srgbClr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ctr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 dirty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24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2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ESTRATEGIAS 2024</a:t>
            </a:r>
          </a:p>
        </p:txBody>
      </p:sp>
      <p:sp>
        <p:nvSpPr>
          <p:cNvPr id="15" name="19 Rectángulo"/>
          <p:cNvSpPr/>
          <p:nvPr/>
        </p:nvSpPr>
        <p:spPr>
          <a:xfrm>
            <a:off x="483549" y="970431"/>
            <a:ext cx="8154423" cy="584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MX" sz="1400" dirty="0">
                <a:solidFill>
                  <a:srgbClr val="595959"/>
                </a:solidFill>
              </a:rPr>
              <a:t>Promover el negocio  de factoring internacional entre Perú y Chile aprovechando sinergias con la Matriz</a:t>
            </a:r>
          </a:p>
          <a:p>
            <a:pPr marL="171450" indent="-171450" algn="just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MX" sz="1400" dirty="0">
                <a:solidFill>
                  <a:srgbClr val="595959"/>
                </a:solidFill>
              </a:rPr>
              <a:t>Creación de una Sub Gerencia de “Grandes Empresas” y potenciar la captación de negocios que generan volumen</a:t>
            </a:r>
          </a:p>
          <a:p>
            <a:pPr marL="171450" indent="-171450" algn="just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MX" sz="1400" dirty="0">
                <a:solidFill>
                  <a:srgbClr val="595959"/>
                </a:solidFill>
              </a:rPr>
              <a:t>Apertura de una oficina física en Ica</a:t>
            </a:r>
          </a:p>
          <a:p>
            <a:pPr marL="171450" indent="-171450" algn="just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MX" sz="1400" dirty="0">
                <a:solidFill>
                  <a:srgbClr val="595959"/>
                </a:solidFill>
              </a:rPr>
              <a:t>Desarrollar nuevos productos como confirming y financiamiento de COMEX con cobertura de seguro</a:t>
            </a:r>
          </a:p>
          <a:p>
            <a:pPr marL="171450" indent="-171450" algn="just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MX" sz="1400" dirty="0">
                <a:solidFill>
                  <a:srgbClr val="595959"/>
                </a:solidFill>
              </a:rPr>
              <a:t>Implementar nuevas alianzas con grandes pagadores para ampliar la base y diversificar el riesgo en otros sectores</a:t>
            </a:r>
          </a:p>
          <a:p>
            <a:pPr marL="171450" indent="-171450" algn="just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MX" sz="1400" dirty="0">
                <a:solidFill>
                  <a:srgbClr val="595959"/>
                </a:solidFill>
              </a:rPr>
              <a:t>Enfoque en mayor diversificación de clientes con tickets de mayor margen y con empresas con bajo acceso al crédito</a:t>
            </a:r>
          </a:p>
          <a:p>
            <a:pPr marL="171450" indent="-171450" algn="just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MX" sz="1400" dirty="0">
                <a:solidFill>
                  <a:srgbClr val="595959"/>
                </a:solidFill>
              </a:rPr>
              <a:t>Incursionar en la compra de cartera (facturas) para potenciar el crecimiento </a:t>
            </a:r>
          </a:p>
          <a:p>
            <a:pPr marL="171450" indent="-171450" algn="just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MX" sz="1400" dirty="0">
                <a:solidFill>
                  <a:srgbClr val="595959"/>
                </a:solidFill>
              </a:rPr>
              <a:t>Reducir los tiempos de atención en 20% (2 horas) a través de canales de ágil aprobación para montos menores (Fast track).</a:t>
            </a:r>
          </a:p>
          <a:p>
            <a:pPr marL="171450" indent="-171450" algn="just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MX" sz="1400" dirty="0">
                <a:solidFill>
                  <a:srgbClr val="595959"/>
                </a:solidFill>
              </a:rPr>
              <a:t>Fortalecer las capacidades de evaluación de Riesgo en Peru con la contratación de un recurso localmente. </a:t>
            </a:r>
          </a:p>
          <a:p>
            <a:pPr marL="171450" indent="-171450" algn="just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MX" sz="1400" dirty="0">
                <a:solidFill>
                  <a:srgbClr val="595959"/>
                </a:solidFill>
              </a:rPr>
              <a:t>Actualizar el modelo de cálculo provisiones con información hasta el 2023</a:t>
            </a:r>
          </a:p>
          <a:p>
            <a:pPr marL="171450" indent="-171450" algn="just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MX" sz="1400" dirty="0">
                <a:solidFill>
                  <a:srgbClr val="595959"/>
                </a:solidFill>
              </a:rPr>
              <a:t>Implementar el área de Normalización y contratar una Sub Gerencia de cobranzas</a:t>
            </a:r>
          </a:p>
          <a:p>
            <a:pPr marL="171450" indent="-171450" algn="just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MX" sz="1400" dirty="0">
                <a:solidFill>
                  <a:srgbClr val="595959"/>
                </a:solidFill>
              </a:rPr>
              <a:t>Buscar nuevas fuentes de financiamiento con entidades financieras del exterior (ITAU, Cargill, etc.)e nuevos inversionistas locales (compañías de seguros, fondos mutuos entre otros) . </a:t>
            </a:r>
          </a:p>
          <a:p>
            <a:pPr eaLnBrk="0" hangingPunct="0">
              <a:lnSpc>
                <a:spcPct val="110000"/>
              </a:lnSpc>
              <a:spcBef>
                <a:spcPts val="600"/>
              </a:spcBef>
              <a:buSzPct val="120000"/>
            </a:pPr>
            <a:endParaRPr lang="es-MX" sz="1400" dirty="0">
              <a:solidFill>
                <a:srgbClr val="595959"/>
              </a:solidFill>
            </a:endParaRP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endParaRPr lang="es-MX" sz="1400" dirty="0">
              <a:solidFill>
                <a:srgbClr val="595959"/>
              </a:solidFill>
            </a:endParaRPr>
          </a:p>
          <a:p>
            <a:pPr eaLnBrk="0" hangingPunct="0">
              <a:lnSpc>
                <a:spcPct val="110000"/>
              </a:lnSpc>
              <a:spcBef>
                <a:spcPts val="600"/>
              </a:spcBef>
              <a:buSzPct val="120000"/>
            </a:pPr>
            <a:endParaRPr lang="es-MX" sz="1100" dirty="0">
              <a:solidFill>
                <a:srgbClr val="59595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24</a:t>
            </a:fld>
            <a:endParaRPr lang="es-CL" dirty="0"/>
          </a:p>
        </p:txBody>
      </p:sp>
      <p:sp>
        <p:nvSpPr>
          <p:cNvPr id="17" name="10 Elipse"/>
          <p:cNvSpPr/>
          <p:nvPr/>
        </p:nvSpPr>
        <p:spPr>
          <a:xfrm>
            <a:off x="483550" y="380638"/>
            <a:ext cx="200094" cy="193948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700" b="1" dirty="0">
                <a:latin typeface="+mj-lt"/>
                <a:cs typeface="Arial" panose="020B0604020202020204" pitchFamily="34" charset="0"/>
              </a:rPr>
              <a:t>6</a:t>
            </a:r>
            <a:endParaRPr lang="es-CL" sz="7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tángulo 2">
            <a:extLst>
              <a:ext uri="{FF2B5EF4-FFF2-40B4-BE49-F238E27FC236}">
                <a16:creationId xmlns:a16="http://schemas.microsoft.com/office/drawing/2014/main" id="{2F0B1A09-A2D1-E024-F181-5EDCE9238380}"/>
              </a:ext>
            </a:extLst>
          </p:cNvPr>
          <p:cNvSpPr/>
          <p:nvPr/>
        </p:nvSpPr>
        <p:spPr>
          <a:xfrm>
            <a:off x="379531" y="6023639"/>
            <a:ext cx="8280920" cy="4284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400" b="1" dirty="0">
              <a:solidFill>
                <a:srgbClr val="EF862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98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23851" y="3891681"/>
            <a:ext cx="849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spc="300" dirty="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Emisión de Papeles Comerciales</a:t>
            </a:r>
            <a:br>
              <a:rPr lang="es-CL" sz="2000" spc="300" dirty="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CL" sz="2000" spc="300" dirty="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Eurocapital Servicios Financieros S.A.C (ECapital)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579143" y="5384643"/>
            <a:ext cx="3998911" cy="243453"/>
          </a:xfrm>
          <a:prstGeom prst="rect">
            <a:avLst/>
          </a:prstGeom>
        </p:spPr>
        <p:txBody>
          <a:bodyPr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8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6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4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marL="0" indent="0" algn="r">
              <a:buNone/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Diciembre 2023</a:t>
            </a: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5677793" y="5821607"/>
            <a:ext cx="2900261" cy="243453"/>
          </a:xfrm>
          <a:prstGeom prst="rect">
            <a:avLst/>
          </a:prstGeom>
        </p:spPr>
        <p:txBody>
          <a:bodyPr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8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6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4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marL="0" indent="0" algn="r">
              <a:buNone/>
            </a:pPr>
            <a:r>
              <a:rPr lang="es-C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Agente estructurador y Colocador</a:t>
            </a:r>
          </a:p>
        </p:txBody>
      </p:sp>
      <p:pic>
        <p:nvPicPr>
          <p:cNvPr id="9224" name="Picture 8" descr="Resultado de imagen para logo larrainvi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43" y="5987535"/>
            <a:ext cx="1327311" cy="5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61083" y="0"/>
            <a:ext cx="1763688" cy="64843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2292" name="Picture 4" descr="http://www.eurocapital.cl/images/front/backgrounds/bg-banner-investor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2"/>
          <a:stretch/>
        </p:blipFill>
        <p:spPr bwMode="auto">
          <a:xfrm>
            <a:off x="323850" y="1577372"/>
            <a:ext cx="8712646" cy="20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850" y="1577371"/>
            <a:ext cx="8712200" cy="2081731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81560"/>
            <a:ext cx="237965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8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ángulo 10"/>
          <p:cNvSpPr>
            <a:spLocks noChangeArrowheads="1"/>
          </p:cNvSpPr>
          <p:nvPr/>
        </p:nvSpPr>
        <p:spPr bwMode="auto">
          <a:xfrm>
            <a:off x="646931" y="239945"/>
            <a:ext cx="7525469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chemeClr val="bg1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ÍNDICE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3431989" y="1196752"/>
            <a:ext cx="5383188" cy="4824536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eaLnBrk="0" hangingPunct="0">
              <a:lnSpc>
                <a:spcPct val="150000"/>
              </a:lnSpc>
              <a:spcBef>
                <a:spcPts val="600"/>
              </a:spcBef>
              <a:buSzPct val="70000"/>
            </a:pPr>
            <a:r>
              <a:rPr lang="es-CL" sz="1600" b="1" dirty="0">
                <a:solidFill>
                  <a:srgbClr val="595959"/>
                </a:solidFill>
                <a:latin typeface="+mn-lt"/>
              </a:rPr>
              <a:t>CAPÍTULO I:</a:t>
            </a:r>
            <a:r>
              <a:rPr lang="es-CL" sz="1600" dirty="0">
                <a:solidFill>
                  <a:srgbClr val="595959"/>
                </a:solidFill>
                <a:latin typeface="+mn-lt"/>
              </a:rPr>
              <a:t>		Eurocapital S.A</a:t>
            </a:r>
            <a:r>
              <a:rPr lang="es-CL" sz="1600" i="1" dirty="0">
                <a:solidFill>
                  <a:srgbClr val="595959"/>
                </a:solidFill>
                <a:latin typeface="+mn-lt"/>
              </a:rPr>
              <a:t>. (Matriz de Ecapital)</a:t>
            </a:r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buSzPct val="70000"/>
            </a:pPr>
            <a:r>
              <a:rPr lang="es-CL" sz="1600" b="1" dirty="0">
                <a:solidFill>
                  <a:srgbClr val="595959"/>
                </a:solidFill>
                <a:latin typeface="+mn-lt"/>
              </a:rPr>
              <a:t>CAPÍTULO II:</a:t>
            </a:r>
            <a:r>
              <a:rPr lang="es-CL" sz="1600" dirty="0">
                <a:solidFill>
                  <a:srgbClr val="595959"/>
                </a:solidFill>
                <a:latin typeface="+mn-lt"/>
              </a:rPr>
              <a:t>		Consideraciones de Inversión </a:t>
            </a:r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buSzPct val="70000"/>
            </a:pPr>
            <a:r>
              <a:rPr lang="es-CL" sz="1600" b="1" dirty="0">
                <a:solidFill>
                  <a:srgbClr val="595959"/>
                </a:solidFill>
              </a:rPr>
              <a:t>CAPÍTULO III:</a:t>
            </a:r>
            <a:r>
              <a:rPr lang="es-CL" sz="1600" dirty="0">
                <a:solidFill>
                  <a:srgbClr val="595959"/>
                </a:solidFill>
              </a:rPr>
              <a:t>		Últimos Acontecimientos</a:t>
            </a:r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buSzPct val="70000"/>
            </a:pPr>
            <a:endParaRPr lang="es-CL" sz="160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3</a:t>
            </a:fld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 r="26308"/>
          <a:stretch/>
        </p:blipFill>
        <p:spPr>
          <a:xfrm>
            <a:off x="395536" y="1180728"/>
            <a:ext cx="3041426" cy="5038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1180727"/>
            <a:ext cx="3041426" cy="5038725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4297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565150" y="3861048"/>
            <a:ext cx="7021513" cy="576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400" dirty="0">
                <a:solidFill>
                  <a:srgbClr val="595959"/>
                </a:solidFill>
              </a:rPr>
              <a:t>Capítulo I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65150" y="4149080"/>
            <a:ext cx="6983413" cy="79208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CL" sz="2400" dirty="0"/>
              <a:t>Eurocapital S.A. (Matriz de Ecapital)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5150" y="4160222"/>
            <a:ext cx="8471346" cy="263792"/>
            <a:chOff x="565150" y="644928"/>
            <a:chExt cx="8929688" cy="0"/>
          </a:xfrm>
        </p:grpSpPr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2797150" y="644928"/>
              <a:ext cx="2232000" cy="0"/>
            </a:xfrm>
            <a:prstGeom prst="line">
              <a:avLst/>
            </a:prstGeom>
            <a:ln w="76200">
              <a:solidFill>
                <a:srgbClr val="7FA4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9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5029150" y="644928"/>
              <a:ext cx="2232000" cy="0"/>
            </a:xfrm>
            <a:prstGeom prst="line">
              <a:avLst/>
            </a:prstGeom>
            <a:ln w="76200">
              <a:solidFill>
                <a:srgbClr val="879A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10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7261150" y="644928"/>
              <a:ext cx="2233688" cy="0"/>
            </a:xfrm>
            <a:prstGeom prst="line">
              <a:avLst/>
            </a:prstGeom>
            <a:ln w="76200">
              <a:solidFill>
                <a:srgbClr val="A2B0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12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565150" y="644928"/>
              <a:ext cx="2232000" cy="0"/>
            </a:xfrm>
            <a:prstGeom prst="line">
              <a:avLst/>
            </a:prstGeom>
            <a:ln w="76200">
              <a:solidFill>
                <a:srgbClr val="4B7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77808" y="620688"/>
            <a:ext cx="8650667" cy="2880736"/>
            <a:chOff x="377808" y="620688"/>
            <a:chExt cx="8650667" cy="2880736"/>
          </a:xfrm>
        </p:grpSpPr>
        <p:pic>
          <p:nvPicPr>
            <p:cNvPr id="16" name="Picture 2" descr="http://www.eurocapital.cl/images/front/backgrounds/bg-home-client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45" b="29628"/>
            <a:stretch/>
          </p:blipFill>
          <p:spPr bwMode="auto">
            <a:xfrm>
              <a:off x="377808" y="620688"/>
              <a:ext cx="8650667" cy="28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77808" y="620688"/>
              <a:ext cx="8650667" cy="2880736"/>
            </a:xfrm>
            <a:prstGeom prst="rect">
              <a:avLst/>
            </a:prstGeom>
            <a:solidFill>
              <a:srgbClr val="000000">
                <a:alpha val="21961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</p:spTree>
    <p:extLst>
      <p:ext uri="{BB962C8B-B14F-4D97-AF65-F5344CB8AC3E}">
        <p14:creationId xmlns:p14="http://schemas.microsoft.com/office/powerpoint/2010/main" val="159256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35856" y="938043"/>
            <a:ext cx="4091682" cy="28803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300" b="1" dirty="0">
                <a:solidFill>
                  <a:srgbClr val="EF862E"/>
                </a:solidFill>
                <a:latin typeface="Calibri"/>
                <a:cs typeface="Calibri"/>
              </a:rPr>
              <a:t>EUROCAPITAL EN SÍNTESIS</a:t>
            </a:r>
          </a:p>
        </p:txBody>
      </p:sp>
      <p:sp>
        <p:nvSpPr>
          <p:cNvPr id="5125" name="Rectángulo 10"/>
          <p:cNvSpPr>
            <a:spLocks noChangeArrowheads="1"/>
          </p:cNvSpPr>
          <p:nvPr/>
        </p:nvSpPr>
        <p:spPr bwMode="auto">
          <a:xfrm>
            <a:off x="646931" y="124414"/>
            <a:ext cx="7525469" cy="52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100" dirty="0">
                <a:solidFill>
                  <a:srgbClr val="595959"/>
                </a:solidFill>
                <a:latin typeface="+mn-lt"/>
                <a:cs typeface="Arial Narrow"/>
              </a:rPr>
              <a:t>Eurocapital S.A. (Matriz de Ecapital)</a:t>
            </a: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INSTITUCIÓN FINANCIERA NO BANCARIA LIDER EN CHILE</a:t>
            </a:r>
          </a:p>
        </p:txBody>
      </p:sp>
      <p:sp>
        <p:nvSpPr>
          <p:cNvPr id="36" name="1 CuadroTexto"/>
          <p:cNvSpPr txBox="1"/>
          <p:nvPr/>
        </p:nvSpPr>
        <p:spPr>
          <a:xfrm>
            <a:off x="335856" y="1251004"/>
            <a:ext cx="4091682" cy="297106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171450" indent="-171450" eaLnBrk="0" hangingPunct="0">
              <a:spcBef>
                <a:spcPts val="30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25 años </a:t>
            </a:r>
            <a:r>
              <a:rPr lang="es-CL" sz="1100" dirty="0">
                <a:solidFill>
                  <a:srgbClr val="595959"/>
                </a:solidFill>
                <a:latin typeface="+mj-lt"/>
              </a:rPr>
              <a:t>de experiencia atendiendo a la Pyme</a:t>
            </a:r>
          </a:p>
          <a:p>
            <a:pPr marL="171450" indent="-171450" eaLnBrk="0" hangingPunct="0">
              <a:spcBef>
                <a:spcPts val="300"/>
              </a:spcBef>
              <a:buSzPct val="120000"/>
              <a:buBlip>
                <a:blip r:embed="rId3"/>
              </a:buBlip>
            </a:pPr>
            <a:r>
              <a:rPr lang="es-CL" sz="1100" b="1" dirty="0">
                <a:solidFill>
                  <a:srgbClr val="595959"/>
                </a:solidFill>
                <a:latin typeface="+mj-lt"/>
              </a:rPr>
              <a:t>Tres líneas de negocio (Factoring, Leasing Financiero y  Crédito Automotriz)</a:t>
            </a:r>
            <a:endParaRPr lang="es-CL" sz="1100" dirty="0">
              <a:solidFill>
                <a:srgbClr val="595959"/>
              </a:solidFill>
              <a:latin typeface="+mj-lt"/>
            </a:endParaRPr>
          </a:p>
          <a:p>
            <a:pPr marL="171450" indent="-171450" eaLnBrk="0" hangingPunct="0">
              <a:spcBef>
                <a:spcPts val="300"/>
              </a:spcBef>
              <a:buSzPct val="120000"/>
              <a:buBlip>
                <a:blip r:embed="rId3"/>
              </a:buBlip>
            </a:pPr>
            <a:r>
              <a:rPr lang="es-CL" sz="1100" b="1" kern="800" dirty="0">
                <a:solidFill>
                  <a:srgbClr val="595959"/>
                </a:solidFill>
                <a:latin typeface="+mj-lt"/>
                <a:cs typeface="Verdana"/>
              </a:rPr>
              <a:t>Tercera</a:t>
            </a: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 </a:t>
            </a:r>
            <a:r>
              <a:rPr lang="es-CL" sz="1100" b="1" kern="800" dirty="0">
                <a:solidFill>
                  <a:srgbClr val="595959"/>
                </a:solidFill>
                <a:latin typeface="+mj-lt"/>
                <a:cs typeface="Verdana"/>
              </a:rPr>
              <a:t>mayor</a:t>
            </a: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 compañía no ligada a un grupo bancario</a:t>
            </a:r>
          </a:p>
          <a:p>
            <a:pPr marL="171450" indent="-171450" eaLnBrk="0" hangingPunct="0">
              <a:spcBef>
                <a:spcPts val="300"/>
              </a:spcBef>
              <a:buSzPct val="120000"/>
              <a:buBlip>
                <a:blip r:embed="rId3"/>
              </a:buBlip>
            </a:pP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18 sucursales en Chile y 6 en Perú</a:t>
            </a:r>
          </a:p>
          <a:p>
            <a:pPr marL="171450" indent="-171450" eaLnBrk="0" hangingPunct="0">
              <a:spcBef>
                <a:spcPts val="300"/>
              </a:spcBef>
              <a:buSzPct val="120000"/>
              <a:buBlip>
                <a:blip r:embed="rId3"/>
              </a:buBlip>
            </a:pP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Emisor </a:t>
            </a:r>
            <a:r>
              <a:rPr lang="es-CL" sz="1100" b="1" kern="800" dirty="0">
                <a:solidFill>
                  <a:srgbClr val="595959"/>
                </a:solidFill>
                <a:latin typeface="+mj-lt"/>
                <a:cs typeface="Verdana"/>
              </a:rPr>
              <a:t>recurrente</a:t>
            </a: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 de Efectos de Comercio, con colocaciones por +US$ 60millones desde el año 2003</a:t>
            </a:r>
          </a:p>
          <a:p>
            <a:pPr marL="171450" indent="-171450" eaLnBrk="0" hangingPunct="0">
              <a:spcBef>
                <a:spcPts val="300"/>
              </a:spcBef>
              <a:buSzPct val="120000"/>
              <a:buBlip>
                <a:blip r:embed="rId3"/>
              </a:buBlip>
            </a:pP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Colocación de Bono por UF 1.000.000 (</a:t>
            </a:r>
            <a:r>
              <a:rPr lang="es-CL" sz="1100" kern="800" dirty="0">
                <a:solidFill>
                  <a:srgbClr val="595959"/>
                </a:solidFill>
                <a:cs typeface="Verdana"/>
              </a:rPr>
              <a:t>≈ US$ 40mm) </a:t>
            </a: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en 2012 y refinanciamiento del mismo el año 2015 y 2018</a:t>
            </a:r>
          </a:p>
          <a:p>
            <a:pPr marL="171450" indent="-171450" eaLnBrk="0" hangingPunct="0">
              <a:spcBef>
                <a:spcPts val="300"/>
              </a:spcBef>
              <a:buSzPct val="120000"/>
              <a:buBlip>
                <a:blip r:embed="rId3"/>
              </a:buBlip>
            </a:pP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Colocación de Bono por MM$ 27.000 </a:t>
            </a:r>
            <a:r>
              <a:rPr lang="es-CL" sz="1100" kern="800" dirty="0">
                <a:solidFill>
                  <a:srgbClr val="595959"/>
                </a:solidFill>
                <a:cs typeface="Verdana"/>
              </a:rPr>
              <a:t>(≈ US$ 38mm) </a:t>
            </a: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en 2019</a:t>
            </a:r>
          </a:p>
          <a:p>
            <a:pPr marL="171450" indent="-171450" eaLnBrk="0" hangingPunct="0">
              <a:spcBef>
                <a:spcPts val="300"/>
              </a:spcBef>
              <a:buSzPct val="120000"/>
              <a:buBlip>
                <a:blip r:embed="rId3"/>
              </a:buBlip>
            </a:pP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Colocación de Bono por UF 1.000.000 (</a:t>
            </a:r>
            <a:r>
              <a:rPr lang="es-CL" sz="1100" kern="800" dirty="0">
                <a:solidFill>
                  <a:srgbClr val="595959"/>
                </a:solidFill>
                <a:cs typeface="Verdana"/>
              </a:rPr>
              <a:t>≈ US$ 40mm) </a:t>
            </a: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en 2021</a:t>
            </a:r>
          </a:p>
          <a:p>
            <a:pPr marL="171450" indent="-171450" eaLnBrk="0" hangingPunct="0">
              <a:spcBef>
                <a:spcPts val="300"/>
              </a:spcBef>
              <a:buSzPct val="120000"/>
              <a:buBlip>
                <a:blip r:embed="rId3"/>
              </a:buBlip>
            </a:pPr>
            <a:r>
              <a:rPr lang="es-CL" sz="1100" b="1" kern="800" dirty="0">
                <a:solidFill>
                  <a:srgbClr val="595959"/>
                </a:solidFill>
                <a:latin typeface="+mj-lt"/>
                <a:cs typeface="Verdana"/>
              </a:rPr>
              <a:t>Sólida</a:t>
            </a: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 clasificación de riesgo:</a:t>
            </a:r>
          </a:p>
        </p:txBody>
      </p:sp>
      <p:sp>
        <p:nvSpPr>
          <p:cNvPr id="70" name="Rectángulo 123"/>
          <p:cNvSpPr>
            <a:spLocks noChangeArrowheads="1"/>
          </p:cNvSpPr>
          <p:nvPr/>
        </p:nvSpPr>
        <p:spPr bwMode="auto">
          <a:xfrm>
            <a:off x="4716462" y="2780928"/>
            <a:ext cx="41760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>
              <a:spcBef>
                <a:spcPts val="0"/>
              </a:spcBef>
            </a:pPr>
            <a:r>
              <a:rPr lang="es-ES" sz="700" dirty="0">
                <a:solidFill>
                  <a:srgbClr val="595959"/>
                </a:solidFill>
                <a:cs typeface="Arial Narrow"/>
              </a:rPr>
              <a:t>EE.FF. Consolidados auditados al 31 de diciembre 2022</a:t>
            </a:r>
          </a:p>
          <a:p>
            <a:pPr>
              <a:spcBef>
                <a:spcPts val="0"/>
              </a:spcBef>
            </a:pPr>
            <a:r>
              <a:rPr lang="es-CL" sz="700" dirty="0">
                <a:solidFill>
                  <a:srgbClr val="595959"/>
                </a:solidFill>
                <a:cs typeface="Arial Narrow"/>
              </a:rPr>
              <a:t>Fuente: La Compañía </a:t>
            </a:r>
          </a:p>
        </p:txBody>
      </p:sp>
      <p:sp>
        <p:nvSpPr>
          <p:cNvPr id="4" name="AutoShape 6" descr="Image result for security facto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sp>
        <p:nvSpPr>
          <p:cNvPr id="5" name="AutoShape 8" descr="Image result for security factor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5682AC-C021-4BD5-BB95-B5C0CADC67FA}"/>
              </a:ext>
            </a:extLst>
          </p:cNvPr>
          <p:cNvGrpSpPr/>
          <p:nvPr/>
        </p:nvGrpSpPr>
        <p:grpSpPr>
          <a:xfrm>
            <a:off x="252866" y="3710833"/>
            <a:ext cx="1540832" cy="669845"/>
            <a:chOff x="582896" y="3710833"/>
            <a:chExt cx="1540832" cy="669845"/>
          </a:xfrm>
        </p:grpSpPr>
        <p:sp>
          <p:nvSpPr>
            <p:cNvPr id="114" name="113 Rectángulo"/>
            <p:cNvSpPr/>
            <p:nvPr/>
          </p:nvSpPr>
          <p:spPr>
            <a:xfrm>
              <a:off x="582896" y="3980568"/>
              <a:ext cx="1540832" cy="400110"/>
            </a:xfrm>
            <a:prstGeom prst="rect">
              <a:avLst/>
            </a:prstGeom>
            <a:ln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CL" sz="1000" b="1" kern="800" dirty="0">
                  <a:solidFill>
                    <a:srgbClr val="595959"/>
                  </a:solidFill>
                  <a:latin typeface="+mn-lt"/>
                  <a:cs typeface="Verdana"/>
                </a:rPr>
                <a:t>A / Nivel 1 </a:t>
              </a:r>
              <a:br>
                <a:rPr lang="es-CL" sz="1000" b="1" kern="800" dirty="0">
                  <a:solidFill>
                    <a:srgbClr val="595959"/>
                  </a:solidFill>
                  <a:latin typeface="+mn-lt"/>
                  <a:cs typeface="Verdana"/>
                </a:rPr>
              </a:br>
              <a:r>
                <a:rPr lang="es-CL" sz="1000" kern="800" dirty="0">
                  <a:solidFill>
                    <a:srgbClr val="595959"/>
                  </a:solidFill>
                  <a:latin typeface="+mn-lt"/>
                  <a:cs typeface="Verdana"/>
                </a:rPr>
                <a:t>Perspectivas </a:t>
              </a:r>
              <a:r>
                <a:rPr lang="es-CL" sz="1000" b="1" kern="800" dirty="0">
                  <a:solidFill>
                    <a:srgbClr val="595959"/>
                  </a:solidFill>
                  <a:latin typeface="+mn-lt"/>
                  <a:cs typeface="Verdana"/>
                </a:rPr>
                <a:t>Estables</a:t>
              </a:r>
            </a:p>
          </p:txBody>
        </p:sp>
        <p:pic>
          <p:nvPicPr>
            <p:cNvPr id="8" name="Picture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3795947"/>
              <a:ext cx="1030430" cy="2153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43890" y="3710833"/>
              <a:ext cx="1248722" cy="655161"/>
            </a:xfrm>
            <a:prstGeom prst="rect">
              <a:avLst/>
            </a:prstGeom>
            <a:noFill/>
            <a:ln w="12700">
              <a:solidFill>
                <a:srgbClr val="4B7ED5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B6B8E3-65DE-D571-2AC8-A8DECF9493A0}"/>
              </a:ext>
            </a:extLst>
          </p:cNvPr>
          <p:cNvGrpSpPr/>
          <p:nvPr/>
        </p:nvGrpSpPr>
        <p:grpSpPr>
          <a:xfrm>
            <a:off x="1679512" y="3710833"/>
            <a:ext cx="1448133" cy="669845"/>
            <a:chOff x="2429691" y="3710833"/>
            <a:chExt cx="1448133" cy="669845"/>
          </a:xfrm>
        </p:grpSpPr>
        <p:sp>
          <p:nvSpPr>
            <p:cNvPr id="110" name="109 Rectángulo"/>
            <p:cNvSpPr/>
            <p:nvPr/>
          </p:nvSpPr>
          <p:spPr>
            <a:xfrm>
              <a:off x="2429691" y="3980568"/>
              <a:ext cx="1448133" cy="400110"/>
            </a:xfrm>
            <a:prstGeom prst="rect">
              <a:avLst/>
            </a:prstGeom>
            <a:ln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CL" sz="1000" b="1" kern="800" dirty="0">
                  <a:solidFill>
                    <a:srgbClr val="595959"/>
                  </a:solidFill>
                  <a:latin typeface="+mn-lt"/>
                  <a:cs typeface="Verdana"/>
                </a:rPr>
                <a:t>A / Nivel 1</a:t>
              </a:r>
              <a:br>
                <a:rPr lang="es-CL" sz="1000" b="1" kern="800" dirty="0">
                  <a:solidFill>
                    <a:srgbClr val="595959"/>
                  </a:solidFill>
                  <a:latin typeface="+mn-lt"/>
                  <a:cs typeface="Verdana"/>
                </a:rPr>
              </a:br>
              <a:r>
                <a:rPr lang="es-CL" sz="1000" kern="800" dirty="0">
                  <a:solidFill>
                    <a:srgbClr val="595959"/>
                  </a:solidFill>
                  <a:latin typeface="+mn-lt"/>
                  <a:cs typeface="Verdana"/>
                </a:rPr>
                <a:t>Perspectivas </a:t>
              </a:r>
              <a:r>
                <a:rPr lang="es-CL" sz="1000" b="1" kern="800" dirty="0">
                  <a:solidFill>
                    <a:srgbClr val="595959"/>
                  </a:solidFill>
                  <a:latin typeface="+mn-lt"/>
                  <a:cs typeface="Verdana"/>
                </a:rPr>
                <a:t>Estables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7392" y="3795947"/>
              <a:ext cx="938504" cy="192385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2538459" y="3710833"/>
              <a:ext cx="1248722" cy="655161"/>
            </a:xfrm>
            <a:prstGeom prst="rect">
              <a:avLst/>
            </a:prstGeom>
            <a:noFill/>
            <a:ln w="12700">
              <a:solidFill>
                <a:srgbClr val="4B7ED5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74" name="Rectángulo 2"/>
          <p:cNvSpPr/>
          <p:nvPr/>
        </p:nvSpPr>
        <p:spPr>
          <a:xfrm>
            <a:off x="4716462" y="3525709"/>
            <a:ext cx="4319587" cy="28803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300" b="1" dirty="0">
                <a:solidFill>
                  <a:srgbClr val="EF862E"/>
                </a:solidFill>
                <a:latin typeface="Calibri"/>
                <a:cs typeface="Calibri"/>
              </a:rPr>
              <a:t>COLOCACIONES BRUTAS </a:t>
            </a:r>
            <a:r>
              <a:rPr lang="es-CL" sz="1100" dirty="0">
                <a:solidFill>
                  <a:srgbClr val="595959"/>
                </a:solidFill>
                <a:latin typeface="Calibri"/>
                <a:cs typeface="Calibri"/>
              </a:rPr>
              <a:t>(%, diciembre 2023)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5</a:t>
            </a:fld>
            <a:endParaRPr lang="es-CL" dirty="0"/>
          </a:p>
        </p:txBody>
      </p:sp>
      <p:sp>
        <p:nvSpPr>
          <p:cNvPr id="18" name="Rectángulo 123"/>
          <p:cNvSpPr>
            <a:spLocks noChangeArrowheads="1"/>
          </p:cNvSpPr>
          <p:nvPr/>
        </p:nvSpPr>
        <p:spPr bwMode="auto">
          <a:xfrm>
            <a:off x="4716462" y="5919957"/>
            <a:ext cx="356515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>
              <a:spcBef>
                <a:spcPts val="0"/>
              </a:spcBef>
            </a:pPr>
            <a:r>
              <a:rPr lang="es-CL" sz="700" dirty="0">
                <a:solidFill>
                  <a:srgbClr val="595959"/>
                </a:solidFill>
                <a:cs typeface="Arial Narrow"/>
              </a:rPr>
              <a:t>Fuente: La Compañía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700743"/>
              </p:ext>
            </p:extLst>
          </p:nvPr>
        </p:nvGraphicFramePr>
        <p:xfrm>
          <a:off x="4716462" y="938043"/>
          <a:ext cx="4319587" cy="1842882"/>
        </p:xfrm>
        <a:graphic>
          <a:graphicData uri="http://schemas.openxmlformats.org/drawingml/2006/table">
            <a:tbl>
              <a:tblPr/>
              <a:tblGrid>
                <a:gridCol w="1804037">
                  <a:extLst>
                    <a:ext uri="{9D8B030D-6E8A-4147-A177-3AD203B41FA5}">
                      <a16:colId xmlns:a16="http://schemas.microsoft.com/office/drawing/2014/main" val="26038826"/>
                    </a:ext>
                  </a:extLst>
                </a:gridCol>
                <a:gridCol w="749934">
                  <a:extLst>
                    <a:ext uri="{9D8B030D-6E8A-4147-A177-3AD203B41FA5}">
                      <a16:colId xmlns:a16="http://schemas.microsoft.com/office/drawing/2014/main" val="2974396626"/>
                    </a:ext>
                  </a:extLst>
                </a:gridCol>
                <a:gridCol w="882808">
                  <a:extLst>
                    <a:ext uri="{9D8B030D-6E8A-4147-A177-3AD203B41FA5}">
                      <a16:colId xmlns:a16="http://schemas.microsoft.com/office/drawing/2014/main" val="1143733459"/>
                    </a:ext>
                  </a:extLst>
                </a:gridCol>
                <a:gridCol w="882808">
                  <a:extLst>
                    <a:ext uri="{9D8B030D-6E8A-4147-A177-3AD203B41FA5}">
                      <a16:colId xmlns:a16="http://schemas.microsoft.com/office/drawing/2014/main" val="2283943593"/>
                    </a:ext>
                  </a:extLst>
                </a:gridCol>
              </a:tblGrid>
              <a:tr h="3018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 dirty="0">
                          <a:solidFill>
                            <a:srgbClr val="EF862E"/>
                          </a:solidFill>
                          <a:effectLst/>
                          <a:latin typeface="Calibri" panose="020F0502020204030204" pitchFamily="34" charset="0"/>
                        </a:rPr>
                        <a:t>CIFRAS RELEVANTES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i="0" u="none" strike="noStrike" dirty="0">
                          <a:solidFill>
                            <a:srgbClr val="EF8C38"/>
                          </a:solidFill>
                          <a:effectLst/>
                          <a:latin typeface="Calibri" panose="020F0502020204030204" pitchFamily="34" charset="0"/>
                        </a:rPr>
                        <a:t>Dic-23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i="0" u="none" strike="noStrike" dirty="0">
                          <a:solidFill>
                            <a:srgbClr val="EF8C38"/>
                          </a:solidFill>
                          <a:effectLst/>
                          <a:latin typeface="Calibri" panose="020F0502020204030204" pitchFamily="34" charset="0"/>
                        </a:rPr>
                        <a:t>Dic-22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477109"/>
                  </a:ext>
                </a:extLst>
              </a:tr>
              <a:tr h="1957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Colocaciones brutas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949494"/>
                          </a:solidFill>
                          <a:effectLst/>
                          <a:latin typeface="Calibri" panose="020F0502020204030204" pitchFamily="34" charset="0"/>
                        </a:rPr>
                        <a:t>US$ mm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124194"/>
                  </a:ext>
                </a:extLst>
              </a:tr>
              <a:tr h="1921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Patrimonio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949494"/>
                          </a:solidFill>
                          <a:effectLst/>
                          <a:latin typeface="Calibri" panose="020F0502020204030204" pitchFamily="34" charset="0"/>
                        </a:rPr>
                        <a:t>US$ mm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364456"/>
                  </a:ext>
                </a:extLst>
              </a:tr>
              <a:tr h="1921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Ingresos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949494"/>
                          </a:solidFill>
                          <a:effectLst/>
                          <a:latin typeface="Calibri" panose="020F0502020204030204" pitchFamily="34" charset="0"/>
                        </a:rPr>
                        <a:t>US$ mm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693702"/>
                  </a:ext>
                </a:extLst>
              </a:tr>
              <a:tr h="1921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949494"/>
                          </a:solidFill>
                          <a:effectLst/>
                          <a:latin typeface="Calibri" panose="020F0502020204030204" pitchFamily="34" charset="0"/>
                        </a:rPr>
                        <a:t>US$ mm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674233"/>
                  </a:ext>
                </a:extLst>
              </a:tr>
              <a:tr h="1921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Perú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949494"/>
                          </a:solidFill>
                          <a:effectLst/>
                          <a:latin typeface="Calibri" panose="020F0502020204030204" pitchFamily="34" charset="0"/>
                        </a:rPr>
                        <a:t>US$ mm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946727"/>
                  </a:ext>
                </a:extLst>
              </a:tr>
              <a:tr h="1921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Utilidad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949494"/>
                          </a:solidFill>
                          <a:effectLst/>
                          <a:latin typeface="Calibri" panose="020F0502020204030204" pitchFamily="34" charset="0"/>
                        </a:rPr>
                        <a:t>US$ mm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735470"/>
                  </a:ext>
                </a:extLst>
              </a:tr>
              <a:tr h="1921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ROE anualizado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949494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135506"/>
                  </a:ext>
                </a:extLst>
              </a:tr>
              <a:tr h="1921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ROA anualizado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949494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92073"/>
                  </a:ext>
                </a:extLst>
              </a:tr>
            </a:tbl>
          </a:graphicData>
        </a:graphic>
      </p:graphicFrame>
      <p:graphicFrame>
        <p:nvGraphicFramePr>
          <p:cNvPr id="31" name="3 Gráfico">
            <a:extLst>
              <a:ext uri="{FF2B5EF4-FFF2-40B4-BE49-F238E27FC236}">
                <a16:creationId xmlns:a16="http://schemas.microsoft.com/office/drawing/2014/main" id="{69244ADA-6D57-491D-B059-423E2A03D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266506"/>
              </p:ext>
            </p:extLst>
          </p:nvPr>
        </p:nvGraphicFramePr>
        <p:xfrm>
          <a:off x="4904101" y="3861463"/>
          <a:ext cx="3795245" cy="216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C0D65F29-08AB-29C9-103C-C8265BEC0733}"/>
              </a:ext>
            </a:extLst>
          </p:cNvPr>
          <p:cNvGrpSpPr/>
          <p:nvPr/>
        </p:nvGrpSpPr>
        <p:grpSpPr>
          <a:xfrm>
            <a:off x="3013459" y="3710833"/>
            <a:ext cx="1448133" cy="669845"/>
            <a:chOff x="3013459" y="3710833"/>
            <a:chExt cx="1448133" cy="6698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E50A15C-7E36-7CDC-1F83-DDDA4FD7BB54}"/>
                </a:ext>
              </a:extLst>
            </p:cNvPr>
            <p:cNvGrpSpPr/>
            <p:nvPr/>
          </p:nvGrpSpPr>
          <p:grpSpPr>
            <a:xfrm>
              <a:off x="3013459" y="3710833"/>
              <a:ext cx="1448133" cy="669845"/>
              <a:chOff x="2429691" y="3710833"/>
              <a:chExt cx="1448133" cy="669845"/>
            </a:xfrm>
          </p:grpSpPr>
          <p:sp>
            <p:nvSpPr>
              <p:cNvPr id="13" name="109 Rectángulo">
                <a:extLst>
                  <a:ext uri="{FF2B5EF4-FFF2-40B4-BE49-F238E27FC236}">
                    <a16:creationId xmlns:a16="http://schemas.microsoft.com/office/drawing/2014/main" id="{83EAAC62-E1A6-F87D-CFC1-B72544423DE5}"/>
                  </a:ext>
                </a:extLst>
              </p:cNvPr>
              <p:cNvSpPr/>
              <p:nvPr/>
            </p:nvSpPr>
            <p:spPr>
              <a:xfrm>
                <a:off x="2429691" y="3980568"/>
                <a:ext cx="1448133" cy="400110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L" sz="1000" b="1" kern="800" dirty="0">
                    <a:solidFill>
                      <a:srgbClr val="595959"/>
                    </a:solidFill>
                    <a:latin typeface="+mn-lt"/>
                    <a:cs typeface="Verdana"/>
                  </a:rPr>
                  <a:t>A / Nivel 1</a:t>
                </a:r>
                <a:br>
                  <a:rPr lang="es-CL" sz="1000" b="1" kern="800" dirty="0">
                    <a:solidFill>
                      <a:srgbClr val="595959"/>
                    </a:solidFill>
                    <a:latin typeface="+mn-lt"/>
                    <a:cs typeface="Verdana"/>
                  </a:rPr>
                </a:br>
                <a:r>
                  <a:rPr lang="es-CL" sz="1000" kern="800" dirty="0">
                    <a:solidFill>
                      <a:srgbClr val="595959"/>
                    </a:solidFill>
                    <a:latin typeface="+mn-lt"/>
                    <a:cs typeface="Verdana"/>
                  </a:rPr>
                  <a:t>Perspectivas </a:t>
                </a:r>
                <a:r>
                  <a:rPr lang="es-CL" sz="1000" b="1" kern="800" dirty="0">
                    <a:solidFill>
                      <a:srgbClr val="595959"/>
                    </a:solidFill>
                    <a:latin typeface="+mn-lt"/>
                    <a:cs typeface="Verdana"/>
                  </a:rPr>
                  <a:t>Estables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012CF2E-3F38-3927-99EA-C31C53C370D7}"/>
                  </a:ext>
                </a:extLst>
              </p:cNvPr>
              <p:cNvSpPr/>
              <p:nvPr/>
            </p:nvSpPr>
            <p:spPr>
              <a:xfrm>
                <a:off x="2538459" y="3710833"/>
                <a:ext cx="1248722" cy="655161"/>
              </a:xfrm>
              <a:prstGeom prst="rect">
                <a:avLst/>
              </a:prstGeom>
              <a:noFill/>
              <a:ln w="12700">
                <a:solidFill>
                  <a:srgbClr val="4B7ED5"/>
                </a:solidFill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</p:grpSp>
        <p:pic>
          <p:nvPicPr>
            <p:cNvPr id="16" name="Imagen 12">
              <a:extLst>
                <a:ext uri="{FF2B5EF4-FFF2-40B4-BE49-F238E27FC236}">
                  <a16:creationId xmlns:a16="http://schemas.microsoft.com/office/drawing/2014/main" id="{7FD5FB08-EBAA-1F5A-2241-9CE40B67D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42831" y="3795947"/>
              <a:ext cx="1004221" cy="246068"/>
            </a:xfrm>
            <a:prstGeom prst="rect">
              <a:avLst/>
            </a:prstGeom>
          </p:spPr>
        </p:pic>
      </p:grpSp>
      <p:sp>
        <p:nvSpPr>
          <p:cNvPr id="38" name="Rectángulo 2">
            <a:extLst>
              <a:ext uri="{FF2B5EF4-FFF2-40B4-BE49-F238E27FC236}">
                <a16:creationId xmlns:a16="http://schemas.microsoft.com/office/drawing/2014/main" id="{7BFD7966-903F-4106-B538-43219C410EFD}"/>
              </a:ext>
            </a:extLst>
          </p:cNvPr>
          <p:cNvSpPr/>
          <p:nvPr/>
        </p:nvSpPr>
        <p:spPr>
          <a:xfrm>
            <a:off x="325220" y="4551906"/>
            <a:ext cx="4045729" cy="26191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s-CL" sz="1000" b="1" dirty="0">
                <a:solidFill>
                  <a:srgbClr val="EF862E"/>
                </a:solidFill>
                <a:latin typeface="Century Gothic" panose="020B0502020202020204" pitchFamily="34" charset="0"/>
                <a:cs typeface="Calibri"/>
              </a:rPr>
              <a:t>COLOCACIONES BRUTAS INDUSTRIA FACTORING FELLER</a:t>
            </a:r>
            <a:endParaRPr lang="es-CL" sz="1000" b="1" baseline="30000" dirty="0">
              <a:solidFill>
                <a:srgbClr val="EF862E"/>
              </a:solidFill>
              <a:latin typeface="Century Gothic" panose="020B0502020202020204" pitchFamily="34" charset="0"/>
              <a:cs typeface="Calibri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s-CL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$ millones (septiembre 2023)</a:t>
            </a:r>
          </a:p>
        </p:txBody>
      </p:sp>
      <p:graphicFrame>
        <p:nvGraphicFramePr>
          <p:cNvPr id="39" name="Objeto 183">
            <a:extLst>
              <a:ext uri="{FF2B5EF4-FFF2-40B4-BE49-F238E27FC236}">
                <a16:creationId xmlns:a16="http://schemas.microsoft.com/office/drawing/2014/main" id="{5155402B-DA56-490A-ADA2-73496FFD9B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171957"/>
              </p:ext>
            </p:extLst>
          </p:nvPr>
        </p:nvGraphicFramePr>
        <p:xfrm>
          <a:off x="246773" y="4882262"/>
          <a:ext cx="3993127" cy="149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40" name="Picture 3">
            <a:extLst>
              <a:ext uri="{FF2B5EF4-FFF2-40B4-BE49-F238E27FC236}">
                <a16:creationId xmlns:a16="http://schemas.microsoft.com/office/drawing/2014/main" id="{F0F04513-25E8-4CA7-9CBE-BC67F2CB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8153" y="6178715"/>
            <a:ext cx="182007" cy="18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6">
            <a:extLst>
              <a:ext uri="{FF2B5EF4-FFF2-40B4-BE49-F238E27FC236}">
                <a16:creationId xmlns:a16="http://schemas.microsoft.com/office/drawing/2014/main" id="{5070AE4F-133F-4C62-9151-76B3EBB23A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2188" y="6179411"/>
            <a:ext cx="415691" cy="120550"/>
          </a:xfrm>
          <a:prstGeom prst="rect">
            <a:avLst/>
          </a:prstGeom>
        </p:spPr>
      </p:pic>
      <p:sp>
        <p:nvSpPr>
          <p:cNvPr id="42" name="Rectángulo 123">
            <a:extLst>
              <a:ext uri="{FF2B5EF4-FFF2-40B4-BE49-F238E27FC236}">
                <a16:creationId xmlns:a16="http://schemas.microsoft.com/office/drawing/2014/main" id="{90B57C97-7B91-4030-972E-19E1FEDFA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20" y="6375155"/>
            <a:ext cx="34539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>
              <a:spcBef>
                <a:spcPts val="0"/>
              </a:spcBef>
            </a:pPr>
            <a:r>
              <a:rPr lang="es-CL" sz="700" dirty="0">
                <a:solidFill>
                  <a:srgbClr val="595959"/>
                </a:solidFill>
                <a:latin typeface="Century Gothic" panose="020B0502020202020204" pitchFamily="34" charset="0"/>
              </a:rPr>
              <a:t>Fuente: Feller Rate</a:t>
            </a:r>
          </a:p>
        </p:txBody>
      </p:sp>
    </p:spTree>
    <p:extLst>
      <p:ext uri="{BB962C8B-B14F-4D97-AF65-F5344CB8AC3E}">
        <p14:creationId xmlns:p14="http://schemas.microsoft.com/office/powerpoint/2010/main" val="39594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4AB6A6-42E8-D03D-02EF-B83AD20288CE}"/>
              </a:ext>
            </a:extLst>
          </p:cNvPr>
          <p:cNvSpPr/>
          <p:nvPr/>
        </p:nvSpPr>
        <p:spPr>
          <a:xfrm>
            <a:off x="697520" y="937750"/>
            <a:ext cx="1704440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Obtención </a:t>
            </a:r>
            <a:r>
              <a:rPr lang="es-CL" sz="1100" b="1" dirty="0">
                <a:solidFill>
                  <a:srgbClr val="424A52"/>
                </a:solidFill>
              </a:rPr>
              <a:t>financiamiento</a:t>
            </a:r>
            <a:r>
              <a:rPr lang="es-CL" sz="1100" dirty="0">
                <a:solidFill>
                  <a:srgbClr val="424A52"/>
                </a:solidFill>
              </a:rPr>
              <a:t> BID Invest por US$ 23mm</a:t>
            </a:r>
          </a:p>
        </p:txBody>
      </p:sp>
      <p:sp>
        <p:nvSpPr>
          <p:cNvPr id="85" name="Rectángulo 10"/>
          <p:cNvSpPr>
            <a:spLocks noChangeArrowheads="1"/>
          </p:cNvSpPr>
          <p:nvPr/>
        </p:nvSpPr>
        <p:spPr bwMode="auto">
          <a:xfrm>
            <a:off x="-23109" y="41090"/>
            <a:ext cx="7525469" cy="52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100" dirty="0">
                <a:solidFill>
                  <a:srgbClr val="424A52"/>
                </a:solidFill>
                <a:latin typeface="Calibri"/>
                <a:cs typeface="Arial Narrow"/>
              </a:rPr>
              <a:t>Eurocapital S.A. </a:t>
            </a:r>
            <a:r>
              <a:rPr lang="es-CL" sz="1100" dirty="0">
                <a:solidFill>
                  <a:srgbClr val="595959"/>
                </a:solidFill>
                <a:cs typeface="Arial Narrow"/>
              </a:rPr>
              <a:t>(Matriz de Ecapital)</a:t>
            </a: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rgbClr val="424A52"/>
              </a:solidFill>
              <a:latin typeface="Calibri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latin typeface="Calibri"/>
                <a:ea typeface="Arial Narrow Bold"/>
                <a:cs typeface="Arial Narrow"/>
              </a:rPr>
              <a:t>HISTORIA DE ÉXITOS</a:t>
            </a:r>
          </a:p>
        </p:txBody>
      </p:sp>
      <p:sp>
        <p:nvSpPr>
          <p:cNvPr id="111" name="Rectángulo 123"/>
          <p:cNvSpPr>
            <a:spLocks noChangeArrowheads="1"/>
          </p:cNvSpPr>
          <p:nvPr/>
        </p:nvSpPr>
        <p:spPr bwMode="auto">
          <a:xfrm>
            <a:off x="182632" y="6552914"/>
            <a:ext cx="35651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>
              <a:spcBef>
                <a:spcPts val="0"/>
              </a:spcBef>
            </a:pPr>
            <a:r>
              <a:rPr lang="es-CL" sz="900" dirty="0">
                <a:solidFill>
                  <a:srgbClr val="595959"/>
                </a:solidFill>
                <a:cs typeface="Arial Narrow"/>
              </a:rPr>
              <a:t>Fuente: La Compañía </a:t>
            </a:r>
            <a:br>
              <a:rPr lang="es-CL" sz="900" dirty="0">
                <a:solidFill>
                  <a:srgbClr val="595959"/>
                </a:solidFill>
                <a:cs typeface="Arial Narrow"/>
              </a:rPr>
            </a:br>
            <a:r>
              <a:rPr lang="es-CL" sz="800" dirty="0">
                <a:solidFill>
                  <a:srgbClr val="595959"/>
                </a:solidFill>
                <a:cs typeface="Arial Narrow"/>
              </a:rPr>
              <a:t>1 US$ = </a:t>
            </a:r>
            <a:r>
              <a:rPr lang="es-CL" sz="800" dirty="0">
                <a:solidFill>
                  <a:srgbClr val="595959"/>
                </a:solidFill>
              </a:rPr>
              <a:t>870 CLP</a:t>
            </a:r>
            <a:endParaRPr lang="es-CL" sz="900" dirty="0">
              <a:solidFill>
                <a:srgbClr val="595959"/>
              </a:solidFill>
              <a:cs typeface="Arial Narrow"/>
            </a:endParaRPr>
          </a:p>
        </p:txBody>
      </p:sp>
      <p:sp>
        <p:nvSpPr>
          <p:cNvPr id="105" name="Rectángulo 2"/>
          <p:cNvSpPr/>
          <p:nvPr/>
        </p:nvSpPr>
        <p:spPr>
          <a:xfrm>
            <a:off x="6996578" y="889717"/>
            <a:ext cx="1977715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CL" sz="1100" b="1" dirty="0">
                <a:solidFill>
                  <a:srgbClr val="EF862E"/>
                </a:solidFill>
                <a:cs typeface="Calibri"/>
              </a:rPr>
              <a:t>COLOCACIONES</a:t>
            </a:r>
          </a:p>
          <a:p>
            <a:pPr>
              <a:spcBef>
                <a:spcPts val="0"/>
              </a:spcBef>
            </a:pPr>
            <a:r>
              <a:rPr lang="es-CL" sz="100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US$ millones</a:t>
            </a:r>
          </a:p>
        </p:txBody>
      </p:sp>
      <p:graphicFrame>
        <p:nvGraphicFramePr>
          <p:cNvPr id="106" name="Objeto 1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435393"/>
              </p:ext>
            </p:extLst>
          </p:nvPr>
        </p:nvGraphicFramePr>
        <p:xfrm>
          <a:off x="6826269" y="1201208"/>
          <a:ext cx="2105764" cy="134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3" name="112 Rectángulo"/>
          <p:cNvSpPr/>
          <p:nvPr/>
        </p:nvSpPr>
        <p:spPr>
          <a:xfrm>
            <a:off x="7325913" y="1617753"/>
            <a:ext cx="4219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b="1" cap="all" dirty="0">
                <a:solidFill>
                  <a:srgbClr val="57A4C3"/>
                </a:solidFill>
                <a:latin typeface="Calibri"/>
                <a:cs typeface="+mn-cs"/>
              </a:rPr>
              <a:t>15,5X</a:t>
            </a:r>
          </a:p>
        </p:txBody>
      </p:sp>
      <p:sp>
        <p:nvSpPr>
          <p:cNvPr id="125" name="4 Forma"/>
          <p:cNvSpPr/>
          <p:nvPr/>
        </p:nvSpPr>
        <p:spPr>
          <a:xfrm rot="17251118" flipV="1">
            <a:off x="7333829" y="1498118"/>
            <a:ext cx="599044" cy="635111"/>
          </a:xfrm>
          <a:prstGeom prst="swooshArrow">
            <a:avLst>
              <a:gd name="adj1" fmla="val 18649"/>
              <a:gd name="adj2" fmla="val 26553"/>
            </a:avLst>
          </a:prstGeom>
          <a:solidFill>
            <a:srgbClr val="306BCA"/>
          </a:solidFill>
          <a:ln w="25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L" dirty="0">
              <a:solidFill>
                <a:srgbClr val="F1594D"/>
              </a:solidFill>
            </a:endParaRPr>
          </a:p>
        </p:txBody>
      </p:sp>
      <p:sp>
        <p:nvSpPr>
          <p:cNvPr id="103" name="Rectángulo 2"/>
          <p:cNvSpPr/>
          <p:nvPr/>
        </p:nvSpPr>
        <p:spPr>
          <a:xfrm>
            <a:off x="6996578" y="2675985"/>
            <a:ext cx="1977715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CL" sz="1100" b="1" dirty="0">
                <a:solidFill>
                  <a:srgbClr val="EF862E"/>
                </a:solidFill>
                <a:cs typeface="Calibri"/>
              </a:rPr>
              <a:t>CLIENTES</a:t>
            </a:r>
          </a:p>
          <a:p>
            <a:pPr>
              <a:spcBef>
                <a:spcPts val="0"/>
              </a:spcBef>
            </a:pPr>
            <a:r>
              <a:rPr lang="es-CL" sz="100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Número</a:t>
            </a:r>
          </a:p>
        </p:txBody>
      </p:sp>
      <p:sp>
        <p:nvSpPr>
          <p:cNvPr id="110" name="109 Rectángulo"/>
          <p:cNvSpPr/>
          <p:nvPr/>
        </p:nvSpPr>
        <p:spPr>
          <a:xfrm>
            <a:off x="7317053" y="3366862"/>
            <a:ext cx="3706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b="1" cap="all" dirty="0">
                <a:solidFill>
                  <a:srgbClr val="57A4C3"/>
                </a:solidFill>
                <a:latin typeface="Calibri"/>
                <a:cs typeface="+mn-cs"/>
              </a:rPr>
              <a:t>4,3X</a:t>
            </a:r>
          </a:p>
        </p:txBody>
      </p:sp>
      <p:sp>
        <p:nvSpPr>
          <p:cNvPr id="133" name="4 Forma"/>
          <p:cNvSpPr/>
          <p:nvPr/>
        </p:nvSpPr>
        <p:spPr>
          <a:xfrm rot="16935375" flipV="1">
            <a:off x="7383834" y="3213364"/>
            <a:ext cx="530219" cy="662344"/>
          </a:xfrm>
          <a:prstGeom prst="swooshArrow">
            <a:avLst>
              <a:gd name="adj1" fmla="val 18649"/>
              <a:gd name="adj2" fmla="val 26553"/>
            </a:avLst>
          </a:prstGeom>
          <a:solidFill>
            <a:srgbClr val="306BCA"/>
          </a:solidFill>
          <a:ln w="25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L" dirty="0">
              <a:solidFill>
                <a:srgbClr val="F1594D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6</a:t>
            </a:fld>
            <a:endParaRPr lang="es-CL" dirty="0"/>
          </a:p>
        </p:txBody>
      </p:sp>
      <p:graphicFrame>
        <p:nvGraphicFramePr>
          <p:cNvPr id="63" name="Objeto 1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865240"/>
              </p:ext>
            </p:extLst>
          </p:nvPr>
        </p:nvGraphicFramePr>
        <p:xfrm>
          <a:off x="6999203" y="3786422"/>
          <a:ext cx="726146" cy="63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4" name="Objeto 1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505181"/>
              </p:ext>
            </p:extLst>
          </p:nvPr>
        </p:nvGraphicFramePr>
        <p:xfrm>
          <a:off x="7771362" y="3097946"/>
          <a:ext cx="1290020" cy="134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20581" y="4370649"/>
            <a:ext cx="483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595959"/>
                </a:solidFill>
              </a:rPr>
              <a:t>2002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21388" y="4362905"/>
            <a:ext cx="674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595959"/>
                </a:solidFill>
              </a:rPr>
              <a:t>2023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886666" y="6290977"/>
            <a:ext cx="1645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00" baseline="30000" dirty="0">
                <a:solidFill>
                  <a:srgbClr val="595959"/>
                </a:solidFill>
              </a:rPr>
              <a:t>1</a:t>
            </a:r>
            <a:r>
              <a:rPr lang="es-CL" sz="700" dirty="0">
                <a:solidFill>
                  <a:srgbClr val="595959"/>
                </a:solidFill>
              </a:rPr>
              <a:t> Corresponde al negocio automotriz</a:t>
            </a:r>
          </a:p>
          <a:p>
            <a:r>
              <a:rPr lang="es-CL" sz="700" baseline="30000" dirty="0">
                <a:solidFill>
                  <a:srgbClr val="595959"/>
                </a:solidFill>
              </a:rPr>
              <a:t>2 </a:t>
            </a:r>
            <a:r>
              <a:rPr lang="es-CL" sz="700" dirty="0">
                <a:solidFill>
                  <a:srgbClr val="595959"/>
                </a:solidFill>
              </a:rPr>
              <a:t>Perspectivas estables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19735" y="4212649"/>
            <a:ext cx="567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595959"/>
                </a:solidFill>
              </a:rPr>
              <a:t>1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C310689D-5EA1-49E3-8567-C0039FD3B046}"/>
              </a:ext>
            </a:extLst>
          </p:cNvPr>
          <p:cNvCxnSpPr>
            <a:cxnSpLocks/>
          </p:cNvCxnSpPr>
          <p:nvPr/>
        </p:nvCxnSpPr>
        <p:spPr>
          <a:xfrm>
            <a:off x="3297845" y="302484"/>
            <a:ext cx="22207" cy="6233740"/>
          </a:xfrm>
          <a:prstGeom prst="line">
            <a:avLst/>
          </a:prstGeom>
          <a:ln w="38100">
            <a:solidFill>
              <a:srgbClr val="DEDAC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A1C5F83-FF75-402E-9343-9698D9105EA6}"/>
              </a:ext>
            </a:extLst>
          </p:cNvPr>
          <p:cNvGrpSpPr/>
          <p:nvPr/>
        </p:nvGrpSpPr>
        <p:grpSpPr>
          <a:xfrm>
            <a:off x="2358398" y="6235734"/>
            <a:ext cx="1309661" cy="266914"/>
            <a:chOff x="2346287" y="5747172"/>
            <a:chExt cx="1309661" cy="322966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F6E44AC7-9F6C-479B-A7A3-3C46FB4542C3}"/>
                </a:ext>
              </a:extLst>
            </p:cNvPr>
            <p:cNvSpPr/>
            <p:nvPr/>
          </p:nvSpPr>
          <p:spPr>
            <a:xfrm>
              <a:off x="2929802" y="5747172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A2B9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1998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E5FD084F-25FB-48F5-A696-E93019034D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6287" y="5908655"/>
              <a:ext cx="590050" cy="0"/>
            </a:xfrm>
            <a:prstGeom prst="line">
              <a:avLst/>
            </a:prstGeom>
            <a:ln w="12700">
              <a:solidFill>
                <a:srgbClr val="A2B969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E040EA6-0C67-4F4E-9590-ACDC30DE9B79}"/>
              </a:ext>
            </a:extLst>
          </p:cNvPr>
          <p:cNvGrpSpPr/>
          <p:nvPr/>
        </p:nvGrpSpPr>
        <p:grpSpPr>
          <a:xfrm>
            <a:off x="2941913" y="5805221"/>
            <a:ext cx="1310469" cy="266914"/>
            <a:chOff x="2929802" y="5260780"/>
            <a:chExt cx="1310469" cy="322966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A5E851B9-3D5E-4108-9D19-124469ED1DBF}"/>
                </a:ext>
              </a:extLst>
            </p:cNvPr>
            <p:cNvSpPr/>
            <p:nvPr/>
          </p:nvSpPr>
          <p:spPr>
            <a:xfrm>
              <a:off x="2929802" y="5260780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130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2002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8BEC80D-EC55-446C-8182-63B876885D2D}"/>
                </a:ext>
              </a:extLst>
            </p:cNvPr>
            <p:cNvCxnSpPr/>
            <p:nvPr/>
          </p:nvCxnSpPr>
          <p:spPr>
            <a:xfrm flipH="1">
              <a:off x="3650221" y="5425149"/>
              <a:ext cx="590050" cy="0"/>
            </a:xfrm>
            <a:prstGeom prst="line">
              <a:avLst/>
            </a:prstGeom>
            <a:ln w="12700">
              <a:solidFill>
                <a:srgbClr val="C13018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6DFF5A8-6074-44EC-8BF3-53A0434E0B56}"/>
              </a:ext>
            </a:extLst>
          </p:cNvPr>
          <p:cNvSpPr/>
          <p:nvPr/>
        </p:nvSpPr>
        <p:spPr>
          <a:xfrm>
            <a:off x="1374756" y="5996560"/>
            <a:ext cx="1368152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b="1" dirty="0">
                <a:solidFill>
                  <a:srgbClr val="424A52"/>
                </a:solidFill>
              </a:rPr>
              <a:t>Fundación</a:t>
            </a:r>
            <a:r>
              <a:rPr lang="es-CL" sz="1100" dirty="0">
                <a:solidFill>
                  <a:srgbClr val="424A52"/>
                </a:solidFill>
              </a:rPr>
              <a:t> de Eurocapital</a:t>
            </a:r>
          </a:p>
        </p:txBody>
      </p:sp>
      <p:pic>
        <p:nvPicPr>
          <p:cNvPr id="189" name="Picture 4" descr="http://www.eurocapital.cl/images/front/logos/logo-navbar@2x.png">
            <a:extLst>
              <a:ext uri="{FF2B5EF4-FFF2-40B4-BE49-F238E27FC236}">
                <a16:creationId xmlns:a16="http://schemas.microsoft.com/office/drawing/2014/main" id="{5CA4B379-4F41-4D1F-AB90-A577FFC55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09"/>
          <a:stretch/>
        </p:blipFill>
        <p:spPr bwMode="auto">
          <a:xfrm>
            <a:off x="1154983" y="6147179"/>
            <a:ext cx="278879" cy="28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E05EAA12-F824-4C0E-88D5-F70664BFAC62}"/>
              </a:ext>
            </a:extLst>
          </p:cNvPr>
          <p:cNvSpPr/>
          <p:nvPr/>
        </p:nvSpPr>
        <p:spPr>
          <a:xfrm>
            <a:off x="1383587" y="5570796"/>
            <a:ext cx="1524289" cy="58223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E2506D5-0EAD-4B68-9835-F0185CF25F7A}"/>
              </a:ext>
            </a:extLst>
          </p:cNvPr>
          <p:cNvSpPr/>
          <p:nvPr/>
        </p:nvSpPr>
        <p:spPr>
          <a:xfrm>
            <a:off x="4312359" y="5635933"/>
            <a:ext cx="1368152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Inicio de </a:t>
            </a:r>
            <a:r>
              <a:rPr lang="es-CL" sz="1100" b="1" dirty="0">
                <a:solidFill>
                  <a:srgbClr val="424A52"/>
                </a:solidFill>
              </a:rPr>
              <a:t>expansión</a:t>
            </a:r>
            <a:r>
              <a:rPr lang="es-CL" sz="1100" dirty="0">
                <a:solidFill>
                  <a:srgbClr val="424A52"/>
                </a:solidFill>
              </a:rPr>
              <a:t> a través de sucursales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878C5AE-E337-445B-8D55-92639E78D950}"/>
              </a:ext>
            </a:extLst>
          </p:cNvPr>
          <p:cNvGrpSpPr/>
          <p:nvPr/>
        </p:nvGrpSpPr>
        <p:grpSpPr>
          <a:xfrm>
            <a:off x="2358398" y="5374710"/>
            <a:ext cx="1309661" cy="266914"/>
            <a:chOff x="2346287" y="4774392"/>
            <a:chExt cx="1309661" cy="322966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C206B04B-5355-45E0-A3DB-3C7E5711A784}"/>
                </a:ext>
              </a:extLst>
            </p:cNvPr>
            <p:cNvSpPr/>
            <p:nvPr/>
          </p:nvSpPr>
          <p:spPr>
            <a:xfrm>
              <a:off x="2929802" y="4774392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4CC1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2003</a:t>
              </a:r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DD26597-D326-43DF-9869-498011E0DBA5}"/>
                </a:ext>
              </a:extLst>
            </p:cNvPr>
            <p:cNvCxnSpPr/>
            <p:nvPr/>
          </p:nvCxnSpPr>
          <p:spPr>
            <a:xfrm flipH="1">
              <a:off x="2346287" y="4938809"/>
              <a:ext cx="590050" cy="0"/>
            </a:xfrm>
            <a:prstGeom prst="line">
              <a:avLst/>
            </a:prstGeom>
            <a:ln w="12700">
              <a:solidFill>
                <a:srgbClr val="4CC1EF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9D187A1-0F6C-430D-BAB4-DB87F3BF51D4}"/>
              </a:ext>
            </a:extLst>
          </p:cNvPr>
          <p:cNvSpPr/>
          <p:nvPr/>
        </p:nvSpPr>
        <p:spPr>
          <a:xfrm>
            <a:off x="880035" y="5199384"/>
            <a:ext cx="1558515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Inscripción y colocación </a:t>
            </a:r>
            <a:r>
              <a:rPr lang="es-CL" sz="1100" b="1" dirty="0">
                <a:solidFill>
                  <a:srgbClr val="424A52"/>
                </a:solidFill>
              </a:rPr>
              <a:t>primera</a:t>
            </a:r>
            <a:r>
              <a:rPr lang="es-CL" sz="1100" dirty="0">
                <a:solidFill>
                  <a:srgbClr val="424A52"/>
                </a:solidFill>
              </a:rPr>
              <a:t> línea de </a:t>
            </a:r>
            <a:r>
              <a:rPr lang="es-CL" sz="1100" b="1" dirty="0">
                <a:solidFill>
                  <a:srgbClr val="424A52"/>
                </a:solidFill>
              </a:rPr>
              <a:t>efectos</a:t>
            </a:r>
            <a:r>
              <a:rPr lang="es-CL" sz="1100" dirty="0">
                <a:solidFill>
                  <a:srgbClr val="424A52"/>
                </a:solidFill>
              </a:rPr>
              <a:t> </a:t>
            </a:r>
            <a:r>
              <a:rPr lang="es-CL" sz="1100" b="1" dirty="0">
                <a:solidFill>
                  <a:srgbClr val="424A52"/>
                </a:solidFill>
              </a:rPr>
              <a:t>de</a:t>
            </a:r>
            <a:r>
              <a:rPr lang="es-CL" sz="1100" dirty="0">
                <a:solidFill>
                  <a:srgbClr val="424A52"/>
                </a:solidFill>
              </a:rPr>
              <a:t> </a:t>
            </a:r>
            <a:r>
              <a:rPr lang="es-CL" sz="1100" b="1" dirty="0">
                <a:solidFill>
                  <a:srgbClr val="424A52"/>
                </a:solidFill>
              </a:rPr>
              <a:t>comercio</a:t>
            </a:r>
          </a:p>
        </p:txBody>
      </p:sp>
      <p:pic>
        <p:nvPicPr>
          <p:cNvPr id="196" name="Picture 195">
            <a:extLst>
              <a:ext uri="{FF2B5EF4-FFF2-40B4-BE49-F238E27FC236}">
                <a16:creationId xmlns:a16="http://schemas.microsoft.com/office/drawing/2014/main" id="{24053113-8919-4A51-A496-3ECA519F57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9" y="5298955"/>
            <a:ext cx="392249" cy="383088"/>
          </a:xfrm>
          <a:prstGeom prst="rect">
            <a:avLst/>
          </a:prstGeom>
        </p:spPr>
      </p:pic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A2AB215-25DA-4A28-8EDC-C562758A75E2}"/>
              </a:ext>
            </a:extLst>
          </p:cNvPr>
          <p:cNvGrpSpPr/>
          <p:nvPr/>
        </p:nvGrpSpPr>
        <p:grpSpPr>
          <a:xfrm>
            <a:off x="2358398" y="2791644"/>
            <a:ext cx="1309661" cy="266914"/>
            <a:chOff x="2346287" y="1856064"/>
            <a:chExt cx="1309661" cy="322966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506FC19B-A6FB-4C41-B7FB-C9BFE59F348A}"/>
                </a:ext>
              </a:extLst>
            </p:cNvPr>
            <p:cNvSpPr/>
            <p:nvPr/>
          </p:nvSpPr>
          <p:spPr>
            <a:xfrm>
              <a:off x="2929802" y="1856064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4A7E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2017</a:t>
              </a: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B976A3E8-B34F-4D27-BEFE-4B1CFE61B233}"/>
                </a:ext>
              </a:extLst>
            </p:cNvPr>
            <p:cNvCxnSpPr/>
            <p:nvPr/>
          </p:nvCxnSpPr>
          <p:spPr>
            <a:xfrm flipH="1">
              <a:off x="2346287" y="2024731"/>
              <a:ext cx="590050" cy="0"/>
            </a:xfrm>
            <a:prstGeom prst="line">
              <a:avLst/>
            </a:prstGeom>
            <a:ln w="12700">
              <a:solidFill>
                <a:srgbClr val="4A7EBB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Rectangle 199">
            <a:extLst>
              <a:ext uri="{FF2B5EF4-FFF2-40B4-BE49-F238E27FC236}">
                <a16:creationId xmlns:a16="http://schemas.microsoft.com/office/drawing/2014/main" id="{F62A6F38-6CDD-4944-AC0D-DA5EB7E43F43}"/>
              </a:ext>
            </a:extLst>
          </p:cNvPr>
          <p:cNvSpPr/>
          <p:nvPr/>
        </p:nvSpPr>
        <p:spPr>
          <a:xfrm>
            <a:off x="1132628" y="2616120"/>
            <a:ext cx="1233834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Inicio negocio </a:t>
            </a:r>
            <a:r>
              <a:rPr lang="es-CL" sz="1100" b="1" dirty="0">
                <a:solidFill>
                  <a:srgbClr val="424A52"/>
                </a:solidFill>
              </a:rPr>
              <a:t>automotriz</a:t>
            </a:r>
          </a:p>
        </p:txBody>
      </p:sp>
      <p:pic>
        <p:nvPicPr>
          <p:cNvPr id="201" name="Imagen 3">
            <a:extLst>
              <a:ext uri="{FF2B5EF4-FFF2-40B4-BE49-F238E27FC236}">
                <a16:creationId xmlns:a16="http://schemas.microsoft.com/office/drawing/2014/main" id="{5336F9FB-155D-4EEE-99B9-407428A0E77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6" y="2724662"/>
            <a:ext cx="486862" cy="365147"/>
          </a:xfrm>
          <a:prstGeom prst="rect">
            <a:avLst/>
          </a:prstGeom>
        </p:spPr>
      </p:pic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925968B-0A6A-4E7F-B0E9-B5B69B002225}"/>
              </a:ext>
            </a:extLst>
          </p:cNvPr>
          <p:cNvGrpSpPr/>
          <p:nvPr/>
        </p:nvGrpSpPr>
        <p:grpSpPr>
          <a:xfrm>
            <a:off x="2941913" y="4944199"/>
            <a:ext cx="1310469" cy="266914"/>
            <a:chOff x="2929802" y="4288004"/>
            <a:chExt cx="1310469" cy="322966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15FF9F0-68D3-487D-A8F1-256E96DEED2D}"/>
                </a:ext>
              </a:extLst>
            </p:cNvPr>
            <p:cNvSpPr/>
            <p:nvPr/>
          </p:nvSpPr>
          <p:spPr>
            <a:xfrm>
              <a:off x="2929802" y="4288004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345C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2006</a:t>
              </a:r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F3D6A74-3698-41BD-94EB-53CC77EF436B}"/>
                </a:ext>
              </a:extLst>
            </p:cNvPr>
            <p:cNvCxnSpPr/>
            <p:nvPr/>
          </p:nvCxnSpPr>
          <p:spPr>
            <a:xfrm flipH="1">
              <a:off x="3650221" y="4440919"/>
              <a:ext cx="590050" cy="0"/>
            </a:xfrm>
            <a:prstGeom prst="line">
              <a:avLst/>
            </a:prstGeom>
            <a:ln w="12700">
              <a:solidFill>
                <a:srgbClr val="345C84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2CCB9AA-FD9B-4A4F-99DA-EE39E006AE97}"/>
              </a:ext>
            </a:extLst>
          </p:cNvPr>
          <p:cNvSpPr/>
          <p:nvPr/>
        </p:nvSpPr>
        <p:spPr>
          <a:xfrm>
            <a:off x="4297131" y="4756204"/>
            <a:ext cx="1497150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Obtención de </a:t>
            </a:r>
            <a:r>
              <a:rPr lang="es-CL" sz="1100" b="1" dirty="0">
                <a:solidFill>
                  <a:srgbClr val="424A52"/>
                </a:solidFill>
              </a:rPr>
              <a:t>primer</a:t>
            </a:r>
            <a:r>
              <a:rPr lang="es-CL" sz="1100" dirty="0">
                <a:solidFill>
                  <a:srgbClr val="424A52"/>
                </a:solidFill>
              </a:rPr>
              <a:t> </a:t>
            </a:r>
            <a:r>
              <a:rPr lang="es-CL" sz="1100" b="1" dirty="0">
                <a:solidFill>
                  <a:srgbClr val="424A52"/>
                </a:solidFill>
              </a:rPr>
              <a:t>financiamiento</a:t>
            </a:r>
            <a:r>
              <a:rPr lang="es-CL" sz="1100" dirty="0">
                <a:solidFill>
                  <a:srgbClr val="424A52"/>
                </a:solidFill>
              </a:rPr>
              <a:t> externo</a:t>
            </a:r>
          </a:p>
        </p:txBody>
      </p:sp>
      <p:pic>
        <p:nvPicPr>
          <p:cNvPr id="206" name="Picture 205">
            <a:extLst>
              <a:ext uri="{FF2B5EF4-FFF2-40B4-BE49-F238E27FC236}">
                <a16:creationId xmlns:a16="http://schemas.microsoft.com/office/drawing/2014/main" id="{67B8407A-D695-474F-9CF2-9C9E1847F0D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72" y="4559427"/>
            <a:ext cx="928166" cy="445698"/>
          </a:xfrm>
          <a:prstGeom prst="rect">
            <a:avLst/>
          </a:prstGeom>
        </p:spPr>
      </p:pic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5BD338F-756C-42DB-87FA-F700063959FE}"/>
              </a:ext>
            </a:extLst>
          </p:cNvPr>
          <p:cNvGrpSpPr/>
          <p:nvPr/>
        </p:nvGrpSpPr>
        <p:grpSpPr>
          <a:xfrm>
            <a:off x="2358398" y="4513688"/>
            <a:ext cx="1309661" cy="266914"/>
            <a:chOff x="2346287" y="3801616"/>
            <a:chExt cx="1309661" cy="322966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E2566933-B71C-40B1-AD15-A72E8D011B35}"/>
                </a:ext>
              </a:extLst>
            </p:cNvPr>
            <p:cNvSpPr/>
            <p:nvPr/>
          </p:nvSpPr>
          <p:spPr>
            <a:xfrm>
              <a:off x="2929802" y="3801616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79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2011</a:t>
              </a:r>
            </a:p>
          </p:txBody>
        </p: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4FB6BE1-7E10-42CD-9B6F-B1DB08085FE0}"/>
                </a:ext>
              </a:extLst>
            </p:cNvPr>
            <p:cNvCxnSpPr/>
            <p:nvPr/>
          </p:nvCxnSpPr>
          <p:spPr>
            <a:xfrm flipH="1">
              <a:off x="2346287" y="3962781"/>
              <a:ext cx="590050" cy="0"/>
            </a:xfrm>
            <a:prstGeom prst="line">
              <a:avLst/>
            </a:prstGeom>
            <a:ln w="12700">
              <a:solidFill>
                <a:srgbClr val="F7931F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Rectangle 209">
            <a:extLst>
              <a:ext uri="{FF2B5EF4-FFF2-40B4-BE49-F238E27FC236}">
                <a16:creationId xmlns:a16="http://schemas.microsoft.com/office/drawing/2014/main" id="{907BC44E-B132-421B-873C-2C78DE54C8AB}"/>
              </a:ext>
            </a:extLst>
          </p:cNvPr>
          <p:cNvSpPr/>
          <p:nvPr/>
        </p:nvSpPr>
        <p:spPr>
          <a:xfrm>
            <a:off x="656703" y="4280968"/>
            <a:ext cx="1740074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Comienza negocio </a:t>
            </a:r>
            <a:r>
              <a:rPr lang="es-CL" sz="1100" b="1" i="1" dirty="0">
                <a:solidFill>
                  <a:srgbClr val="424A52"/>
                </a:solidFill>
              </a:rPr>
              <a:t>Leasing</a:t>
            </a:r>
            <a:r>
              <a:rPr lang="es-CL" sz="1100" dirty="0">
                <a:solidFill>
                  <a:srgbClr val="424A52"/>
                </a:solidFill>
              </a:rPr>
              <a:t> y </a:t>
            </a:r>
            <a:r>
              <a:rPr lang="es-CL" sz="1100" b="1" i="1" dirty="0">
                <a:solidFill>
                  <a:srgbClr val="424A52"/>
                </a:solidFill>
              </a:rPr>
              <a:t>Factoring</a:t>
            </a:r>
            <a:r>
              <a:rPr lang="es-CL" sz="1100" dirty="0">
                <a:solidFill>
                  <a:srgbClr val="424A52"/>
                </a:solidFill>
              </a:rPr>
              <a:t> </a:t>
            </a:r>
            <a:r>
              <a:rPr lang="es-CL" sz="1100" b="1" dirty="0">
                <a:solidFill>
                  <a:srgbClr val="424A52"/>
                </a:solidFill>
              </a:rPr>
              <a:t>Internacional</a:t>
            </a: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86C3B0B0-4107-47DF-83C9-E62022551BDC}"/>
              </a:ext>
            </a:extLst>
          </p:cNvPr>
          <p:cNvGrpSpPr/>
          <p:nvPr/>
        </p:nvGrpSpPr>
        <p:grpSpPr>
          <a:xfrm>
            <a:off x="2941913" y="4083177"/>
            <a:ext cx="1310469" cy="266914"/>
            <a:chOff x="2929802" y="3315228"/>
            <a:chExt cx="1310469" cy="322966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F75B12A-65B5-4977-92CC-700C3522F7C1}"/>
                </a:ext>
              </a:extLst>
            </p:cNvPr>
            <p:cNvSpPr/>
            <p:nvPr/>
          </p:nvSpPr>
          <p:spPr>
            <a:xfrm>
              <a:off x="2929802" y="3315228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879A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2012</a:t>
              </a:r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2FF9BF30-0123-4A33-9005-3BE6A23CB5DA}"/>
                </a:ext>
              </a:extLst>
            </p:cNvPr>
            <p:cNvCxnSpPr/>
            <p:nvPr/>
          </p:nvCxnSpPr>
          <p:spPr>
            <a:xfrm flipH="1">
              <a:off x="3650221" y="3464891"/>
              <a:ext cx="590050" cy="0"/>
            </a:xfrm>
            <a:prstGeom prst="line">
              <a:avLst/>
            </a:prstGeom>
            <a:ln w="12700">
              <a:solidFill>
                <a:srgbClr val="879AA5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Rectangle 213">
            <a:extLst>
              <a:ext uri="{FF2B5EF4-FFF2-40B4-BE49-F238E27FC236}">
                <a16:creationId xmlns:a16="http://schemas.microsoft.com/office/drawing/2014/main" id="{0E27D379-35F1-4DCA-97C5-A2E08D3D8550}"/>
              </a:ext>
            </a:extLst>
          </p:cNvPr>
          <p:cNvSpPr/>
          <p:nvPr/>
        </p:nvSpPr>
        <p:spPr>
          <a:xfrm>
            <a:off x="4297130" y="3767401"/>
            <a:ext cx="1635725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1</a:t>
            </a:r>
            <a:r>
              <a:rPr lang="es-CL" sz="1100" baseline="30000" dirty="0">
                <a:solidFill>
                  <a:srgbClr val="424A52"/>
                </a:solidFill>
              </a:rPr>
              <a:t>ra</a:t>
            </a:r>
            <a:r>
              <a:rPr lang="es-CL" sz="1100" dirty="0">
                <a:solidFill>
                  <a:srgbClr val="424A52"/>
                </a:solidFill>
              </a:rPr>
              <a:t> emisión de </a:t>
            </a:r>
            <a:r>
              <a:rPr lang="es-CL" sz="1100" b="1" dirty="0">
                <a:solidFill>
                  <a:srgbClr val="424A52"/>
                </a:solidFill>
              </a:rPr>
              <a:t>bonos</a:t>
            </a:r>
            <a:r>
              <a:rPr lang="es-CL" sz="1100" dirty="0">
                <a:solidFill>
                  <a:srgbClr val="424A52"/>
                </a:solidFill>
              </a:rPr>
              <a:t> corporativos por UF 1.000.000 </a:t>
            </a:r>
            <a:r>
              <a:rPr lang="es-CL" sz="1100" kern="800" dirty="0">
                <a:solidFill>
                  <a:srgbClr val="595959"/>
                </a:solidFill>
                <a:cs typeface="Verdana"/>
              </a:rPr>
              <a:t>(≈ US$ 40mm) </a:t>
            </a:r>
            <a:endParaRPr lang="es-CL" sz="1100" dirty="0">
              <a:solidFill>
                <a:srgbClr val="424A52"/>
              </a:solidFill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3AB21ACD-937B-4875-A156-CBB87C4F8D7C}"/>
              </a:ext>
            </a:extLst>
          </p:cNvPr>
          <p:cNvGrpSpPr/>
          <p:nvPr/>
        </p:nvGrpSpPr>
        <p:grpSpPr>
          <a:xfrm>
            <a:off x="2941913" y="3222155"/>
            <a:ext cx="1310469" cy="266914"/>
            <a:chOff x="2929802" y="2342452"/>
            <a:chExt cx="1310469" cy="322966"/>
          </a:xfrm>
        </p:grpSpPr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48298CB7-8A21-48D8-8431-058F2F86EC42}"/>
                </a:ext>
              </a:extLst>
            </p:cNvPr>
            <p:cNvSpPr/>
            <p:nvPr/>
          </p:nvSpPr>
          <p:spPr>
            <a:xfrm>
              <a:off x="2929802" y="2342452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23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2016</a:t>
              </a:r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977182E6-7374-4AAD-B07C-C1C99D0EE861}"/>
                </a:ext>
              </a:extLst>
            </p:cNvPr>
            <p:cNvCxnSpPr/>
            <p:nvPr/>
          </p:nvCxnSpPr>
          <p:spPr>
            <a:xfrm flipH="1">
              <a:off x="3650221" y="2500699"/>
              <a:ext cx="590050" cy="0"/>
            </a:xfrm>
            <a:prstGeom prst="line">
              <a:avLst/>
            </a:prstGeom>
            <a:ln w="12700">
              <a:solidFill>
                <a:srgbClr val="9D237D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Rectangle 217">
            <a:extLst>
              <a:ext uri="{FF2B5EF4-FFF2-40B4-BE49-F238E27FC236}">
                <a16:creationId xmlns:a16="http://schemas.microsoft.com/office/drawing/2014/main" id="{F73B0561-91EC-46C5-92C3-B283FE3F1B80}"/>
              </a:ext>
            </a:extLst>
          </p:cNvPr>
          <p:cNvSpPr/>
          <p:nvPr/>
        </p:nvSpPr>
        <p:spPr>
          <a:xfrm>
            <a:off x="4323913" y="3058558"/>
            <a:ext cx="1368152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Apertura filial </a:t>
            </a:r>
            <a:r>
              <a:rPr lang="es-CL" sz="1100" b="1" dirty="0">
                <a:solidFill>
                  <a:srgbClr val="424A52"/>
                </a:solidFill>
              </a:rPr>
              <a:t>Perú</a:t>
            </a:r>
          </a:p>
        </p:txBody>
      </p:sp>
      <p:pic>
        <p:nvPicPr>
          <p:cNvPr id="219" name="Picture 2">
            <a:extLst>
              <a:ext uri="{FF2B5EF4-FFF2-40B4-BE49-F238E27FC236}">
                <a16:creationId xmlns:a16="http://schemas.microsoft.com/office/drawing/2014/main" id="{DACB9376-63F4-4A2E-9BF5-9AE6CBAE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384" y="3256232"/>
            <a:ext cx="281122" cy="18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3DAED88-6A21-4744-9CFD-17DBE49C7DEC}"/>
              </a:ext>
            </a:extLst>
          </p:cNvPr>
          <p:cNvGrpSpPr/>
          <p:nvPr/>
        </p:nvGrpSpPr>
        <p:grpSpPr>
          <a:xfrm>
            <a:off x="2358398" y="3652666"/>
            <a:ext cx="1309661" cy="266914"/>
            <a:chOff x="2346287" y="2828840"/>
            <a:chExt cx="1309661" cy="322966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0E88B035-CF4A-46B3-BAFD-E247EA5D0F3B}"/>
                </a:ext>
              </a:extLst>
            </p:cNvPr>
            <p:cNvSpPr/>
            <p:nvPr/>
          </p:nvSpPr>
          <p:spPr>
            <a:xfrm>
              <a:off x="2929802" y="2828840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56A3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2014</a:t>
              </a:r>
            </a:p>
          </p:txBody>
        </p: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318BEB9A-8DC1-45CC-B645-3DDF76D37228}"/>
                </a:ext>
              </a:extLst>
            </p:cNvPr>
            <p:cNvCxnSpPr/>
            <p:nvPr/>
          </p:nvCxnSpPr>
          <p:spPr>
            <a:xfrm flipH="1">
              <a:off x="2346287" y="2970711"/>
              <a:ext cx="590050" cy="0"/>
            </a:xfrm>
            <a:prstGeom prst="line">
              <a:avLst/>
            </a:prstGeom>
            <a:ln w="12700">
              <a:solidFill>
                <a:srgbClr val="56A341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39BF895-C756-4081-8A04-93210E8E934C}"/>
              </a:ext>
            </a:extLst>
          </p:cNvPr>
          <p:cNvSpPr/>
          <p:nvPr/>
        </p:nvSpPr>
        <p:spPr>
          <a:xfrm>
            <a:off x="606060" y="3476286"/>
            <a:ext cx="1740075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b="1" dirty="0">
                <a:solidFill>
                  <a:srgbClr val="424A52"/>
                </a:solidFill>
              </a:rPr>
              <a:t>Aumento de capital </a:t>
            </a:r>
            <a:r>
              <a:rPr lang="es-CL" sz="1100" dirty="0">
                <a:solidFill>
                  <a:srgbClr val="424A52"/>
                </a:solidFill>
              </a:rPr>
              <a:t>por CLP 5.000mm</a:t>
            </a:r>
            <a:r>
              <a:rPr lang="es-CL" sz="1100" kern="800" dirty="0">
                <a:solidFill>
                  <a:srgbClr val="595959"/>
                </a:solidFill>
                <a:cs typeface="Verdana"/>
              </a:rPr>
              <a:t> (≈ US$ 7mm) </a:t>
            </a:r>
            <a:r>
              <a:rPr lang="es-CL" sz="1100" dirty="0">
                <a:solidFill>
                  <a:srgbClr val="424A52"/>
                </a:solidFill>
              </a:rPr>
              <a:t>(22% de propiedad)</a:t>
            </a:r>
          </a:p>
        </p:txBody>
      </p:sp>
      <p:sp>
        <p:nvSpPr>
          <p:cNvPr id="224" name="Rectangle 179">
            <a:extLst>
              <a:ext uri="{FF2B5EF4-FFF2-40B4-BE49-F238E27FC236}">
                <a16:creationId xmlns:a16="http://schemas.microsoft.com/office/drawing/2014/main" id="{97215545-038D-4CE6-A944-C59CC0475C1E}"/>
              </a:ext>
            </a:extLst>
          </p:cNvPr>
          <p:cNvSpPr/>
          <p:nvPr/>
        </p:nvSpPr>
        <p:spPr>
          <a:xfrm>
            <a:off x="606060" y="1769323"/>
            <a:ext cx="1832491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b="1" dirty="0">
                <a:solidFill>
                  <a:srgbClr val="424A52"/>
                </a:solidFill>
              </a:rPr>
              <a:t>Factoring Digital. Nueva línea CORFO MM$14.500</a:t>
            </a:r>
            <a:endParaRPr lang="es-CL" sz="1100" dirty="0">
              <a:solidFill>
                <a:srgbClr val="424A52"/>
              </a:solidFill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B240153A-8E5A-45BA-B71D-FECAA8870E9C}"/>
              </a:ext>
            </a:extLst>
          </p:cNvPr>
          <p:cNvGrpSpPr/>
          <p:nvPr/>
        </p:nvGrpSpPr>
        <p:grpSpPr>
          <a:xfrm>
            <a:off x="2346136" y="1930622"/>
            <a:ext cx="1336989" cy="266914"/>
            <a:chOff x="2334025" y="912955"/>
            <a:chExt cx="1336989" cy="322966"/>
          </a:xfrm>
        </p:grpSpPr>
        <p:sp>
          <p:nvSpPr>
            <p:cNvPr id="226" name="Oval 167">
              <a:extLst>
                <a:ext uri="{FF2B5EF4-FFF2-40B4-BE49-F238E27FC236}">
                  <a16:creationId xmlns:a16="http://schemas.microsoft.com/office/drawing/2014/main" id="{EA20E955-3C54-4DBD-AFD1-226064998219}"/>
                </a:ext>
              </a:extLst>
            </p:cNvPr>
            <p:cNvSpPr/>
            <p:nvPr/>
          </p:nvSpPr>
          <p:spPr>
            <a:xfrm>
              <a:off x="2944868" y="912955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2020</a:t>
              </a:r>
            </a:p>
          </p:txBody>
        </p:sp>
        <p:cxnSp>
          <p:nvCxnSpPr>
            <p:cNvPr id="227" name="Straight Connector 181">
              <a:extLst>
                <a:ext uri="{FF2B5EF4-FFF2-40B4-BE49-F238E27FC236}">
                  <a16:creationId xmlns:a16="http://schemas.microsoft.com/office/drawing/2014/main" id="{B16ACDC6-3656-45AA-9026-74198D312D43}"/>
                </a:ext>
              </a:extLst>
            </p:cNvPr>
            <p:cNvCxnSpPr/>
            <p:nvPr/>
          </p:nvCxnSpPr>
          <p:spPr>
            <a:xfrm flipH="1">
              <a:off x="2334025" y="1074438"/>
              <a:ext cx="590050" cy="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5AB9FC6F-DDD3-48EE-895A-0F77E0B12887}"/>
              </a:ext>
            </a:extLst>
          </p:cNvPr>
          <p:cNvGrpSpPr/>
          <p:nvPr/>
        </p:nvGrpSpPr>
        <p:grpSpPr>
          <a:xfrm>
            <a:off x="2936186" y="2361133"/>
            <a:ext cx="1336989" cy="266914"/>
            <a:chOff x="2924075" y="1367144"/>
            <a:chExt cx="1336989" cy="322966"/>
          </a:xfrm>
        </p:grpSpPr>
        <p:sp>
          <p:nvSpPr>
            <p:cNvPr id="229" name="Oval 167">
              <a:extLst>
                <a:ext uri="{FF2B5EF4-FFF2-40B4-BE49-F238E27FC236}">
                  <a16:creationId xmlns:a16="http://schemas.microsoft.com/office/drawing/2014/main" id="{975AF7B2-ED04-4B0C-8229-65F5CC86EBAF}"/>
                </a:ext>
              </a:extLst>
            </p:cNvPr>
            <p:cNvSpPr/>
            <p:nvPr/>
          </p:nvSpPr>
          <p:spPr>
            <a:xfrm>
              <a:off x="2924075" y="1367144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2019</a:t>
              </a:r>
            </a:p>
          </p:txBody>
        </p:sp>
        <p:cxnSp>
          <p:nvCxnSpPr>
            <p:cNvPr id="230" name="Straight Connector 168">
              <a:extLst>
                <a:ext uri="{FF2B5EF4-FFF2-40B4-BE49-F238E27FC236}">
                  <a16:creationId xmlns:a16="http://schemas.microsoft.com/office/drawing/2014/main" id="{74D09EFE-34A2-473E-82BE-1C26698A354E}"/>
                </a:ext>
              </a:extLst>
            </p:cNvPr>
            <p:cNvCxnSpPr/>
            <p:nvPr/>
          </p:nvCxnSpPr>
          <p:spPr>
            <a:xfrm flipH="1">
              <a:off x="3671014" y="1532417"/>
              <a:ext cx="590050" cy="0"/>
            </a:xfrm>
            <a:prstGeom prst="line">
              <a:avLst/>
            </a:prstGeom>
            <a:ln w="12700">
              <a:solidFill>
                <a:srgbClr val="C00000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Rectangle 186">
            <a:extLst>
              <a:ext uri="{FF2B5EF4-FFF2-40B4-BE49-F238E27FC236}">
                <a16:creationId xmlns:a16="http://schemas.microsoft.com/office/drawing/2014/main" id="{49AC35D9-A2B6-4F3E-835D-F1EAD08A9E66}"/>
              </a:ext>
            </a:extLst>
          </p:cNvPr>
          <p:cNvSpPr/>
          <p:nvPr/>
        </p:nvSpPr>
        <p:spPr>
          <a:xfrm>
            <a:off x="4312358" y="2208188"/>
            <a:ext cx="1550145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4</a:t>
            </a:r>
            <a:r>
              <a:rPr lang="es-CL" sz="1100" baseline="30000" dirty="0">
                <a:solidFill>
                  <a:srgbClr val="424A52"/>
                </a:solidFill>
              </a:rPr>
              <a:t>a</a:t>
            </a:r>
            <a:r>
              <a:rPr lang="es-CL" sz="1100" dirty="0">
                <a:solidFill>
                  <a:srgbClr val="424A52"/>
                </a:solidFill>
              </a:rPr>
              <a:t> Emisión de </a:t>
            </a:r>
            <a:r>
              <a:rPr lang="es-CL" sz="1100" b="1" dirty="0">
                <a:solidFill>
                  <a:srgbClr val="424A52"/>
                </a:solidFill>
              </a:rPr>
              <a:t>bonos</a:t>
            </a:r>
            <a:r>
              <a:rPr lang="es-CL" sz="1100" dirty="0">
                <a:solidFill>
                  <a:srgbClr val="424A52"/>
                </a:solidFill>
              </a:rPr>
              <a:t> corporativos por MM$ 27.000</a:t>
            </a:r>
            <a:r>
              <a:rPr lang="es-CL" sz="1100" kern="800" dirty="0">
                <a:solidFill>
                  <a:srgbClr val="595959"/>
                </a:solidFill>
                <a:cs typeface="Verdana"/>
              </a:rPr>
              <a:t> (≈ US$ 38mm) </a:t>
            </a:r>
            <a:endParaRPr lang="es-CL" sz="1100" dirty="0">
              <a:solidFill>
                <a:srgbClr val="424A52"/>
              </a:solidFill>
            </a:endParaRPr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3999B15A-36F7-4144-AFCD-1205FDD43110}"/>
              </a:ext>
            </a:extLst>
          </p:cNvPr>
          <p:cNvGrpSpPr/>
          <p:nvPr/>
        </p:nvGrpSpPr>
        <p:grpSpPr>
          <a:xfrm>
            <a:off x="2915393" y="1500111"/>
            <a:ext cx="1336989" cy="266914"/>
            <a:chOff x="2924075" y="1367144"/>
            <a:chExt cx="1336989" cy="322966"/>
          </a:xfrm>
        </p:grpSpPr>
        <p:sp>
          <p:nvSpPr>
            <p:cNvPr id="233" name="Oval 167">
              <a:extLst>
                <a:ext uri="{FF2B5EF4-FFF2-40B4-BE49-F238E27FC236}">
                  <a16:creationId xmlns:a16="http://schemas.microsoft.com/office/drawing/2014/main" id="{BC798541-C875-4034-91DE-1A19AC8F9187}"/>
                </a:ext>
              </a:extLst>
            </p:cNvPr>
            <p:cNvSpPr/>
            <p:nvPr/>
          </p:nvSpPr>
          <p:spPr>
            <a:xfrm>
              <a:off x="2924075" y="1367144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2021</a:t>
              </a:r>
            </a:p>
          </p:txBody>
        </p:sp>
        <p:cxnSp>
          <p:nvCxnSpPr>
            <p:cNvPr id="234" name="Straight Connector 168">
              <a:extLst>
                <a:ext uri="{FF2B5EF4-FFF2-40B4-BE49-F238E27FC236}">
                  <a16:creationId xmlns:a16="http://schemas.microsoft.com/office/drawing/2014/main" id="{D4BB28EC-E46E-4F9D-9943-BC28660B3962}"/>
                </a:ext>
              </a:extLst>
            </p:cNvPr>
            <p:cNvCxnSpPr/>
            <p:nvPr/>
          </p:nvCxnSpPr>
          <p:spPr>
            <a:xfrm flipH="1">
              <a:off x="3671014" y="1532417"/>
              <a:ext cx="590050" cy="0"/>
            </a:xfrm>
            <a:prstGeom prst="line">
              <a:avLst/>
            </a:prstGeom>
            <a:ln w="12700">
              <a:solidFill>
                <a:srgbClr val="C00000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Rectangle 234">
            <a:extLst>
              <a:ext uri="{FF2B5EF4-FFF2-40B4-BE49-F238E27FC236}">
                <a16:creationId xmlns:a16="http://schemas.microsoft.com/office/drawing/2014/main" id="{68C6B147-0614-4B09-A3C4-BE193FF97232}"/>
              </a:ext>
            </a:extLst>
          </p:cNvPr>
          <p:cNvSpPr/>
          <p:nvPr/>
        </p:nvSpPr>
        <p:spPr>
          <a:xfrm>
            <a:off x="4297130" y="1422134"/>
            <a:ext cx="1708299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Emisión de </a:t>
            </a:r>
            <a:r>
              <a:rPr lang="es-CL" sz="1100" b="1" dirty="0">
                <a:solidFill>
                  <a:srgbClr val="424A52"/>
                </a:solidFill>
              </a:rPr>
              <a:t>bonos</a:t>
            </a:r>
            <a:r>
              <a:rPr lang="es-CL" sz="1100" dirty="0">
                <a:solidFill>
                  <a:srgbClr val="424A52"/>
                </a:solidFill>
              </a:rPr>
              <a:t> corporativos por UF 1.000.000 </a:t>
            </a:r>
            <a:r>
              <a:rPr lang="es-CL" sz="1100" kern="800" dirty="0">
                <a:solidFill>
                  <a:srgbClr val="595959"/>
                </a:solidFill>
                <a:cs typeface="Verdana"/>
              </a:rPr>
              <a:t>(≈ US$ 40mm)</a:t>
            </a:r>
          </a:p>
          <a:p>
            <a:r>
              <a:rPr lang="es-CL" sz="1100" dirty="0">
                <a:solidFill>
                  <a:srgbClr val="424A52"/>
                </a:solidFill>
              </a:rPr>
              <a:t>Mejora en la clasificación de riesgo a A/N1</a:t>
            </a:r>
            <a:r>
              <a:rPr lang="es-CL" sz="1100" kern="800" dirty="0">
                <a:solidFill>
                  <a:srgbClr val="595959"/>
                </a:solidFill>
                <a:cs typeface="Verdana"/>
              </a:rPr>
              <a:t> </a:t>
            </a:r>
            <a:endParaRPr lang="es-CL" sz="1100" dirty="0">
              <a:solidFill>
                <a:srgbClr val="424A52"/>
              </a:solidFill>
            </a:endParaRPr>
          </a:p>
        </p:txBody>
      </p:sp>
      <p:graphicFrame>
        <p:nvGraphicFramePr>
          <p:cNvPr id="236" name="Objeto 183">
            <a:extLst>
              <a:ext uri="{FF2B5EF4-FFF2-40B4-BE49-F238E27FC236}">
                <a16:creationId xmlns:a16="http://schemas.microsoft.com/office/drawing/2014/main" id="{AA75881D-15F3-4EE1-926B-F90B2A362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395678"/>
              </p:ext>
            </p:extLst>
          </p:nvPr>
        </p:nvGraphicFramePr>
        <p:xfrm>
          <a:off x="6975347" y="4967792"/>
          <a:ext cx="1578326" cy="134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37" name="Picture 2">
            <a:extLst>
              <a:ext uri="{FF2B5EF4-FFF2-40B4-BE49-F238E27FC236}">
                <a16:creationId xmlns:a16="http://schemas.microsoft.com/office/drawing/2014/main" id="{72771EEE-8EC8-4A37-9348-E94533AA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976" y="5311699"/>
            <a:ext cx="476275" cy="11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3">
            <a:extLst>
              <a:ext uri="{FF2B5EF4-FFF2-40B4-BE49-F238E27FC236}">
                <a16:creationId xmlns:a16="http://schemas.microsoft.com/office/drawing/2014/main" id="{5972CE15-4F5C-4C96-9C51-4DC88D953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4023" y="5079586"/>
            <a:ext cx="537830" cy="12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" name="Rectángulo 2">
            <a:extLst>
              <a:ext uri="{FF2B5EF4-FFF2-40B4-BE49-F238E27FC236}">
                <a16:creationId xmlns:a16="http://schemas.microsoft.com/office/drawing/2014/main" id="{44F2F105-FDE8-4E67-86EF-7CB5B260E39E}"/>
              </a:ext>
            </a:extLst>
          </p:cNvPr>
          <p:cNvSpPr/>
          <p:nvPr/>
        </p:nvSpPr>
        <p:spPr>
          <a:xfrm>
            <a:off x="6996578" y="4656301"/>
            <a:ext cx="1977715" cy="388973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CL" sz="1100" b="1" dirty="0">
                <a:solidFill>
                  <a:srgbClr val="EF862E"/>
                </a:solidFill>
                <a:cs typeface="Calibri"/>
              </a:rPr>
              <a:t>CLASIFICACIÓN DE RIESGO</a:t>
            </a:r>
          </a:p>
          <a:p>
            <a:pPr>
              <a:spcBef>
                <a:spcPts val="0"/>
              </a:spcBef>
            </a:pPr>
            <a:endParaRPr lang="es-CL" sz="1100" b="1" dirty="0">
              <a:solidFill>
                <a:srgbClr val="EF862E"/>
              </a:solidFill>
              <a:cs typeface="Calibri"/>
            </a:endParaRPr>
          </a:p>
        </p:txBody>
      </p:sp>
      <p:pic>
        <p:nvPicPr>
          <p:cNvPr id="240" name="Imagen 12">
            <a:extLst>
              <a:ext uri="{FF2B5EF4-FFF2-40B4-BE49-F238E27FC236}">
                <a16:creationId xmlns:a16="http://schemas.microsoft.com/office/drawing/2014/main" id="{2CB77F86-38A5-41AA-A862-96B485206C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5256" y="5205576"/>
            <a:ext cx="495364" cy="121381"/>
          </a:xfrm>
          <a:prstGeom prst="rect">
            <a:avLst/>
          </a:prstGeom>
        </p:spPr>
      </p:pic>
      <p:sp>
        <p:nvSpPr>
          <p:cNvPr id="241" name="115 Rectángulo">
            <a:extLst>
              <a:ext uri="{FF2B5EF4-FFF2-40B4-BE49-F238E27FC236}">
                <a16:creationId xmlns:a16="http://schemas.microsoft.com/office/drawing/2014/main" id="{BFF87C05-16A2-4F55-A5A5-66F814202AB5}"/>
              </a:ext>
            </a:extLst>
          </p:cNvPr>
          <p:cNvSpPr/>
          <p:nvPr/>
        </p:nvSpPr>
        <p:spPr>
          <a:xfrm>
            <a:off x="6970527" y="5657844"/>
            <a:ext cx="3577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b="1" cap="all" dirty="0">
                <a:solidFill>
                  <a:srgbClr val="57A4C3"/>
                </a:solidFill>
                <a:latin typeface="Calibri"/>
                <a:cs typeface="+mn-cs"/>
              </a:rPr>
              <a:t>BBB</a:t>
            </a:r>
          </a:p>
        </p:txBody>
      </p:sp>
      <p:sp>
        <p:nvSpPr>
          <p:cNvPr id="242" name="116 Rectángulo">
            <a:extLst>
              <a:ext uri="{FF2B5EF4-FFF2-40B4-BE49-F238E27FC236}">
                <a16:creationId xmlns:a16="http://schemas.microsoft.com/office/drawing/2014/main" id="{FCDC68AC-0018-4DEA-8A60-4060FCA73C73}"/>
              </a:ext>
            </a:extLst>
          </p:cNvPr>
          <p:cNvSpPr/>
          <p:nvPr/>
        </p:nvSpPr>
        <p:spPr>
          <a:xfrm>
            <a:off x="7242407" y="5465395"/>
            <a:ext cx="4090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b="1" cap="all" dirty="0">
                <a:solidFill>
                  <a:srgbClr val="57A4C3"/>
                </a:solidFill>
                <a:latin typeface="Calibri"/>
                <a:cs typeface="+mn-cs"/>
              </a:rPr>
              <a:t>BBB+</a:t>
            </a:r>
          </a:p>
        </p:txBody>
      </p:sp>
      <p:sp>
        <p:nvSpPr>
          <p:cNvPr id="243" name="117 Rectángulo">
            <a:extLst>
              <a:ext uri="{FF2B5EF4-FFF2-40B4-BE49-F238E27FC236}">
                <a16:creationId xmlns:a16="http://schemas.microsoft.com/office/drawing/2014/main" id="{88BB6698-A14D-4D60-A7DD-A8710DEA34F6}"/>
              </a:ext>
            </a:extLst>
          </p:cNvPr>
          <p:cNvSpPr/>
          <p:nvPr/>
        </p:nvSpPr>
        <p:spPr>
          <a:xfrm>
            <a:off x="7605106" y="5315824"/>
            <a:ext cx="2792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b="1" cap="all" dirty="0">
                <a:solidFill>
                  <a:srgbClr val="57A4C3"/>
                </a:solidFill>
                <a:latin typeface="Calibri"/>
                <a:cs typeface="+mn-cs"/>
              </a:rPr>
              <a:t>A-</a:t>
            </a:r>
          </a:p>
        </p:txBody>
      </p:sp>
      <p:sp>
        <p:nvSpPr>
          <p:cNvPr id="244" name="TextBox 61">
            <a:extLst>
              <a:ext uri="{FF2B5EF4-FFF2-40B4-BE49-F238E27FC236}">
                <a16:creationId xmlns:a16="http://schemas.microsoft.com/office/drawing/2014/main" id="{C706B324-950C-4A13-8183-FE2BD91CABC0}"/>
              </a:ext>
            </a:extLst>
          </p:cNvPr>
          <p:cNvSpPr txBox="1"/>
          <p:nvPr/>
        </p:nvSpPr>
        <p:spPr>
          <a:xfrm>
            <a:off x="7967174" y="5115569"/>
            <a:ext cx="1847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" dirty="0">
                <a:solidFill>
                  <a:srgbClr val="595959"/>
                </a:solidFill>
              </a:rPr>
              <a:t>2</a:t>
            </a:r>
          </a:p>
        </p:txBody>
      </p:sp>
      <p:sp>
        <p:nvSpPr>
          <p:cNvPr id="245" name="121 Rectángulo">
            <a:extLst>
              <a:ext uri="{FF2B5EF4-FFF2-40B4-BE49-F238E27FC236}">
                <a16:creationId xmlns:a16="http://schemas.microsoft.com/office/drawing/2014/main" id="{59320119-C767-4A6E-8DB4-12C18C1BFBEC}"/>
              </a:ext>
            </a:extLst>
          </p:cNvPr>
          <p:cNvSpPr/>
          <p:nvPr/>
        </p:nvSpPr>
        <p:spPr>
          <a:xfrm>
            <a:off x="7922832" y="5143685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b="1" cap="all" dirty="0">
                <a:solidFill>
                  <a:srgbClr val="57A4C3"/>
                </a:solidFill>
                <a:latin typeface="Calibri"/>
                <a:cs typeface="+mn-cs"/>
              </a:rPr>
              <a:t>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5334A-63D4-E459-C7DB-0AF81AF9A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22" y="1977349"/>
            <a:ext cx="525422" cy="1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E5622C8-F440-4F3A-512A-B549320F8C94}"/>
              </a:ext>
            </a:extLst>
          </p:cNvPr>
          <p:cNvGrpSpPr/>
          <p:nvPr/>
        </p:nvGrpSpPr>
        <p:grpSpPr>
          <a:xfrm>
            <a:off x="2346136" y="1069600"/>
            <a:ext cx="1336989" cy="266914"/>
            <a:chOff x="2334025" y="912955"/>
            <a:chExt cx="1336989" cy="322966"/>
          </a:xfrm>
        </p:grpSpPr>
        <p:sp>
          <p:nvSpPr>
            <p:cNvPr id="6" name="Oval 167">
              <a:extLst>
                <a:ext uri="{FF2B5EF4-FFF2-40B4-BE49-F238E27FC236}">
                  <a16:creationId xmlns:a16="http://schemas.microsoft.com/office/drawing/2014/main" id="{BF8070CA-E19D-62D6-5A79-EE0290CAEC4F}"/>
                </a:ext>
              </a:extLst>
            </p:cNvPr>
            <p:cNvSpPr/>
            <p:nvPr/>
          </p:nvSpPr>
          <p:spPr>
            <a:xfrm>
              <a:off x="2944868" y="912955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A4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2022</a:t>
              </a:r>
            </a:p>
          </p:txBody>
        </p:sp>
        <p:cxnSp>
          <p:nvCxnSpPr>
            <p:cNvPr id="7" name="Straight Connector 181">
              <a:extLst>
                <a:ext uri="{FF2B5EF4-FFF2-40B4-BE49-F238E27FC236}">
                  <a16:creationId xmlns:a16="http://schemas.microsoft.com/office/drawing/2014/main" id="{1752AD55-8CFD-EAC3-281F-F64124E1F249}"/>
                </a:ext>
              </a:extLst>
            </p:cNvPr>
            <p:cNvCxnSpPr/>
            <p:nvPr/>
          </p:nvCxnSpPr>
          <p:spPr>
            <a:xfrm flipH="1">
              <a:off x="2334025" y="1074438"/>
              <a:ext cx="590050" cy="0"/>
            </a:xfrm>
            <a:prstGeom prst="line">
              <a:avLst/>
            </a:prstGeom>
            <a:ln w="12700">
              <a:solidFill>
                <a:srgbClr val="7FA4E1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9C99E4A1-6200-3F91-6A96-086CF8F8574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5579" y="1450475"/>
            <a:ext cx="1115346" cy="204406"/>
          </a:xfrm>
          <a:prstGeom prst="rect">
            <a:avLst/>
          </a:prstGeom>
        </p:spPr>
      </p:pic>
      <p:grpSp>
        <p:nvGrpSpPr>
          <p:cNvPr id="90" name="Group 231">
            <a:extLst>
              <a:ext uri="{FF2B5EF4-FFF2-40B4-BE49-F238E27FC236}">
                <a16:creationId xmlns:a16="http://schemas.microsoft.com/office/drawing/2014/main" id="{F7C3FF57-426E-49FB-89FE-CD05758F5BDA}"/>
              </a:ext>
            </a:extLst>
          </p:cNvPr>
          <p:cNvGrpSpPr/>
          <p:nvPr/>
        </p:nvGrpSpPr>
        <p:grpSpPr>
          <a:xfrm>
            <a:off x="2948448" y="725898"/>
            <a:ext cx="1336989" cy="266914"/>
            <a:chOff x="2924075" y="1367144"/>
            <a:chExt cx="1336989" cy="322966"/>
          </a:xfrm>
        </p:grpSpPr>
        <p:sp>
          <p:nvSpPr>
            <p:cNvPr id="91" name="Oval 167">
              <a:extLst>
                <a:ext uri="{FF2B5EF4-FFF2-40B4-BE49-F238E27FC236}">
                  <a16:creationId xmlns:a16="http://schemas.microsoft.com/office/drawing/2014/main" id="{EF9BDF21-5B86-4F64-A4F4-F03D6E37158A}"/>
                </a:ext>
              </a:extLst>
            </p:cNvPr>
            <p:cNvSpPr/>
            <p:nvPr/>
          </p:nvSpPr>
          <p:spPr>
            <a:xfrm>
              <a:off x="2924075" y="1367144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2023</a:t>
              </a:r>
            </a:p>
          </p:txBody>
        </p:sp>
        <p:cxnSp>
          <p:nvCxnSpPr>
            <p:cNvPr id="92" name="Straight Connector 168">
              <a:extLst>
                <a:ext uri="{FF2B5EF4-FFF2-40B4-BE49-F238E27FC236}">
                  <a16:creationId xmlns:a16="http://schemas.microsoft.com/office/drawing/2014/main" id="{9053CCD1-18C7-41A9-A8AF-F37016B61900}"/>
                </a:ext>
              </a:extLst>
            </p:cNvPr>
            <p:cNvCxnSpPr/>
            <p:nvPr/>
          </p:nvCxnSpPr>
          <p:spPr>
            <a:xfrm flipH="1">
              <a:off x="3671014" y="1532417"/>
              <a:ext cx="590050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234">
            <a:extLst>
              <a:ext uri="{FF2B5EF4-FFF2-40B4-BE49-F238E27FC236}">
                <a16:creationId xmlns:a16="http://schemas.microsoft.com/office/drawing/2014/main" id="{61560178-28C6-435E-B999-E2B047D3DB33}"/>
              </a:ext>
            </a:extLst>
          </p:cNvPr>
          <p:cNvSpPr/>
          <p:nvPr/>
        </p:nvSpPr>
        <p:spPr>
          <a:xfrm>
            <a:off x="4397391" y="664828"/>
            <a:ext cx="2636043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Nueva línea con CORFO US$ 31mm y nuevos créditos externos US$ 23mm</a:t>
            </a:r>
          </a:p>
        </p:txBody>
      </p:sp>
      <p:pic>
        <p:nvPicPr>
          <p:cNvPr id="2050" name="Picture 2" descr="Corporación de Fomento de la Producción (Corfo) (Corfo) - BNamericas">
            <a:extLst>
              <a:ext uri="{FF2B5EF4-FFF2-40B4-BE49-F238E27FC236}">
                <a16:creationId xmlns:a16="http://schemas.microsoft.com/office/drawing/2014/main" id="{F858C786-F615-4701-BBAB-06F70096E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35" y="1141838"/>
            <a:ext cx="832048" cy="34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6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6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100" dirty="0">
                <a:solidFill>
                  <a:srgbClr val="424A52"/>
                </a:solidFill>
                <a:cs typeface="Arial Narrow"/>
              </a:rPr>
              <a:t>Eurocapital S.A. </a:t>
            </a:r>
            <a:r>
              <a:rPr lang="es-CL" sz="1100" dirty="0">
                <a:solidFill>
                  <a:srgbClr val="595959"/>
                </a:solidFill>
                <a:cs typeface="Arial Narrow"/>
              </a:rPr>
              <a:t>(Matriz de Ecapital)</a:t>
            </a:r>
            <a:endParaRPr lang="es-CL" sz="1100" dirty="0">
              <a:solidFill>
                <a:srgbClr val="424A52"/>
              </a:solidFill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 dirty="0">
              <a:solidFill>
                <a:srgbClr val="424A52"/>
              </a:solidFill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ea typeface="Arial Narrow Bold"/>
                <a:cs typeface="Arial Narrow"/>
              </a:rPr>
              <a:t>EVOLUCIÓN DE LOS NEGOCIOS</a:t>
            </a: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 dirty="0">
              <a:solidFill>
                <a:srgbClr val="424A52"/>
              </a:solidFill>
              <a:cs typeface="Arial Narrow"/>
            </a:endParaRPr>
          </a:p>
        </p:txBody>
      </p:sp>
      <p:sp>
        <p:nvSpPr>
          <p:cNvPr id="27" name="Rectángulo 2"/>
          <p:cNvSpPr/>
          <p:nvPr/>
        </p:nvSpPr>
        <p:spPr>
          <a:xfrm>
            <a:off x="323850" y="2429938"/>
            <a:ext cx="4124080" cy="36570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b="1" dirty="0">
                <a:solidFill>
                  <a:srgbClr val="EF862E"/>
                </a:solidFill>
                <a:latin typeface="Calibri"/>
                <a:cs typeface="Calibri"/>
              </a:rPr>
              <a:t>CARTERA DE COLOCACIONES BRUTAS</a:t>
            </a:r>
          </a:p>
          <a:p>
            <a:pPr>
              <a:spcBef>
                <a:spcPts val="0"/>
              </a:spcBef>
            </a:pPr>
            <a:r>
              <a:rPr lang="es-C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US$ millones</a:t>
            </a:r>
          </a:p>
        </p:txBody>
      </p:sp>
      <p:sp>
        <p:nvSpPr>
          <p:cNvPr id="31" name="Rectángulo 123"/>
          <p:cNvSpPr>
            <a:spLocks noChangeArrowheads="1"/>
          </p:cNvSpPr>
          <p:nvPr/>
        </p:nvSpPr>
        <p:spPr bwMode="auto">
          <a:xfrm>
            <a:off x="358774" y="5736364"/>
            <a:ext cx="5365354" cy="646331"/>
          </a:xfrm>
          <a:prstGeom prst="rect">
            <a:avLst/>
          </a:prstGeom>
          <a:noFill/>
          <a:ln>
            <a:noFill/>
          </a:ln>
        </p:spPr>
        <p:txBody>
          <a:bodyPr wrap="square" lIns="0">
            <a:spAutoFit/>
          </a:bodyPr>
          <a:lstStyle/>
          <a:p>
            <a:pPr>
              <a:spcBef>
                <a:spcPts val="0"/>
              </a:spcBef>
            </a:pPr>
            <a:r>
              <a:rPr lang="es-CL" sz="900" dirty="0">
                <a:solidFill>
                  <a:srgbClr val="595959"/>
                </a:solidFill>
                <a:cs typeface="Arial Narrow"/>
              </a:rPr>
              <a:t>Fuente: La Compañía – CMF. Incluye colocaciones en Perú</a:t>
            </a:r>
          </a:p>
          <a:p>
            <a:pPr>
              <a:spcBef>
                <a:spcPts val="0"/>
              </a:spcBef>
            </a:pPr>
            <a:r>
              <a:rPr lang="es-CL" sz="900" dirty="0">
                <a:solidFill>
                  <a:srgbClr val="595959"/>
                </a:solidFill>
              </a:rPr>
              <a:t>(*) EE.FF. </a:t>
            </a:r>
            <a:r>
              <a:rPr lang="es-CL" sz="900" dirty="0">
                <a:solidFill>
                  <a:srgbClr val="595959"/>
                </a:solidFill>
                <a:cs typeface="Arial Narrow"/>
              </a:rPr>
              <a:t>Consolidados auditados </a:t>
            </a:r>
            <a:r>
              <a:rPr lang="es-CL" sz="900" dirty="0">
                <a:solidFill>
                  <a:srgbClr val="595959"/>
                </a:solidFill>
              </a:rPr>
              <a:t>al 31 de diciembre 2022</a:t>
            </a:r>
          </a:p>
          <a:p>
            <a:pPr>
              <a:spcBef>
                <a:spcPts val="0"/>
              </a:spcBef>
            </a:pPr>
            <a:r>
              <a:rPr lang="es-CL" sz="900" baseline="30000" dirty="0">
                <a:solidFill>
                  <a:srgbClr val="595959"/>
                </a:solidFill>
              </a:rPr>
              <a:t>1 </a:t>
            </a:r>
            <a:r>
              <a:rPr lang="es-CL" sz="900" dirty="0">
                <a:solidFill>
                  <a:srgbClr val="595959"/>
                </a:solidFill>
              </a:rPr>
              <a:t>Incluye operaciones de </a:t>
            </a:r>
            <a:r>
              <a:rPr lang="es-CL" sz="900" i="1" dirty="0">
                <a:solidFill>
                  <a:srgbClr val="595959"/>
                </a:solidFill>
              </a:rPr>
              <a:t>Confirming</a:t>
            </a:r>
            <a:br>
              <a:rPr lang="es-CL" sz="900" i="1" dirty="0">
                <a:solidFill>
                  <a:srgbClr val="595959"/>
                </a:solidFill>
              </a:rPr>
            </a:br>
            <a:endParaRPr lang="es-CL" sz="900" dirty="0">
              <a:solidFill>
                <a:srgbClr val="595959"/>
              </a:solidFill>
              <a:cs typeface="Arial Narrow"/>
            </a:endParaRPr>
          </a:p>
        </p:txBody>
      </p:sp>
      <p:sp>
        <p:nvSpPr>
          <p:cNvPr id="34" name="Rectángulo 2"/>
          <p:cNvSpPr/>
          <p:nvPr/>
        </p:nvSpPr>
        <p:spPr>
          <a:xfrm>
            <a:off x="4702234" y="2429938"/>
            <a:ext cx="4124080" cy="36570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b="1" dirty="0">
                <a:solidFill>
                  <a:srgbClr val="EF862E"/>
                </a:solidFill>
                <a:latin typeface="Calibri"/>
                <a:cs typeface="Calibri"/>
              </a:rPr>
              <a:t>INGRESOS POR ÁREA DE NEGOCIO</a:t>
            </a:r>
          </a:p>
          <a:p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US$ millones</a:t>
            </a:r>
            <a:r>
              <a:rPr lang="es-CL" sz="1100" b="1" dirty="0">
                <a:solidFill>
                  <a:srgbClr val="EF862E"/>
                </a:solidFill>
                <a:latin typeface="Calibri"/>
                <a:cs typeface="Calibri"/>
              </a:rPr>
              <a:t> </a:t>
            </a:r>
          </a:p>
        </p:txBody>
      </p:sp>
      <p:graphicFrame>
        <p:nvGraphicFramePr>
          <p:cNvPr id="38" name="37 Gráfico"/>
          <p:cNvGraphicFramePr/>
          <p:nvPr>
            <p:extLst>
              <p:ext uri="{D42A27DB-BD31-4B8C-83A1-F6EECF244321}">
                <p14:modId xmlns:p14="http://schemas.microsoft.com/office/powerpoint/2010/main" val="216255324"/>
              </p:ext>
            </p:extLst>
          </p:nvPr>
        </p:nvGraphicFramePr>
        <p:xfrm>
          <a:off x="332882" y="2795647"/>
          <a:ext cx="4094656" cy="295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61 Gráfico"/>
          <p:cNvGraphicFramePr/>
          <p:nvPr>
            <p:extLst>
              <p:ext uri="{D42A27DB-BD31-4B8C-83A1-F6EECF244321}">
                <p14:modId xmlns:p14="http://schemas.microsoft.com/office/powerpoint/2010/main" val="3446037851"/>
              </p:ext>
            </p:extLst>
          </p:nvPr>
        </p:nvGraphicFramePr>
        <p:xfrm>
          <a:off x="4731005" y="2795647"/>
          <a:ext cx="4095309" cy="307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19 Rectángulo"/>
          <p:cNvSpPr/>
          <p:nvPr/>
        </p:nvSpPr>
        <p:spPr>
          <a:xfrm>
            <a:off x="338324" y="720842"/>
            <a:ext cx="8697726" cy="1584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5"/>
              </a:buBlip>
            </a:pPr>
            <a:r>
              <a:rPr lang="es-CL" sz="1100" dirty="0">
                <a:solidFill>
                  <a:srgbClr val="595959"/>
                </a:solidFill>
              </a:rPr>
              <a:t>La cartera de </a:t>
            </a:r>
            <a:r>
              <a:rPr lang="es-CL" sz="1100" i="1" dirty="0">
                <a:solidFill>
                  <a:srgbClr val="595959"/>
                </a:solidFill>
              </a:rPr>
              <a:t>factoring </a:t>
            </a:r>
            <a:r>
              <a:rPr lang="es-CL" sz="1100" dirty="0">
                <a:solidFill>
                  <a:srgbClr val="595959"/>
                </a:solidFill>
              </a:rPr>
              <a:t>representa el </a:t>
            </a:r>
            <a:r>
              <a:rPr lang="es-CL" sz="1100" b="1" dirty="0">
                <a:solidFill>
                  <a:srgbClr val="595959"/>
                </a:solidFill>
              </a:rPr>
              <a:t>66,7% </a:t>
            </a:r>
            <a:r>
              <a:rPr lang="es-CL" sz="1100" dirty="0">
                <a:solidFill>
                  <a:srgbClr val="595959"/>
                </a:solidFill>
              </a:rPr>
              <a:t>de los ingresos a setiembre 2023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5"/>
              </a:buBlip>
            </a:pPr>
            <a:r>
              <a:rPr lang="es-CL" sz="1100" dirty="0">
                <a:solidFill>
                  <a:srgbClr val="595959"/>
                </a:solidFill>
              </a:rPr>
              <a:t>Crecimiento anual compuesto de </a:t>
            </a:r>
            <a:r>
              <a:rPr lang="es-CL" sz="1100" b="1" dirty="0">
                <a:solidFill>
                  <a:srgbClr val="595959"/>
                </a:solidFill>
              </a:rPr>
              <a:t>10,1% </a:t>
            </a:r>
            <a:r>
              <a:rPr lang="es-CL" sz="1100" dirty="0">
                <a:solidFill>
                  <a:srgbClr val="595959"/>
                </a:solidFill>
              </a:rPr>
              <a:t>en colocaciones entre el 2012 y 2023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5"/>
              </a:buBlip>
            </a:pPr>
            <a:r>
              <a:rPr lang="es-CL" sz="1100" dirty="0">
                <a:solidFill>
                  <a:srgbClr val="595959"/>
                </a:solidFill>
              </a:rPr>
              <a:t>En 2016 se inició en </a:t>
            </a:r>
            <a:r>
              <a:rPr lang="es-CL" sz="1100" b="1" dirty="0">
                <a:solidFill>
                  <a:srgbClr val="595959"/>
                </a:solidFill>
              </a:rPr>
              <a:t>Perú</a:t>
            </a:r>
            <a:r>
              <a:rPr lang="es-CL" sz="1100" dirty="0">
                <a:solidFill>
                  <a:srgbClr val="595959"/>
                </a:solidFill>
              </a:rPr>
              <a:t> el negocio de </a:t>
            </a:r>
            <a:r>
              <a:rPr lang="es-CL" sz="1100" b="1" i="1" dirty="0">
                <a:solidFill>
                  <a:srgbClr val="595959"/>
                </a:solidFill>
              </a:rPr>
              <a:t>factoring</a:t>
            </a:r>
            <a:r>
              <a:rPr lang="es-CL" sz="1100" dirty="0">
                <a:solidFill>
                  <a:srgbClr val="595959"/>
                </a:solidFill>
              </a:rPr>
              <a:t>, el cual representa a diciembre de 2023 un 16,1</a:t>
            </a:r>
            <a:r>
              <a:rPr lang="es-CL" sz="1100" b="1" dirty="0">
                <a:solidFill>
                  <a:srgbClr val="595959"/>
                </a:solidFill>
              </a:rPr>
              <a:t>%</a:t>
            </a:r>
            <a:r>
              <a:rPr lang="es-CL" sz="1100" dirty="0">
                <a:solidFill>
                  <a:srgbClr val="595959"/>
                </a:solidFill>
              </a:rPr>
              <a:t> de las colocaciones totales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5"/>
              </a:buBlip>
            </a:pPr>
            <a:r>
              <a:rPr lang="es-CL" sz="1100" b="1" i="1" dirty="0">
                <a:solidFill>
                  <a:srgbClr val="595959"/>
                </a:solidFill>
              </a:rPr>
              <a:t>Leasing</a:t>
            </a:r>
            <a:r>
              <a:rPr lang="es-CL" sz="1100" dirty="0">
                <a:solidFill>
                  <a:srgbClr val="595959"/>
                </a:solidFill>
              </a:rPr>
              <a:t> representaba un</a:t>
            </a:r>
            <a:r>
              <a:rPr lang="es-CL" sz="1100" b="1" dirty="0">
                <a:solidFill>
                  <a:srgbClr val="595959"/>
                </a:solidFill>
              </a:rPr>
              <a:t> 10,0% </a:t>
            </a:r>
            <a:r>
              <a:rPr lang="es-CL" sz="1100" dirty="0">
                <a:solidFill>
                  <a:srgbClr val="595959"/>
                </a:solidFill>
              </a:rPr>
              <a:t>de</a:t>
            </a:r>
            <a:r>
              <a:rPr lang="es-CL" sz="1100" b="1" dirty="0">
                <a:solidFill>
                  <a:srgbClr val="595959"/>
                </a:solidFill>
              </a:rPr>
              <a:t> </a:t>
            </a:r>
            <a:r>
              <a:rPr lang="es-CL" sz="1100" dirty="0">
                <a:solidFill>
                  <a:srgbClr val="595959"/>
                </a:solidFill>
              </a:rPr>
              <a:t>los</a:t>
            </a:r>
            <a:r>
              <a:rPr lang="es-CL" sz="1100" b="1" dirty="0">
                <a:solidFill>
                  <a:srgbClr val="595959"/>
                </a:solidFill>
              </a:rPr>
              <a:t> ingresos totales </a:t>
            </a:r>
            <a:r>
              <a:rPr lang="es-CL" sz="1100" dirty="0">
                <a:solidFill>
                  <a:srgbClr val="595959"/>
                </a:solidFill>
              </a:rPr>
              <a:t>a diciembre 2023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5"/>
              </a:buBlip>
            </a:pPr>
            <a:r>
              <a:rPr lang="es-CL" sz="1100" b="1" dirty="0">
                <a:solidFill>
                  <a:srgbClr val="595959"/>
                </a:solidFill>
              </a:rPr>
              <a:t>Crédito automotriz </a:t>
            </a:r>
            <a:r>
              <a:rPr lang="es-CL" sz="1100" dirty="0">
                <a:solidFill>
                  <a:srgbClr val="595959"/>
                </a:solidFill>
              </a:rPr>
              <a:t>se inicia en </a:t>
            </a:r>
            <a:r>
              <a:rPr lang="es-CL" sz="1100" b="1" dirty="0">
                <a:solidFill>
                  <a:srgbClr val="595959"/>
                </a:solidFill>
              </a:rPr>
              <a:t>diciembre 2017</a:t>
            </a:r>
            <a:r>
              <a:rPr lang="es-CL" sz="1100" dirty="0">
                <a:solidFill>
                  <a:srgbClr val="595959"/>
                </a:solidFill>
              </a:rPr>
              <a:t> y representaba </a:t>
            </a:r>
            <a:r>
              <a:rPr lang="es-CL" sz="1100" b="1" dirty="0">
                <a:solidFill>
                  <a:srgbClr val="595959"/>
                </a:solidFill>
              </a:rPr>
              <a:t>23,3%</a:t>
            </a:r>
            <a:r>
              <a:rPr lang="es-CL" sz="1100" dirty="0">
                <a:solidFill>
                  <a:srgbClr val="595959"/>
                </a:solidFill>
              </a:rPr>
              <a:t> de los ingresos a diciembre 2023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5"/>
              </a:buBlip>
            </a:pPr>
            <a:r>
              <a:rPr lang="es-CL" sz="1100" dirty="0">
                <a:solidFill>
                  <a:srgbClr val="595959"/>
                </a:solidFill>
              </a:rPr>
              <a:t>Nueva Sucursal Virtual que busca garantizar el </a:t>
            </a:r>
            <a:r>
              <a:rPr lang="es-CL" sz="1100" b="1" dirty="0">
                <a:solidFill>
                  <a:srgbClr val="595959"/>
                </a:solidFill>
              </a:rPr>
              <a:t>crecimiento</a:t>
            </a:r>
            <a:r>
              <a:rPr lang="es-CL" sz="1100" dirty="0">
                <a:solidFill>
                  <a:srgbClr val="595959"/>
                </a:solidFill>
              </a:rPr>
              <a:t> en el </a:t>
            </a:r>
            <a:r>
              <a:rPr lang="es-CL" sz="1100" b="1" dirty="0">
                <a:solidFill>
                  <a:srgbClr val="595959"/>
                </a:solidFill>
              </a:rPr>
              <a:t>futuro</a:t>
            </a:r>
          </a:p>
        </p:txBody>
      </p:sp>
      <p:sp>
        <p:nvSpPr>
          <p:cNvPr id="14" name="TextBox 51"/>
          <p:cNvSpPr txBox="1"/>
          <p:nvPr/>
        </p:nvSpPr>
        <p:spPr>
          <a:xfrm>
            <a:off x="1362509" y="3235248"/>
            <a:ext cx="919652" cy="222616"/>
          </a:xfrm>
          <a:prstGeom prst="rect">
            <a:avLst/>
          </a:prstGeom>
          <a:noFill/>
          <a:ln w="19050">
            <a:solidFill>
              <a:srgbClr val="EF862E"/>
            </a:solidFill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defRPr lang="en-US" sz="800" b="0" i="0" u="none" strike="noStrike" kern="1200" baseline="0">
                <a:solidFill>
                  <a:srgbClr val="595959"/>
                </a:solidFill>
                <a:latin typeface="Calibri"/>
                <a:ea typeface="Lucida Sans Unicode"/>
                <a:cs typeface="Lucida Sans Unicode" pitchFamily="34" charset="0"/>
              </a:defRPr>
            </a:pPr>
            <a:r>
              <a:rPr lang="es-CL" sz="900" b="1" dirty="0">
                <a:solidFill>
                  <a:srgbClr val="595959"/>
                </a:solidFill>
                <a:latin typeface="Calibri"/>
                <a:ea typeface="Lucida Sans Unicode"/>
                <a:cs typeface="Lucida Sans Unicode" pitchFamily="34" charset="0"/>
              </a:rPr>
              <a:t>CAC</a:t>
            </a:r>
            <a:r>
              <a:rPr lang="es-CL" sz="900" b="1" baseline="-25000" dirty="0">
                <a:solidFill>
                  <a:srgbClr val="595959"/>
                </a:solidFill>
                <a:latin typeface="Calibri"/>
                <a:ea typeface="Lucida Sans Unicode"/>
                <a:cs typeface="Lucida Sans Unicode" pitchFamily="34" charset="0"/>
              </a:rPr>
              <a:t>12-23</a:t>
            </a:r>
            <a:r>
              <a:rPr lang="es-CL" sz="900" b="1" dirty="0">
                <a:solidFill>
                  <a:srgbClr val="595959"/>
                </a:solidFill>
                <a:latin typeface="Calibri"/>
                <a:ea typeface="Lucida Sans Unicode"/>
                <a:cs typeface="Lucida Sans Unicode" pitchFamily="34" charset="0"/>
              </a:rPr>
              <a:t> = 10,1%</a:t>
            </a:r>
          </a:p>
        </p:txBody>
      </p:sp>
      <p:sp>
        <p:nvSpPr>
          <p:cNvPr id="18" name="TextBox 51"/>
          <p:cNvSpPr txBox="1"/>
          <p:nvPr/>
        </p:nvSpPr>
        <p:spPr>
          <a:xfrm>
            <a:off x="6220459" y="3235248"/>
            <a:ext cx="919652" cy="222616"/>
          </a:xfrm>
          <a:prstGeom prst="rect">
            <a:avLst/>
          </a:prstGeom>
          <a:noFill/>
          <a:ln w="19050">
            <a:solidFill>
              <a:srgbClr val="EF862E"/>
            </a:solidFill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defRPr lang="en-US" sz="800" b="0" i="0" u="none" strike="noStrike" kern="1200" baseline="0">
                <a:solidFill>
                  <a:srgbClr val="595959"/>
                </a:solidFill>
                <a:latin typeface="Calibri"/>
                <a:ea typeface="Lucida Sans Unicode"/>
                <a:cs typeface="Lucida Sans Unicode" pitchFamily="34" charset="0"/>
              </a:defRPr>
            </a:pPr>
            <a:r>
              <a:rPr lang="es-CL" sz="900" b="1" dirty="0">
                <a:solidFill>
                  <a:srgbClr val="595959"/>
                </a:solidFill>
                <a:latin typeface="Calibri"/>
                <a:ea typeface="Lucida Sans Unicode"/>
                <a:cs typeface="Lucida Sans Unicode" pitchFamily="34" charset="0"/>
              </a:rPr>
              <a:t>CAC</a:t>
            </a:r>
            <a:r>
              <a:rPr lang="es-CL" sz="900" b="1" baseline="-25000" dirty="0">
                <a:solidFill>
                  <a:srgbClr val="595959"/>
                </a:solidFill>
                <a:latin typeface="Calibri"/>
                <a:ea typeface="Lucida Sans Unicode"/>
                <a:cs typeface="Lucida Sans Unicode" pitchFamily="34" charset="0"/>
              </a:rPr>
              <a:t>12-23</a:t>
            </a:r>
            <a:r>
              <a:rPr lang="es-CL" sz="900" b="1" dirty="0">
                <a:solidFill>
                  <a:srgbClr val="595959"/>
                </a:solidFill>
                <a:latin typeface="Calibri"/>
                <a:ea typeface="Lucida Sans Unicode"/>
                <a:cs typeface="Lucida Sans Unicode" pitchFamily="34" charset="0"/>
              </a:rPr>
              <a:t> = 9,8%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7</a:t>
            </a:fld>
            <a:endParaRPr lang="es-CL" dirty="0"/>
          </a:p>
        </p:txBody>
      </p:sp>
      <p:sp>
        <p:nvSpPr>
          <p:cNvPr id="3" name="TextBox 2"/>
          <p:cNvSpPr txBox="1"/>
          <p:nvPr/>
        </p:nvSpPr>
        <p:spPr>
          <a:xfrm>
            <a:off x="1863314" y="2763296"/>
            <a:ext cx="3240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9855" y="2779288"/>
            <a:ext cx="3240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8225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2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100" dirty="0">
                <a:solidFill>
                  <a:srgbClr val="424A52"/>
                </a:solidFill>
                <a:cs typeface="Arial Narrow"/>
              </a:rPr>
              <a:t>Eurocapital S.A. </a:t>
            </a:r>
            <a:r>
              <a:rPr lang="es-CL" sz="1100" dirty="0">
                <a:solidFill>
                  <a:srgbClr val="595959"/>
                </a:solidFill>
                <a:cs typeface="Arial Narrow"/>
              </a:rPr>
              <a:t>(Matriz de Ecapital)</a:t>
            </a:r>
            <a:endParaRPr lang="es-CL" sz="1100" dirty="0">
              <a:solidFill>
                <a:srgbClr val="424A52"/>
              </a:solidFill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 dirty="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 dirty="0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TRAYECTORÍA DE MÁS DE 21 AÑOS CON UN CRECIMIENTO SOSTENIDO</a:t>
            </a:r>
          </a:p>
        </p:txBody>
      </p:sp>
      <p:sp>
        <p:nvSpPr>
          <p:cNvPr id="88" name="Rectángulo 2"/>
          <p:cNvSpPr/>
          <p:nvPr/>
        </p:nvSpPr>
        <p:spPr>
          <a:xfrm>
            <a:off x="4694295" y="840433"/>
            <a:ext cx="4124080" cy="4284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b="1" dirty="0">
                <a:solidFill>
                  <a:srgbClr val="EF862E"/>
                </a:solidFill>
                <a:latin typeface="Calibri"/>
                <a:cs typeface="Calibri"/>
              </a:rPr>
              <a:t>EXTENSA RED DE SUCURSALES</a:t>
            </a:r>
          </a:p>
        </p:txBody>
      </p:sp>
      <p:sp>
        <p:nvSpPr>
          <p:cNvPr id="249" name="Rectángulo 2"/>
          <p:cNvSpPr/>
          <p:nvPr/>
        </p:nvSpPr>
        <p:spPr>
          <a:xfrm>
            <a:off x="316758" y="833154"/>
            <a:ext cx="4269262" cy="4284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b="1" dirty="0">
                <a:solidFill>
                  <a:srgbClr val="EF862E"/>
                </a:solidFill>
                <a:latin typeface="Calibri"/>
                <a:cs typeface="Calibri"/>
              </a:rPr>
              <a:t>CERCANIA A LOS CLIENTES</a:t>
            </a:r>
          </a:p>
        </p:txBody>
      </p:sp>
      <p:sp>
        <p:nvSpPr>
          <p:cNvPr id="255" name="Rectángulo 2"/>
          <p:cNvSpPr/>
          <p:nvPr/>
        </p:nvSpPr>
        <p:spPr>
          <a:xfrm>
            <a:off x="316758" y="3405992"/>
            <a:ext cx="4269262" cy="4284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b="1" dirty="0">
                <a:solidFill>
                  <a:srgbClr val="EF862E"/>
                </a:solidFill>
                <a:latin typeface="Calibri"/>
                <a:cs typeface="Calibri"/>
              </a:rPr>
              <a:t>CLIENTES FACTORING, LEASING Y AUTOMOTRIZ </a:t>
            </a:r>
            <a:r>
              <a:rPr lang="es-CL" sz="1100" b="1" baseline="30000" dirty="0">
                <a:solidFill>
                  <a:srgbClr val="EF862E"/>
                </a:solidFill>
                <a:latin typeface="Calibri"/>
                <a:cs typeface="Calibri"/>
              </a:rPr>
              <a:t>1</a:t>
            </a:r>
            <a:endParaRPr lang="es-CL" sz="1100" b="1" dirty="0">
              <a:solidFill>
                <a:srgbClr val="EF862E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s-C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Número</a:t>
            </a:r>
          </a:p>
        </p:txBody>
      </p:sp>
      <p:sp>
        <p:nvSpPr>
          <p:cNvPr id="262" name="Rectángulo 123"/>
          <p:cNvSpPr>
            <a:spLocks noChangeArrowheads="1"/>
          </p:cNvSpPr>
          <p:nvPr/>
        </p:nvSpPr>
        <p:spPr bwMode="auto">
          <a:xfrm>
            <a:off x="358774" y="6089502"/>
            <a:ext cx="471728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>
              <a:spcBef>
                <a:spcPts val="0"/>
              </a:spcBef>
            </a:pPr>
            <a:r>
              <a:rPr lang="es-CL" sz="900" baseline="30000" dirty="0">
                <a:solidFill>
                  <a:srgbClr val="595959"/>
                </a:solidFill>
                <a:cs typeface="Arial Narrow"/>
              </a:rPr>
              <a:t>1 </a:t>
            </a:r>
            <a:r>
              <a:rPr lang="es-CL" sz="900" dirty="0">
                <a:solidFill>
                  <a:srgbClr val="595959"/>
                </a:solidFill>
                <a:cs typeface="Arial Narrow"/>
              </a:rPr>
              <a:t>Incluye Chile y Perú</a:t>
            </a:r>
            <a:br>
              <a:rPr lang="es-CL" sz="900" baseline="30000" dirty="0">
                <a:solidFill>
                  <a:srgbClr val="595959"/>
                </a:solidFill>
                <a:cs typeface="Arial Narrow"/>
              </a:rPr>
            </a:br>
            <a:r>
              <a:rPr lang="es-CL" sz="900" dirty="0">
                <a:solidFill>
                  <a:srgbClr val="595959"/>
                </a:solidFill>
                <a:cs typeface="Arial Narrow"/>
              </a:rPr>
              <a:t>Fuente: La Compañía</a:t>
            </a:r>
          </a:p>
          <a:p>
            <a:pPr>
              <a:spcBef>
                <a:spcPts val="0"/>
              </a:spcBef>
            </a:pPr>
            <a:r>
              <a:rPr lang="es-CL" sz="900" dirty="0">
                <a:solidFill>
                  <a:srgbClr val="595959"/>
                </a:solidFill>
                <a:cs typeface="Arial Narrow"/>
              </a:rPr>
              <a:t>(*) Desde que se inicia el proceso de chequeo de documentos </a:t>
            </a:r>
          </a:p>
        </p:txBody>
      </p:sp>
      <p:sp>
        <p:nvSpPr>
          <p:cNvPr id="250" name="Text Box 8"/>
          <p:cNvSpPr txBox="1">
            <a:spLocks noChangeArrowheads="1"/>
          </p:cNvSpPr>
          <p:nvPr/>
        </p:nvSpPr>
        <p:spPr bwMode="auto">
          <a:xfrm>
            <a:off x="332818" y="1268760"/>
            <a:ext cx="4076848" cy="213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171450" indent="-171450">
              <a:lnSpc>
                <a:spcPct val="110000"/>
              </a:lnSpc>
              <a:spcBef>
                <a:spcPts val="0"/>
              </a:spcBef>
              <a:buSzPct val="120000"/>
              <a:buBlip>
                <a:blip r:embed="rId3"/>
              </a:buBlip>
            </a:pP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25 años </a:t>
            </a:r>
            <a:r>
              <a:rPr lang="es-CL" sz="1100" dirty="0">
                <a:solidFill>
                  <a:srgbClr val="595959"/>
                </a:solidFill>
                <a:latin typeface="+mn-lt"/>
              </a:rPr>
              <a:t>trabajando en el segmento de 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Pymes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Amplio </a:t>
            </a: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conocimiento 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 las necesidades de clientes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SzPct val="120000"/>
              <a:buBlip>
                <a:blip r:embed="rId3"/>
              </a:buBlip>
            </a:pP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Comités diarios 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permiten atender en forma rápida las necesidades de financiamiento de los clientes en Chile y Perú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Agilidad en las operaciones: </a:t>
            </a: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120 minutos</a:t>
            </a:r>
            <a:r>
              <a:rPr lang="es-CL" sz="11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promedio toma aprobar una operación de </a:t>
            </a:r>
            <a:r>
              <a:rPr lang="es-CL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factoring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Aprobación de operaciones automotriz: </a:t>
            </a:r>
          </a:p>
          <a:p>
            <a:pPr marL="914400" lvl="1" indent="-171450">
              <a:lnSpc>
                <a:spcPct val="110000"/>
              </a:lnSpc>
              <a:spcBef>
                <a:spcPts val="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Pre-Aprobación y aprobación final: </a:t>
            </a: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 mins + 30 mins</a:t>
            </a:r>
          </a:p>
          <a:p>
            <a:pPr marL="914400" lvl="1" indent="-171450">
              <a:lnSpc>
                <a:spcPct val="110000"/>
              </a:lnSpc>
              <a:spcBef>
                <a:spcPts val="0"/>
              </a:spcBef>
              <a:buSzPct val="120000"/>
              <a:buBlip>
                <a:blip r:embed="rId3"/>
              </a:buBlip>
            </a:pP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Disponibilidad 24x7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Procesos de aprobación estandarizados y ágiles en leasing. Aprobación entre 1 y 3 días según monto operación</a:t>
            </a:r>
            <a:endParaRPr lang="es-CL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8</a:t>
            </a:fld>
            <a:endParaRPr lang="es-CL" dirty="0"/>
          </a:p>
        </p:txBody>
      </p:sp>
      <p:grpSp>
        <p:nvGrpSpPr>
          <p:cNvPr id="135" name="11 Grupo">
            <a:extLst>
              <a:ext uri="{FF2B5EF4-FFF2-40B4-BE49-F238E27FC236}">
                <a16:creationId xmlns:a16="http://schemas.microsoft.com/office/drawing/2014/main" id="{1D4B983E-444C-4194-9742-DCD5D462F747}"/>
              </a:ext>
            </a:extLst>
          </p:cNvPr>
          <p:cNvGrpSpPr/>
          <p:nvPr/>
        </p:nvGrpSpPr>
        <p:grpSpPr>
          <a:xfrm>
            <a:off x="5596996" y="2071029"/>
            <a:ext cx="1903240" cy="4310299"/>
            <a:chOff x="4659248" y="1991271"/>
            <a:chExt cx="2033845" cy="4606081"/>
          </a:xfrm>
        </p:grpSpPr>
        <p:grpSp>
          <p:nvGrpSpPr>
            <p:cNvPr id="165" name="Group 104">
              <a:extLst>
                <a:ext uri="{FF2B5EF4-FFF2-40B4-BE49-F238E27FC236}">
                  <a16:creationId xmlns:a16="http://schemas.microsoft.com/office/drawing/2014/main" id="{74109A60-3E09-4E5A-96C1-E318EC354651}"/>
                </a:ext>
              </a:extLst>
            </p:cNvPr>
            <p:cNvGrpSpPr>
              <a:grpSpLocks/>
            </p:cNvGrpSpPr>
            <p:nvPr/>
          </p:nvGrpSpPr>
          <p:grpSpPr bwMode="auto">
            <a:xfrm rot="188196">
              <a:off x="5407496" y="1991271"/>
              <a:ext cx="911748" cy="4606081"/>
              <a:chOff x="4760" y="996"/>
              <a:chExt cx="687" cy="3468"/>
            </a:xfrm>
            <a:solidFill>
              <a:srgbClr val="EF862E"/>
            </a:solidFill>
          </p:grpSpPr>
          <p:sp>
            <p:nvSpPr>
              <p:cNvPr id="196" name="Freeform 113">
                <a:extLst>
                  <a:ext uri="{FF2B5EF4-FFF2-40B4-BE49-F238E27FC236}">
                    <a16:creationId xmlns:a16="http://schemas.microsoft.com/office/drawing/2014/main" id="{486A6952-1E44-4D91-A652-B5C3F6A2C0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7" y="996"/>
                <a:ext cx="182" cy="383"/>
              </a:xfrm>
              <a:custGeom>
                <a:avLst/>
                <a:gdLst>
                  <a:gd name="T0" fmla="*/ 54 w 200"/>
                  <a:gd name="T1" fmla="*/ 368 h 395"/>
                  <a:gd name="T2" fmla="*/ 75 w 200"/>
                  <a:gd name="T3" fmla="*/ 365 h 395"/>
                  <a:gd name="T4" fmla="*/ 89 w 200"/>
                  <a:gd name="T5" fmla="*/ 367 h 395"/>
                  <a:gd name="T6" fmla="*/ 96 w 200"/>
                  <a:gd name="T7" fmla="*/ 377 h 395"/>
                  <a:gd name="T8" fmla="*/ 98 w 200"/>
                  <a:gd name="T9" fmla="*/ 382 h 395"/>
                  <a:gd name="T10" fmla="*/ 98 w 200"/>
                  <a:gd name="T11" fmla="*/ 382 h 395"/>
                  <a:gd name="T12" fmla="*/ 106 w 200"/>
                  <a:gd name="T13" fmla="*/ 370 h 395"/>
                  <a:gd name="T14" fmla="*/ 115 w 200"/>
                  <a:gd name="T15" fmla="*/ 359 h 395"/>
                  <a:gd name="T16" fmla="*/ 128 w 200"/>
                  <a:gd name="T17" fmla="*/ 356 h 395"/>
                  <a:gd name="T18" fmla="*/ 156 w 200"/>
                  <a:gd name="T19" fmla="*/ 346 h 395"/>
                  <a:gd name="T20" fmla="*/ 174 w 200"/>
                  <a:gd name="T21" fmla="*/ 338 h 395"/>
                  <a:gd name="T22" fmla="*/ 179 w 200"/>
                  <a:gd name="T23" fmla="*/ 335 h 395"/>
                  <a:gd name="T24" fmla="*/ 181 w 200"/>
                  <a:gd name="T25" fmla="*/ 324 h 395"/>
                  <a:gd name="T26" fmla="*/ 179 w 200"/>
                  <a:gd name="T27" fmla="*/ 318 h 395"/>
                  <a:gd name="T28" fmla="*/ 173 w 200"/>
                  <a:gd name="T29" fmla="*/ 315 h 395"/>
                  <a:gd name="T30" fmla="*/ 169 w 200"/>
                  <a:gd name="T31" fmla="*/ 299 h 395"/>
                  <a:gd name="T32" fmla="*/ 170 w 200"/>
                  <a:gd name="T33" fmla="*/ 288 h 395"/>
                  <a:gd name="T34" fmla="*/ 158 w 200"/>
                  <a:gd name="T35" fmla="*/ 282 h 395"/>
                  <a:gd name="T36" fmla="*/ 153 w 200"/>
                  <a:gd name="T37" fmla="*/ 268 h 395"/>
                  <a:gd name="T38" fmla="*/ 157 w 200"/>
                  <a:gd name="T39" fmla="*/ 255 h 395"/>
                  <a:gd name="T40" fmla="*/ 153 w 200"/>
                  <a:gd name="T41" fmla="*/ 246 h 395"/>
                  <a:gd name="T42" fmla="*/ 153 w 200"/>
                  <a:gd name="T43" fmla="*/ 237 h 395"/>
                  <a:gd name="T44" fmla="*/ 165 w 200"/>
                  <a:gd name="T45" fmla="*/ 226 h 395"/>
                  <a:gd name="T46" fmla="*/ 162 w 200"/>
                  <a:gd name="T47" fmla="*/ 216 h 395"/>
                  <a:gd name="T48" fmla="*/ 158 w 200"/>
                  <a:gd name="T49" fmla="*/ 198 h 395"/>
                  <a:gd name="T50" fmla="*/ 164 w 200"/>
                  <a:gd name="T51" fmla="*/ 190 h 395"/>
                  <a:gd name="T52" fmla="*/ 173 w 200"/>
                  <a:gd name="T53" fmla="*/ 178 h 395"/>
                  <a:gd name="T54" fmla="*/ 176 w 200"/>
                  <a:gd name="T55" fmla="*/ 169 h 395"/>
                  <a:gd name="T56" fmla="*/ 172 w 200"/>
                  <a:gd name="T57" fmla="*/ 162 h 395"/>
                  <a:gd name="T58" fmla="*/ 156 w 200"/>
                  <a:gd name="T59" fmla="*/ 156 h 395"/>
                  <a:gd name="T60" fmla="*/ 145 w 200"/>
                  <a:gd name="T61" fmla="*/ 153 h 395"/>
                  <a:gd name="T62" fmla="*/ 132 w 200"/>
                  <a:gd name="T63" fmla="*/ 140 h 395"/>
                  <a:gd name="T64" fmla="*/ 128 w 200"/>
                  <a:gd name="T65" fmla="*/ 117 h 395"/>
                  <a:gd name="T66" fmla="*/ 128 w 200"/>
                  <a:gd name="T67" fmla="*/ 103 h 395"/>
                  <a:gd name="T68" fmla="*/ 117 w 200"/>
                  <a:gd name="T69" fmla="*/ 73 h 395"/>
                  <a:gd name="T70" fmla="*/ 108 w 200"/>
                  <a:gd name="T71" fmla="*/ 50 h 395"/>
                  <a:gd name="T72" fmla="*/ 98 w 200"/>
                  <a:gd name="T73" fmla="*/ 41 h 395"/>
                  <a:gd name="T74" fmla="*/ 90 w 200"/>
                  <a:gd name="T75" fmla="*/ 22 h 395"/>
                  <a:gd name="T76" fmla="*/ 83 w 200"/>
                  <a:gd name="T77" fmla="*/ 0 h 395"/>
                  <a:gd name="T78" fmla="*/ 62 w 200"/>
                  <a:gd name="T79" fmla="*/ 11 h 395"/>
                  <a:gd name="T80" fmla="*/ 56 w 200"/>
                  <a:gd name="T81" fmla="*/ 32 h 395"/>
                  <a:gd name="T82" fmla="*/ 50 w 200"/>
                  <a:gd name="T83" fmla="*/ 61 h 395"/>
                  <a:gd name="T84" fmla="*/ 34 w 200"/>
                  <a:gd name="T85" fmla="*/ 80 h 395"/>
                  <a:gd name="T86" fmla="*/ 9 w 200"/>
                  <a:gd name="T87" fmla="*/ 89 h 395"/>
                  <a:gd name="T88" fmla="*/ 4 w 200"/>
                  <a:gd name="T89" fmla="*/ 98 h 395"/>
                  <a:gd name="T90" fmla="*/ 5 w 200"/>
                  <a:gd name="T91" fmla="*/ 106 h 395"/>
                  <a:gd name="T92" fmla="*/ 5 w 200"/>
                  <a:gd name="T93" fmla="*/ 107 h 395"/>
                  <a:gd name="T94" fmla="*/ 6 w 200"/>
                  <a:gd name="T95" fmla="*/ 123 h 395"/>
                  <a:gd name="T96" fmla="*/ 9 w 200"/>
                  <a:gd name="T97" fmla="*/ 154 h 395"/>
                  <a:gd name="T98" fmla="*/ 14 w 200"/>
                  <a:gd name="T99" fmla="*/ 175 h 395"/>
                  <a:gd name="T100" fmla="*/ 20 w 200"/>
                  <a:gd name="T101" fmla="*/ 184 h 395"/>
                  <a:gd name="T102" fmla="*/ 25 w 200"/>
                  <a:gd name="T103" fmla="*/ 202 h 395"/>
                  <a:gd name="T104" fmla="*/ 25 w 200"/>
                  <a:gd name="T105" fmla="*/ 212 h 395"/>
                  <a:gd name="T106" fmla="*/ 31 w 200"/>
                  <a:gd name="T107" fmla="*/ 231 h 395"/>
                  <a:gd name="T108" fmla="*/ 28 w 200"/>
                  <a:gd name="T109" fmla="*/ 258 h 395"/>
                  <a:gd name="T110" fmla="*/ 30 w 200"/>
                  <a:gd name="T111" fmla="*/ 318 h 395"/>
                  <a:gd name="T112" fmla="*/ 33 w 200"/>
                  <a:gd name="T113" fmla="*/ 326 h 395"/>
                  <a:gd name="T114" fmla="*/ 28 w 200"/>
                  <a:gd name="T115" fmla="*/ 337 h 395"/>
                  <a:gd name="T116" fmla="*/ 34 w 200"/>
                  <a:gd name="T117" fmla="*/ 341 h 395"/>
                  <a:gd name="T118" fmla="*/ 40 w 200"/>
                  <a:gd name="T119" fmla="*/ 354 h 3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0"/>
                  <a:gd name="T181" fmla="*/ 0 h 395"/>
                  <a:gd name="T182" fmla="*/ 200 w 200"/>
                  <a:gd name="T183" fmla="*/ 395 h 3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0" h="395">
                    <a:moveTo>
                      <a:pt x="47" y="380"/>
                    </a:moveTo>
                    <a:lnTo>
                      <a:pt x="53" y="380"/>
                    </a:lnTo>
                    <a:lnTo>
                      <a:pt x="59" y="380"/>
                    </a:lnTo>
                    <a:lnTo>
                      <a:pt x="67" y="379"/>
                    </a:lnTo>
                    <a:lnTo>
                      <a:pt x="74" y="377"/>
                    </a:lnTo>
                    <a:lnTo>
                      <a:pt x="82" y="376"/>
                    </a:lnTo>
                    <a:lnTo>
                      <a:pt x="88" y="376"/>
                    </a:lnTo>
                    <a:lnTo>
                      <a:pt x="93" y="376"/>
                    </a:lnTo>
                    <a:lnTo>
                      <a:pt x="98" y="379"/>
                    </a:lnTo>
                    <a:lnTo>
                      <a:pt x="101" y="383"/>
                    </a:lnTo>
                    <a:lnTo>
                      <a:pt x="102" y="386"/>
                    </a:lnTo>
                    <a:lnTo>
                      <a:pt x="105" y="389"/>
                    </a:lnTo>
                    <a:lnTo>
                      <a:pt x="107" y="392"/>
                    </a:lnTo>
                    <a:lnTo>
                      <a:pt x="107" y="394"/>
                    </a:lnTo>
                    <a:lnTo>
                      <a:pt x="108" y="394"/>
                    </a:lnTo>
                    <a:lnTo>
                      <a:pt x="108" y="395"/>
                    </a:lnTo>
                    <a:lnTo>
                      <a:pt x="108" y="394"/>
                    </a:lnTo>
                    <a:lnTo>
                      <a:pt x="110" y="391"/>
                    </a:lnTo>
                    <a:lnTo>
                      <a:pt x="113" y="386"/>
                    </a:lnTo>
                    <a:lnTo>
                      <a:pt x="117" y="382"/>
                    </a:lnTo>
                    <a:lnTo>
                      <a:pt x="120" y="377"/>
                    </a:lnTo>
                    <a:lnTo>
                      <a:pt x="123" y="373"/>
                    </a:lnTo>
                    <a:lnTo>
                      <a:pt x="126" y="370"/>
                    </a:lnTo>
                    <a:lnTo>
                      <a:pt x="129" y="370"/>
                    </a:lnTo>
                    <a:lnTo>
                      <a:pt x="134" y="368"/>
                    </a:lnTo>
                    <a:lnTo>
                      <a:pt x="141" y="367"/>
                    </a:lnTo>
                    <a:lnTo>
                      <a:pt x="150" y="364"/>
                    </a:lnTo>
                    <a:lnTo>
                      <a:pt x="160" y="360"/>
                    </a:lnTo>
                    <a:lnTo>
                      <a:pt x="171" y="357"/>
                    </a:lnTo>
                    <a:lnTo>
                      <a:pt x="180" y="352"/>
                    </a:lnTo>
                    <a:lnTo>
                      <a:pt x="187" y="351"/>
                    </a:lnTo>
                    <a:lnTo>
                      <a:pt x="191" y="349"/>
                    </a:lnTo>
                    <a:lnTo>
                      <a:pt x="194" y="349"/>
                    </a:lnTo>
                    <a:lnTo>
                      <a:pt x="196" y="348"/>
                    </a:lnTo>
                    <a:lnTo>
                      <a:pt x="197" y="345"/>
                    </a:lnTo>
                    <a:lnTo>
                      <a:pt x="197" y="340"/>
                    </a:lnTo>
                    <a:lnTo>
                      <a:pt x="199" y="337"/>
                    </a:lnTo>
                    <a:lnTo>
                      <a:pt x="199" y="334"/>
                    </a:lnTo>
                    <a:lnTo>
                      <a:pt x="199" y="331"/>
                    </a:lnTo>
                    <a:lnTo>
                      <a:pt x="200" y="328"/>
                    </a:lnTo>
                    <a:lnTo>
                      <a:pt x="197" y="328"/>
                    </a:lnTo>
                    <a:lnTo>
                      <a:pt x="194" y="328"/>
                    </a:lnTo>
                    <a:lnTo>
                      <a:pt x="191" y="327"/>
                    </a:lnTo>
                    <a:lnTo>
                      <a:pt x="190" y="325"/>
                    </a:lnTo>
                    <a:lnTo>
                      <a:pt x="187" y="319"/>
                    </a:lnTo>
                    <a:lnTo>
                      <a:pt x="186" y="315"/>
                    </a:lnTo>
                    <a:lnTo>
                      <a:pt x="186" y="308"/>
                    </a:lnTo>
                    <a:lnTo>
                      <a:pt x="186" y="303"/>
                    </a:lnTo>
                    <a:lnTo>
                      <a:pt x="187" y="299"/>
                    </a:lnTo>
                    <a:lnTo>
                      <a:pt x="187" y="297"/>
                    </a:lnTo>
                    <a:lnTo>
                      <a:pt x="181" y="296"/>
                    </a:lnTo>
                    <a:lnTo>
                      <a:pt x="177" y="293"/>
                    </a:lnTo>
                    <a:lnTo>
                      <a:pt x="174" y="291"/>
                    </a:lnTo>
                    <a:lnTo>
                      <a:pt x="171" y="288"/>
                    </a:lnTo>
                    <a:lnTo>
                      <a:pt x="168" y="282"/>
                    </a:lnTo>
                    <a:lnTo>
                      <a:pt x="168" y="276"/>
                    </a:lnTo>
                    <a:lnTo>
                      <a:pt x="169" y="270"/>
                    </a:lnTo>
                    <a:lnTo>
                      <a:pt x="171" y="266"/>
                    </a:lnTo>
                    <a:lnTo>
                      <a:pt x="172" y="263"/>
                    </a:lnTo>
                    <a:lnTo>
                      <a:pt x="174" y="262"/>
                    </a:lnTo>
                    <a:lnTo>
                      <a:pt x="171" y="259"/>
                    </a:lnTo>
                    <a:lnTo>
                      <a:pt x="168" y="254"/>
                    </a:lnTo>
                    <a:lnTo>
                      <a:pt x="166" y="251"/>
                    </a:lnTo>
                    <a:lnTo>
                      <a:pt x="166" y="248"/>
                    </a:lnTo>
                    <a:lnTo>
                      <a:pt x="168" y="244"/>
                    </a:lnTo>
                    <a:lnTo>
                      <a:pt x="171" y="239"/>
                    </a:lnTo>
                    <a:lnTo>
                      <a:pt x="177" y="236"/>
                    </a:lnTo>
                    <a:lnTo>
                      <a:pt x="181" y="233"/>
                    </a:lnTo>
                    <a:lnTo>
                      <a:pt x="184" y="232"/>
                    </a:lnTo>
                    <a:lnTo>
                      <a:pt x="186" y="232"/>
                    </a:lnTo>
                    <a:lnTo>
                      <a:pt x="178" y="223"/>
                    </a:lnTo>
                    <a:lnTo>
                      <a:pt x="174" y="216"/>
                    </a:lnTo>
                    <a:lnTo>
                      <a:pt x="172" y="210"/>
                    </a:lnTo>
                    <a:lnTo>
                      <a:pt x="174" y="204"/>
                    </a:lnTo>
                    <a:lnTo>
                      <a:pt x="175" y="201"/>
                    </a:lnTo>
                    <a:lnTo>
                      <a:pt x="177" y="198"/>
                    </a:lnTo>
                    <a:lnTo>
                      <a:pt x="180" y="196"/>
                    </a:lnTo>
                    <a:lnTo>
                      <a:pt x="186" y="190"/>
                    </a:lnTo>
                    <a:lnTo>
                      <a:pt x="190" y="184"/>
                    </a:lnTo>
                    <a:lnTo>
                      <a:pt x="191" y="181"/>
                    </a:lnTo>
                    <a:lnTo>
                      <a:pt x="193" y="177"/>
                    </a:lnTo>
                    <a:lnTo>
                      <a:pt x="193" y="174"/>
                    </a:lnTo>
                    <a:lnTo>
                      <a:pt x="191" y="171"/>
                    </a:lnTo>
                    <a:lnTo>
                      <a:pt x="190" y="168"/>
                    </a:lnTo>
                    <a:lnTo>
                      <a:pt x="189" y="167"/>
                    </a:lnTo>
                    <a:lnTo>
                      <a:pt x="183" y="164"/>
                    </a:lnTo>
                    <a:lnTo>
                      <a:pt x="177" y="162"/>
                    </a:lnTo>
                    <a:lnTo>
                      <a:pt x="171" y="161"/>
                    </a:lnTo>
                    <a:lnTo>
                      <a:pt x="169" y="161"/>
                    </a:lnTo>
                    <a:lnTo>
                      <a:pt x="163" y="159"/>
                    </a:lnTo>
                    <a:lnTo>
                      <a:pt x="159" y="158"/>
                    </a:lnTo>
                    <a:lnTo>
                      <a:pt x="154" y="155"/>
                    </a:lnTo>
                    <a:lnTo>
                      <a:pt x="151" y="152"/>
                    </a:lnTo>
                    <a:lnTo>
                      <a:pt x="145" y="144"/>
                    </a:lnTo>
                    <a:lnTo>
                      <a:pt x="142" y="137"/>
                    </a:lnTo>
                    <a:lnTo>
                      <a:pt x="141" y="128"/>
                    </a:lnTo>
                    <a:lnTo>
                      <a:pt x="141" y="121"/>
                    </a:lnTo>
                    <a:lnTo>
                      <a:pt x="141" y="116"/>
                    </a:lnTo>
                    <a:lnTo>
                      <a:pt x="141" y="115"/>
                    </a:lnTo>
                    <a:lnTo>
                      <a:pt x="141" y="106"/>
                    </a:lnTo>
                    <a:lnTo>
                      <a:pt x="138" y="95"/>
                    </a:lnTo>
                    <a:lnTo>
                      <a:pt x="134" y="85"/>
                    </a:lnTo>
                    <a:lnTo>
                      <a:pt x="129" y="75"/>
                    </a:lnTo>
                    <a:lnTo>
                      <a:pt x="125" y="64"/>
                    </a:lnTo>
                    <a:lnTo>
                      <a:pt x="122" y="57"/>
                    </a:lnTo>
                    <a:lnTo>
                      <a:pt x="119" y="52"/>
                    </a:lnTo>
                    <a:lnTo>
                      <a:pt x="117" y="51"/>
                    </a:lnTo>
                    <a:lnTo>
                      <a:pt x="113" y="46"/>
                    </a:lnTo>
                    <a:lnTo>
                      <a:pt x="108" y="42"/>
                    </a:lnTo>
                    <a:lnTo>
                      <a:pt x="105" y="36"/>
                    </a:lnTo>
                    <a:lnTo>
                      <a:pt x="102" y="30"/>
                    </a:lnTo>
                    <a:lnTo>
                      <a:pt x="99" y="23"/>
                    </a:lnTo>
                    <a:lnTo>
                      <a:pt x="96" y="15"/>
                    </a:lnTo>
                    <a:lnTo>
                      <a:pt x="93" y="8"/>
                    </a:lnTo>
                    <a:lnTo>
                      <a:pt x="91" y="0"/>
                    </a:lnTo>
                    <a:lnTo>
                      <a:pt x="82" y="2"/>
                    </a:lnTo>
                    <a:lnTo>
                      <a:pt x="74" y="5"/>
                    </a:lnTo>
                    <a:lnTo>
                      <a:pt x="68" y="11"/>
                    </a:lnTo>
                    <a:lnTo>
                      <a:pt x="65" y="17"/>
                    </a:lnTo>
                    <a:lnTo>
                      <a:pt x="62" y="24"/>
                    </a:lnTo>
                    <a:lnTo>
                      <a:pt x="61" y="33"/>
                    </a:lnTo>
                    <a:lnTo>
                      <a:pt x="59" y="43"/>
                    </a:lnTo>
                    <a:lnTo>
                      <a:pt x="58" y="52"/>
                    </a:lnTo>
                    <a:lnTo>
                      <a:pt x="55" y="63"/>
                    </a:lnTo>
                    <a:lnTo>
                      <a:pt x="50" y="72"/>
                    </a:lnTo>
                    <a:lnTo>
                      <a:pt x="44" y="78"/>
                    </a:lnTo>
                    <a:lnTo>
                      <a:pt x="37" y="82"/>
                    </a:lnTo>
                    <a:lnTo>
                      <a:pt x="28" y="86"/>
                    </a:lnTo>
                    <a:lnTo>
                      <a:pt x="19" y="89"/>
                    </a:lnTo>
                    <a:lnTo>
                      <a:pt x="10" y="92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4" y="101"/>
                    </a:lnTo>
                    <a:lnTo>
                      <a:pt x="6" y="104"/>
                    </a:lnTo>
                    <a:lnTo>
                      <a:pt x="6" y="106"/>
                    </a:lnTo>
                    <a:lnTo>
                      <a:pt x="6" y="109"/>
                    </a:lnTo>
                    <a:lnTo>
                      <a:pt x="6" y="110"/>
                    </a:lnTo>
                    <a:lnTo>
                      <a:pt x="6" y="112"/>
                    </a:lnTo>
                    <a:lnTo>
                      <a:pt x="7" y="118"/>
                    </a:lnTo>
                    <a:lnTo>
                      <a:pt x="7" y="127"/>
                    </a:lnTo>
                    <a:lnTo>
                      <a:pt x="9" y="137"/>
                    </a:lnTo>
                    <a:lnTo>
                      <a:pt x="9" y="147"/>
                    </a:lnTo>
                    <a:lnTo>
                      <a:pt x="10" y="159"/>
                    </a:lnTo>
                    <a:lnTo>
                      <a:pt x="12" y="170"/>
                    </a:lnTo>
                    <a:lnTo>
                      <a:pt x="15" y="180"/>
                    </a:lnTo>
                    <a:lnTo>
                      <a:pt x="18" y="183"/>
                    </a:lnTo>
                    <a:lnTo>
                      <a:pt x="19" y="186"/>
                    </a:lnTo>
                    <a:lnTo>
                      <a:pt x="22" y="190"/>
                    </a:lnTo>
                    <a:lnTo>
                      <a:pt x="25" y="195"/>
                    </a:lnTo>
                    <a:lnTo>
                      <a:pt x="27" y="201"/>
                    </a:lnTo>
                    <a:lnTo>
                      <a:pt x="27" y="208"/>
                    </a:lnTo>
                    <a:lnTo>
                      <a:pt x="25" y="214"/>
                    </a:lnTo>
                    <a:lnTo>
                      <a:pt x="25" y="216"/>
                    </a:lnTo>
                    <a:lnTo>
                      <a:pt x="28" y="219"/>
                    </a:lnTo>
                    <a:lnTo>
                      <a:pt x="30" y="223"/>
                    </a:lnTo>
                    <a:lnTo>
                      <a:pt x="33" y="230"/>
                    </a:lnTo>
                    <a:lnTo>
                      <a:pt x="34" y="238"/>
                    </a:lnTo>
                    <a:lnTo>
                      <a:pt x="36" y="247"/>
                    </a:lnTo>
                    <a:lnTo>
                      <a:pt x="34" y="256"/>
                    </a:lnTo>
                    <a:lnTo>
                      <a:pt x="31" y="266"/>
                    </a:lnTo>
                    <a:lnTo>
                      <a:pt x="31" y="327"/>
                    </a:lnTo>
                    <a:lnTo>
                      <a:pt x="33" y="328"/>
                    </a:lnTo>
                    <a:lnTo>
                      <a:pt x="34" y="330"/>
                    </a:lnTo>
                    <a:lnTo>
                      <a:pt x="34" y="333"/>
                    </a:lnTo>
                    <a:lnTo>
                      <a:pt x="36" y="336"/>
                    </a:lnTo>
                    <a:lnTo>
                      <a:pt x="36" y="339"/>
                    </a:lnTo>
                    <a:lnTo>
                      <a:pt x="34" y="343"/>
                    </a:lnTo>
                    <a:lnTo>
                      <a:pt x="31" y="348"/>
                    </a:lnTo>
                    <a:lnTo>
                      <a:pt x="33" y="349"/>
                    </a:lnTo>
                    <a:lnTo>
                      <a:pt x="34" y="351"/>
                    </a:lnTo>
                    <a:lnTo>
                      <a:pt x="37" y="352"/>
                    </a:lnTo>
                    <a:lnTo>
                      <a:pt x="40" y="355"/>
                    </a:lnTo>
                    <a:lnTo>
                      <a:pt x="42" y="360"/>
                    </a:lnTo>
                    <a:lnTo>
                      <a:pt x="44" y="365"/>
                    </a:lnTo>
                    <a:lnTo>
                      <a:pt x="47" y="373"/>
                    </a:lnTo>
                    <a:lnTo>
                      <a:pt x="47" y="3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 dirty="0"/>
              </a:p>
            </p:txBody>
          </p:sp>
          <p:sp>
            <p:nvSpPr>
              <p:cNvPr id="197" name="Freeform 114">
                <a:extLst>
                  <a:ext uri="{FF2B5EF4-FFF2-40B4-BE49-F238E27FC236}">
                    <a16:creationId xmlns:a16="http://schemas.microsoft.com/office/drawing/2014/main" id="{8DA1004B-E0FE-47D8-85E0-97DAECD478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31" y="2329"/>
                <a:ext cx="123" cy="209"/>
              </a:xfrm>
              <a:custGeom>
                <a:avLst/>
                <a:gdLst>
                  <a:gd name="T0" fmla="*/ 8 w 135"/>
                  <a:gd name="T1" fmla="*/ 203 h 215"/>
                  <a:gd name="T2" fmla="*/ 11 w 135"/>
                  <a:gd name="T3" fmla="*/ 204 h 215"/>
                  <a:gd name="T4" fmla="*/ 15 w 135"/>
                  <a:gd name="T5" fmla="*/ 209 h 215"/>
                  <a:gd name="T6" fmla="*/ 31 w 135"/>
                  <a:gd name="T7" fmla="*/ 187 h 215"/>
                  <a:gd name="T8" fmla="*/ 36 w 135"/>
                  <a:gd name="T9" fmla="*/ 180 h 215"/>
                  <a:gd name="T10" fmla="*/ 36 w 135"/>
                  <a:gd name="T11" fmla="*/ 170 h 215"/>
                  <a:gd name="T12" fmla="*/ 36 w 135"/>
                  <a:gd name="T13" fmla="*/ 162 h 215"/>
                  <a:gd name="T14" fmla="*/ 36 w 135"/>
                  <a:gd name="T15" fmla="*/ 157 h 215"/>
                  <a:gd name="T16" fmla="*/ 42 w 135"/>
                  <a:gd name="T17" fmla="*/ 151 h 215"/>
                  <a:gd name="T18" fmla="*/ 49 w 135"/>
                  <a:gd name="T19" fmla="*/ 114 h 215"/>
                  <a:gd name="T20" fmla="*/ 52 w 135"/>
                  <a:gd name="T21" fmla="*/ 114 h 215"/>
                  <a:gd name="T22" fmla="*/ 58 w 135"/>
                  <a:gd name="T23" fmla="*/ 111 h 215"/>
                  <a:gd name="T24" fmla="*/ 64 w 135"/>
                  <a:gd name="T25" fmla="*/ 106 h 215"/>
                  <a:gd name="T26" fmla="*/ 73 w 135"/>
                  <a:gd name="T27" fmla="*/ 106 h 215"/>
                  <a:gd name="T28" fmla="*/ 83 w 135"/>
                  <a:gd name="T29" fmla="*/ 105 h 215"/>
                  <a:gd name="T30" fmla="*/ 89 w 135"/>
                  <a:gd name="T31" fmla="*/ 109 h 215"/>
                  <a:gd name="T32" fmla="*/ 94 w 135"/>
                  <a:gd name="T33" fmla="*/ 114 h 215"/>
                  <a:gd name="T34" fmla="*/ 101 w 135"/>
                  <a:gd name="T35" fmla="*/ 115 h 215"/>
                  <a:gd name="T36" fmla="*/ 111 w 135"/>
                  <a:gd name="T37" fmla="*/ 111 h 215"/>
                  <a:gd name="T38" fmla="*/ 118 w 135"/>
                  <a:gd name="T39" fmla="*/ 103 h 215"/>
                  <a:gd name="T40" fmla="*/ 122 w 135"/>
                  <a:gd name="T41" fmla="*/ 96 h 215"/>
                  <a:gd name="T42" fmla="*/ 123 w 135"/>
                  <a:gd name="T43" fmla="*/ 89 h 215"/>
                  <a:gd name="T44" fmla="*/ 123 w 135"/>
                  <a:gd name="T45" fmla="*/ 84 h 215"/>
                  <a:gd name="T46" fmla="*/ 115 w 135"/>
                  <a:gd name="T47" fmla="*/ 63 h 215"/>
                  <a:gd name="T48" fmla="*/ 101 w 135"/>
                  <a:gd name="T49" fmla="*/ 45 h 215"/>
                  <a:gd name="T50" fmla="*/ 95 w 135"/>
                  <a:gd name="T51" fmla="*/ 27 h 215"/>
                  <a:gd name="T52" fmla="*/ 97 w 135"/>
                  <a:gd name="T53" fmla="*/ 22 h 215"/>
                  <a:gd name="T54" fmla="*/ 100 w 135"/>
                  <a:gd name="T55" fmla="*/ 17 h 215"/>
                  <a:gd name="T56" fmla="*/ 83 w 135"/>
                  <a:gd name="T57" fmla="*/ 17 h 215"/>
                  <a:gd name="T58" fmla="*/ 56 w 135"/>
                  <a:gd name="T59" fmla="*/ 0 h 215"/>
                  <a:gd name="T60" fmla="*/ 52 w 135"/>
                  <a:gd name="T61" fmla="*/ 1 h 215"/>
                  <a:gd name="T62" fmla="*/ 39 w 135"/>
                  <a:gd name="T63" fmla="*/ 2 h 215"/>
                  <a:gd name="T64" fmla="*/ 30 w 135"/>
                  <a:gd name="T65" fmla="*/ 1 h 215"/>
                  <a:gd name="T66" fmla="*/ 26 w 135"/>
                  <a:gd name="T67" fmla="*/ 2 h 215"/>
                  <a:gd name="T68" fmla="*/ 22 w 135"/>
                  <a:gd name="T69" fmla="*/ 8 h 215"/>
                  <a:gd name="T70" fmla="*/ 19 w 135"/>
                  <a:gd name="T71" fmla="*/ 11 h 215"/>
                  <a:gd name="T72" fmla="*/ 15 w 135"/>
                  <a:gd name="T73" fmla="*/ 13 h 215"/>
                  <a:gd name="T74" fmla="*/ 12 w 135"/>
                  <a:gd name="T75" fmla="*/ 17 h 215"/>
                  <a:gd name="T76" fmla="*/ 3 w 135"/>
                  <a:gd name="T77" fmla="*/ 27 h 215"/>
                  <a:gd name="T78" fmla="*/ 7 w 135"/>
                  <a:gd name="T79" fmla="*/ 47 h 215"/>
                  <a:gd name="T80" fmla="*/ 14 w 135"/>
                  <a:gd name="T81" fmla="*/ 69 h 215"/>
                  <a:gd name="T82" fmla="*/ 12 w 135"/>
                  <a:gd name="T83" fmla="*/ 128 h 215"/>
                  <a:gd name="T84" fmla="*/ 8 w 135"/>
                  <a:gd name="T85" fmla="*/ 151 h 215"/>
                  <a:gd name="T86" fmla="*/ 16 w 135"/>
                  <a:gd name="T87" fmla="*/ 180 h 215"/>
                  <a:gd name="T88" fmla="*/ 15 w 135"/>
                  <a:gd name="T89" fmla="*/ 183 h 215"/>
                  <a:gd name="T90" fmla="*/ 11 w 135"/>
                  <a:gd name="T91" fmla="*/ 192 h 2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5"/>
                  <a:gd name="T139" fmla="*/ 0 h 215"/>
                  <a:gd name="T140" fmla="*/ 135 w 135"/>
                  <a:gd name="T141" fmla="*/ 215 h 21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5" h="215">
                    <a:moveTo>
                      <a:pt x="8" y="207"/>
                    </a:moveTo>
                    <a:lnTo>
                      <a:pt x="8" y="207"/>
                    </a:lnTo>
                    <a:lnTo>
                      <a:pt x="9" y="209"/>
                    </a:lnTo>
                    <a:lnTo>
                      <a:pt x="11" y="210"/>
                    </a:lnTo>
                    <a:lnTo>
                      <a:pt x="12" y="210"/>
                    </a:lnTo>
                    <a:lnTo>
                      <a:pt x="13" y="212"/>
                    </a:lnTo>
                    <a:lnTo>
                      <a:pt x="15" y="213"/>
                    </a:lnTo>
                    <a:lnTo>
                      <a:pt x="16" y="215"/>
                    </a:lnTo>
                    <a:lnTo>
                      <a:pt x="33" y="194"/>
                    </a:lnTo>
                    <a:lnTo>
                      <a:pt x="34" y="192"/>
                    </a:lnTo>
                    <a:lnTo>
                      <a:pt x="36" y="191"/>
                    </a:lnTo>
                    <a:lnTo>
                      <a:pt x="37" y="188"/>
                    </a:lnTo>
                    <a:lnTo>
                      <a:pt x="39" y="185"/>
                    </a:lnTo>
                    <a:lnTo>
                      <a:pt x="39" y="182"/>
                    </a:lnTo>
                    <a:lnTo>
                      <a:pt x="40" y="179"/>
                    </a:lnTo>
                    <a:lnTo>
                      <a:pt x="40" y="175"/>
                    </a:lnTo>
                    <a:lnTo>
                      <a:pt x="39" y="172"/>
                    </a:lnTo>
                    <a:lnTo>
                      <a:pt x="39" y="169"/>
                    </a:lnTo>
                    <a:lnTo>
                      <a:pt x="39" y="167"/>
                    </a:lnTo>
                    <a:lnTo>
                      <a:pt x="39" y="164"/>
                    </a:lnTo>
                    <a:lnTo>
                      <a:pt x="39" y="163"/>
                    </a:lnTo>
                    <a:lnTo>
                      <a:pt x="39" y="161"/>
                    </a:lnTo>
                    <a:lnTo>
                      <a:pt x="46" y="155"/>
                    </a:lnTo>
                    <a:lnTo>
                      <a:pt x="42" y="136"/>
                    </a:lnTo>
                    <a:lnTo>
                      <a:pt x="54" y="133"/>
                    </a:lnTo>
                    <a:lnTo>
                      <a:pt x="54" y="117"/>
                    </a:lnTo>
                    <a:lnTo>
                      <a:pt x="55" y="117"/>
                    </a:lnTo>
                    <a:lnTo>
                      <a:pt x="57" y="117"/>
                    </a:lnTo>
                    <a:lnTo>
                      <a:pt x="60" y="117"/>
                    </a:lnTo>
                    <a:lnTo>
                      <a:pt x="62" y="115"/>
                    </a:lnTo>
                    <a:lnTo>
                      <a:pt x="64" y="114"/>
                    </a:lnTo>
                    <a:lnTo>
                      <a:pt x="67" y="112"/>
                    </a:lnTo>
                    <a:lnTo>
                      <a:pt x="67" y="109"/>
                    </a:lnTo>
                    <a:lnTo>
                      <a:pt x="70" y="109"/>
                    </a:lnTo>
                    <a:lnTo>
                      <a:pt x="73" y="109"/>
                    </a:lnTo>
                    <a:lnTo>
                      <a:pt x="76" y="109"/>
                    </a:lnTo>
                    <a:lnTo>
                      <a:pt x="80" y="109"/>
                    </a:lnTo>
                    <a:lnTo>
                      <a:pt x="83" y="109"/>
                    </a:lnTo>
                    <a:lnTo>
                      <a:pt x="88" y="108"/>
                    </a:lnTo>
                    <a:lnTo>
                      <a:pt x="91" y="108"/>
                    </a:lnTo>
                    <a:lnTo>
                      <a:pt x="94" y="109"/>
                    </a:lnTo>
                    <a:lnTo>
                      <a:pt x="97" y="111"/>
                    </a:lnTo>
                    <a:lnTo>
                      <a:pt x="98" y="112"/>
                    </a:lnTo>
                    <a:lnTo>
                      <a:pt x="101" y="114"/>
                    </a:lnTo>
                    <a:lnTo>
                      <a:pt x="103" y="115"/>
                    </a:lnTo>
                    <a:lnTo>
                      <a:pt x="103" y="117"/>
                    </a:lnTo>
                    <a:lnTo>
                      <a:pt x="106" y="117"/>
                    </a:lnTo>
                    <a:lnTo>
                      <a:pt x="109" y="118"/>
                    </a:lnTo>
                    <a:lnTo>
                      <a:pt x="111" y="118"/>
                    </a:lnTo>
                    <a:lnTo>
                      <a:pt x="114" y="117"/>
                    </a:lnTo>
                    <a:lnTo>
                      <a:pt x="119" y="117"/>
                    </a:lnTo>
                    <a:lnTo>
                      <a:pt x="122" y="114"/>
                    </a:lnTo>
                    <a:lnTo>
                      <a:pt x="125" y="111"/>
                    </a:lnTo>
                    <a:lnTo>
                      <a:pt x="128" y="109"/>
                    </a:lnTo>
                    <a:lnTo>
                      <a:pt x="129" y="106"/>
                    </a:lnTo>
                    <a:lnTo>
                      <a:pt x="132" y="103"/>
                    </a:lnTo>
                    <a:lnTo>
                      <a:pt x="134" y="102"/>
                    </a:lnTo>
                    <a:lnTo>
                      <a:pt x="134" y="99"/>
                    </a:lnTo>
                    <a:lnTo>
                      <a:pt x="135" y="96"/>
                    </a:lnTo>
                    <a:lnTo>
                      <a:pt x="135" y="93"/>
                    </a:lnTo>
                    <a:lnTo>
                      <a:pt x="135" y="92"/>
                    </a:lnTo>
                    <a:lnTo>
                      <a:pt x="135" y="89"/>
                    </a:lnTo>
                    <a:lnTo>
                      <a:pt x="135" y="87"/>
                    </a:lnTo>
                    <a:lnTo>
                      <a:pt x="135" y="86"/>
                    </a:lnTo>
                    <a:lnTo>
                      <a:pt x="132" y="75"/>
                    </a:lnTo>
                    <a:lnTo>
                      <a:pt x="126" y="65"/>
                    </a:lnTo>
                    <a:lnTo>
                      <a:pt x="120" y="57"/>
                    </a:lnTo>
                    <a:lnTo>
                      <a:pt x="116" y="51"/>
                    </a:lnTo>
                    <a:lnTo>
                      <a:pt x="111" y="46"/>
                    </a:lnTo>
                    <a:lnTo>
                      <a:pt x="107" y="40"/>
                    </a:lnTo>
                    <a:lnTo>
                      <a:pt x="104" y="34"/>
                    </a:lnTo>
                    <a:lnTo>
                      <a:pt x="104" y="28"/>
                    </a:lnTo>
                    <a:lnTo>
                      <a:pt x="106" y="26"/>
                    </a:lnTo>
                    <a:lnTo>
                      <a:pt x="107" y="25"/>
                    </a:lnTo>
                    <a:lnTo>
                      <a:pt x="107" y="23"/>
                    </a:lnTo>
                    <a:lnTo>
                      <a:pt x="109" y="22"/>
                    </a:lnTo>
                    <a:lnTo>
                      <a:pt x="110" y="20"/>
                    </a:lnTo>
                    <a:lnTo>
                      <a:pt x="110" y="17"/>
                    </a:lnTo>
                    <a:lnTo>
                      <a:pt x="111" y="16"/>
                    </a:lnTo>
                    <a:lnTo>
                      <a:pt x="111" y="14"/>
                    </a:lnTo>
                    <a:lnTo>
                      <a:pt x="91" y="17"/>
                    </a:lnTo>
                    <a:lnTo>
                      <a:pt x="83" y="8"/>
                    </a:lnTo>
                    <a:lnTo>
                      <a:pt x="70" y="1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7" y="1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3" y="2"/>
                    </a:lnTo>
                    <a:lnTo>
                      <a:pt x="39" y="2"/>
                    </a:lnTo>
                    <a:lnTo>
                      <a:pt x="33" y="1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7" y="4"/>
                    </a:lnTo>
                    <a:lnTo>
                      <a:pt x="25" y="5"/>
                    </a:lnTo>
                    <a:lnTo>
                      <a:pt x="24" y="8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13"/>
                    </a:lnTo>
                    <a:lnTo>
                      <a:pt x="15" y="14"/>
                    </a:lnTo>
                    <a:lnTo>
                      <a:pt x="15" y="16"/>
                    </a:lnTo>
                    <a:lnTo>
                      <a:pt x="13" y="17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3" y="28"/>
                    </a:lnTo>
                    <a:lnTo>
                      <a:pt x="5" y="34"/>
                    </a:lnTo>
                    <a:lnTo>
                      <a:pt x="6" y="41"/>
                    </a:lnTo>
                    <a:lnTo>
                      <a:pt x="8" y="48"/>
                    </a:lnTo>
                    <a:lnTo>
                      <a:pt x="11" y="56"/>
                    </a:lnTo>
                    <a:lnTo>
                      <a:pt x="12" y="63"/>
                    </a:lnTo>
                    <a:lnTo>
                      <a:pt x="15" y="71"/>
                    </a:lnTo>
                    <a:lnTo>
                      <a:pt x="15" y="126"/>
                    </a:lnTo>
                    <a:lnTo>
                      <a:pt x="15" y="127"/>
                    </a:lnTo>
                    <a:lnTo>
                      <a:pt x="13" y="132"/>
                    </a:lnTo>
                    <a:lnTo>
                      <a:pt x="12" y="138"/>
                    </a:lnTo>
                    <a:lnTo>
                      <a:pt x="11" y="146"/>
                    </a:lnTo>
                    <a:lnTo>
                      <a:pt x="9" y="155"/>
                    </a:lnTo>
                    <a:lnTo>
                      <a:pt x="11" y="166"/>
                    </a:lnTo>
                    <a:lnTo>
                      <a:pt x="12" y="175"/>
                    </a:lnTo>
                    <a:lnTo>
                      <a:pt x="18" y="185"/>
                    </a:lnTo>
                    <a:lnTo>
                      <a:pt x="18" y="186"/>
                    </a:lnTo>
                    <a:lnTo>
                      <a:pt x="16" y="188"/>
                    </a:lnTo>
                    <a:lnTo>
                      <a:pt x="15" y="191"/>
                    </a:lnTo>
                    <a:lnTo>
                      <a:pt x="13" y="194"/>
                    </a:lnTo>
                    <a:lnTo>
                      <a:pt x="12" y="198"/>
                    </a:lnTo>
                    <a:lnTo>
                      <a:pt x="9" y="203"/>
                    </a:lnTo>
                    <a:lnTo>
                      <a:pt x="8" y="20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 dirty="0"/>
              </a:p>
            </p:txBody>
          </p:sp>
          <p:sp>
            <p:nvSpPr>
              <p:cNvPr id="198" name="Freeform 115">
                <a:extLst>
                  <a:ext uri="{FF2B5EF4-FFF2-40B4-BE49-F238E27FC236}">
                    <a16:creationId xmlns:a16="http://schemas.microsoft.com/office/drawing/2014/main" id="{C3F3D8D9-60CA-4081-91B5-EEB6AD34C2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2" y="2073"/>
                <a:ext cx="133" cy="273"/>
              </a:xfrm>
              <a:custGeom>
                <a:avLst/>
                <a:gdLst>
                  <a:gd name="T0" fmla="*/ 130 w 143"/>
                  <a:gd name="T1" fmla="*/ 260 h 282"/>
                  <a:gd name="T2" fmla="*/ 119 w 143"/>
                  <a:gd name="T3" fmla="*/ 251 h 282"/>
                  <a:gd name="T4" fmla="*/ 111 w 143"/>
                  <a:gd name="T5" fmla="*/ 248 h 282"/>
                  <a:gd name="T6" fmla="*/ 101 w 143"/>
                  <a:gd name="T7" fmla="*/ 228 h 282"/>
                  <a:gd name="T8" fmla="*/ 104 w 143"/>
                  <a:gd name="T9" fmla="*/ 197 h 282"/>
                  <a:gd name="T10" fmla="*/ 115 w 143"/>
                  <a:gd name="T11" fmla="*/ 172 h 282"/>
                  <a:gd name="T12" fmla="*/ 115 w 143"/>
                  <a:gd name="T13" fmla="*/ 145 h 282"/>
                  <a:gd name="T14" fmla="*/ 118 w 143"/>
                  <a:gd name="T15" fmla="*/ 130 h 282"/>
                  <a:gd name="T16" fmla="*/ 133 w 143"/>
                  <a:gd name="T17" fmla="*/ 112 h 282"/>
                  <a:gd name="T18" fmla="*/ 130 w 143"/>
                  <a:gd name="T19" fmla="*/ 83 h 282"/>
                  <a:gd name="T20" fmla="*/ 126 w 143"/>
                  <a:gd name="T21" fmla="*/ 53 h 282"/>
                  <a:gd name="T22" fmla="*/ 125 w 143"/>
                  <a:gd name="T23" fmla="*/ 29 h 282"/>
                  <a:gd name="T24" fmla="*/ 115 w 143"/>
                  <a:gd name="T25" fmla="*/ 33 h 282"/>
                  <a:gd name="T26" fmla="*/ 100 w 143"/>
                  <a:gd name="T27" fmla="*/ 33 h 282"/>
                  <a:gd name="T28" fmla="*/ 93 w 143"/>
                  <a:gd name="T29" fmla="*/ 31 h 282"/>
                  <a:gd name="T30" fmla="*/ 87 w 143"/>
                  <a:gd name="T31" fmla="*/ 28 h 282"/>
                  <a:gd name="T32" fmla="*/ 73 w 143"/>
                  <a:gd name="T33" fmla="*/ 32 h 282"/>
                  <a:gd name="T34" fmla="*/ 65 w 143"/>
                  <a:gd name="T35" fmla="*/ 22 h 282"/>
                  <a:gd name="T36" fmla="*/ 60 w 143"/>
                  <a:gd name="T37" fmla="*/ 8 h 282"/>
                  <a:gd name="T38" fmla="*/ 50 w 143"/>
                  <a:gd name="T39" fmla="*/ 0 h 282"/>
                  <a:gd name="T40" fmla="*/ 46 w 143"/>
                  <a:gd name="T41" fmla="*/ 5 h 282"/>
                  <a:gd name="T42" fmla="*/ 39 w 143"/>
                  <a:gd name="T43" fmla="*/ 11 h 282"/>
                  <a:gd name="T44" fmla="*/ 33 w 143"/>
                  <a:gd name="T45" fmla="*/ 14 h 282"/>
                  <a:gd name="T46" fmla="*/ 35 w 143"/>
                  <a:gd name="T47" fmla="*/ 23 h 282"/>
                  <a:gd name="T48" fmla="*/ 30 w 143"/>
                  <a:gd name="T49" fmla="*/ 32 h 282"/>
                  <a:gd name="T50" fmla="*/ 22 w 143"/>
                  <a:gd name="T51" fmla="*/ 26 h 282"/>
                  <a:gd name="T52" fmla="*/ 19 w 143"/>
                  <a:gd name="T53" fmla="*/ 17 h 282"/>
                  <a:gd name="T54" fmla="*/ 13 w 143"/>
                  <a:gd name="T55" fmla="*/ 15 h 282"/>
                  <a:gd name="T56" fmla="*/ 8 w 143"/>
                  <a:gd name="T57" fmla="*/ 14 h 282"/>
                  <a:gd name="T58" fmla="*/ 3 w 143"/>
                  <a:gd name="T59" fmla="*/ 15 h 282"/>
                  <a:gd name="T60" fmla="*/ 20 w 143"/>
                  <a:gd name="T61" fmla="*/ 36 h 282"/>
                  <a:gd name="T62" fmla="*/ 20 w 143"/>
                  <a:gd name="T63" fmla="*/ 52 h 282"/>
                  <a:gd name="T64" fmla="*/ 20 w 143"/>
                  <a:gd name="T65" fmla="*/ 82 h 282"/>
                  <a:gd name="T66" fmla="*/ 24 w 143"/>
                  <a:gd name="T67" fmla="*/ 100 h 282"/>
                  <a:gd name="T68" fmla="*/ 19 w 143"/>
                  <a:gd name="T69" fmla="*/ 111 h 282"/>
                  <a:gd name="T70" fmla="*/ 6 w 143"/>
                  <a:gd name="T71" fmla="*/ 121 h 282"/>
                  <a:gd name="T72" fmla="*/ 3 w 143"/>
                  <a:gd name="T73" fmla="*/ 168 h 282"/>
                  <a:gd name="T74" fmla="*/ 7 w 143"/>
                  <a:gd name="T75" fmla="*/ 192 h 282"/>
                  <a:gd name="T76" fmla="*/ 20 w 143"/>
                  <a:gd name="T77" fmla="*/ 233 h 282"/>
                  <a:gd name="T78" fmla="*/ 27 w 143"/>
                  <a:gd name="T79" fmla="*/ 251 h 282"/>
                  <a:gd name="T80" fmla="*/ 27 w 143"/>
                  <a:gd name="T81" fmla="*/ 258 h 282"/>
                  <a:gd name="T82" fmla="*/ 28 w 143"/>
                  <a:gd name="T83" fmla="*/ 272 h 282"/>
                  <a:gd name="T84" fmla="*/ 42 w 143"/>
                  <a:gd name="T85" fmla="*/ 270 h 282"/>
                  <a:gd name="T86" fmla="*/ 46 w 143"/>
                  <a:gd name="T87" fmla="*/ 267 h 282"/>
                  <a:gd name="T88" fmla="*/ 48 w 143"/>
                  <a:gd name="T89" fmla="*/ 267 h 282"/>
                  <a:gd name="T90" fmla="*/ 53 w 143"/>
                  <a:gd name="T91" fmla="*/ 260 h 282"/>
                  <a:gd name="T92" fmla="*/ 57 w 143"/>
                  <a:gd name="T93" fmla="*/ 258 h 282"/>
                  <a:gd name="T94" fmla="*/ 64 w 143"/>
                  <a:gd name="T95" fmla="*/ 258 h 282"/>
                  <a:gd name="T96" fmla="*/ 76 w 143"/>
                  <a:gd name="T97" fmla="*/ 258 h 282"/>
                  <a:gd name="T98" fmla="*/ 85 w 143"/>
                  <a:gd name="T99" fmla="*/ 257 h 282"/>
                  <a:gd name="T100" fmla="*/ 105 w 143"/>
                  <a:gd name="T101" fmla="*/ 264 h 2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3"/>
                  <a:gd name="T154" fmla="*/ 0 h 282"/>
                  <a:gd name="T155" fmla="*/ 143 w 143"/>
                  <a:gd name="T156" fmla="*/ 282 h 2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3" h="282">
                    <a:moveTo>
                      <a:pt x="140" y="281"/>
                    </a:moveTo>
                    <a:lnTo>
                      <a:pt x="141" y="275"/>
                    </a:lnTo>
                    <a:lnTo>
                      <a:pt x="140" y="269"/>
                    </a:lnTo>
                    <a:lnTo>
                      <a:pt x="137" y="265"/>
                    </a:lnTo>
                    <a:lnTo>
                      <a:pt x="133" y="262"/>
                    </a:lnTo>
                    <a:lnTo>
                      <a:pt x="128" y="259"/>
                    </a:lnTo>
                    <a:lnTo>
                      <a:pt x="124" y="257"/>
                    </a:lnTo>
                    <a:lnTo>
                      <a:pt x="121" y="256"/>
                    </a:lnTo>
                    <a:lnTo>
                      <a:pt x="119" y="256"/>
                    </a:lnTo>
                    <a:lnTo>
                      <a:pt x="115" y="250"/>
                    </a:lnTo>
                    <a:lnTo>
                      <a:pt x="110" y="242"/>
                    </a:lnTo>
                    <a:lnTo>
                      <a:pt x="109" y="235"/>
                    </a:lnTo>
                    <a:lnTo>
                      <a:pt x="107" y="229"/>
                    </a:lnTo>
                    <a:lnTo>
                      <a:pt x="109" y="216"/>
                    </a:lnTo>
                    <a:lnTo>
                      <a:pt x="112" y="204"/>
                    </a:lnTo>
                    <a:lnTo>
                      <a:pt x="116" y="193"/>
                    </a:lnTo>
                    <a:lnTo>
                      <a:pt x="121" y="184"/>
                    </a:lnTo>
                    <a:lnTo>
                      <a:pt x="124" y="178"/>
                    </a:lnTo>
                    <a:lnTo>
                      <a:pt x="125" y="177"/>
                    </a:lnTo>
                    <a:lnTo>
                      <a:pt x="124" y="161"/>
                    </a:lnTo>
                    <a:lnTo>
                      <a:pt x="124" y="150"/>
                    </a:lnTo>
                    <a:lnTo>
                      <a:pt x="124" y="143"/>
                    </a:lnTo>
                    <a:lnTo>
                      <a:pt x="124" y="137"/>
                    </a:lnTo>
                    <a:lnTo>
                      <a:pt x="127" y="134"/>
                    </a:lnTo>
                    <a:lnTo>
                      <a:pt x="131" y="129"/>
                    </a:lnTo>
                    <a:lnTo>
                      <a:pt x="136" y="124"/>
                    </a:lnTo>
                    <a:lnTo>
                      <a:pt x="143" y="116"/>
                    </a:lnTo>
                    <a:lnTo>
                      <a:pt x="143" y="106"/>
                    </a:lnTo>
                    <a:lnTo>
                      <a:pt x="141" y="97"/>
                    </a:lnTo>
                    <a:lnTo>
                      <a:pt x="140" y="86"/>
                    </a:lnTo>
                    <a:lnTo>
                      <a:pt x="139" y="76"/>
                    </a:lnTo>
                    <a:lnTo>
                      <a:pt x="137" y="66"/>
                    </a:lnTo>
                    <a:lnTo>
                      <a:pt x="136" y="55"/>
                    </a:lnTo>
                    <a:lnTo>
                      <a:pt x="136" y="43"/>
                    </a:lnTo>
                    <a:lnTo>
                      <a:pt x="136" y="30"/>
                    </a:lnTo>
                    <a:lnTo>
                      <a:pt x="134" y="30"/>
                    </a:lnTo>
                    <a:lnTo>
                      <a:pt x="133" y="32"/>
                    </a:lnTo>
                    <a:lnTo>
                      <a:pt x="128" y="33"/>
                    </a:lnTo>
                    <a:lnTo>
                      <a:pt x="124" y="34"/>
                    </a:lnTo>
                    <a:lnTo>
                      <a:pt x="119" y="34"/>
                    </a:lnTo>
                    <a:lnTo>
                      <a:pt x="113" y="34"/>
                    </a:lnTo>
                    <a:lnTo>
                      <a:pt x="107" y="34"/>
                    </a:lnTo>
                    <a:lnTo>
                      <a:pt x="101" y="33"/>
                    </a:lnTo>
                    <a:lnTo>
                      <a:pt x="100" y="32"/>
                    </a:lnTo>
                    <a:lnTo>
                      <a:pt x="98" y="30"/>
                    </a:lnTo>
                    <a:lnTo>
                      <a:pt x="97" y="30"/>
                    </a:lnTo>
                    <a:lnTo>
                      <a:pt x="94" y="29"/>
                    </a:lnTo>
                    <a:lnTo>
                      <a:pt x="90" y="30"/>
                    </a:lnTo>
                    <a:lnTo>
                      <a:pt x="84" y="30"/>
                    </a:lnTo>
                    <a:lnTo>
                      <a:pt x="78" y="33"/>
                    </a:lnTo>
                    <a:lnTo>
                      <a:pt x="75" y="32"/>
                    </a:lnTo>
                    <a:lnTo>
                      <a:pt x="72" y="27"/>
                    </a:lnTo>
                    <a:lnTo>
                      <a:pt x="70" y="23"/>
                    </a:lnTo>
                    <a:lnTo>
                      <a:pt x="67" y="17"/>
                    </a:lnTo>
                    <a:lnTo>
                      <a:pt x="66" y="12"/>
                    </a:lnTo>
                    <a:lnTo>
                      <a:pt x="64" y="8"/>
                    </a:lnTo>
                    <a:lnTo>
                      <a:pt x="60" y="3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52" y="2"/>
                    </a:lnTo>
                    <a:lnTo>
                      <a:pt x="51" y="3"/>
                    </a:lnTo>
                    <a:lnTo>
                      <a:pt x="49" y="5"/>
                    </a:lnTo>
                    <a:lnTo>
                      <a:pt x="48" y="8"/>
                    </a:lnTo>
                    <a:lnTo>
                      <a:pt x="46" y="9"/>
                    </a:lnTo>
                    <a:lnTo>
                      <a:pt x="42" y="11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8" y="17"/>
                    </a:lnTo>
                    <a:lnTo>
                      <a:pt x="38" y="21"/>
                    </a:lnTo>
                    <a:lnTo>
                      <a:pt x="38" y="24"/>
                    </a:lnTo>
                    <a:lnTo>
                      <a:pt x="36" y="27"/>
                    </a:lnTo>
                    <a:lnTo>
                      <a:pt x="35" y="30"/>
                    </a:lnTo>
                    <a:lnTo>
                      <a:pt x="32" y="33"/>
                    </a:lnTo>
                    <a:lnTo>
                      <a:pt x="29" y="32"/>
                    </a:lnTo>
                    <a:lnTo>
                      <a:pt x="26" y="30"/>
                    </a:lnTo>
                    <a:lnTo>
                      <a:pt x="24" y="27"/>
                    </a:lnTo>
                    <a:lnTo>
                      <a:pt x="23" y="24"/>
                    </a:lnTo>
                    <a:lnTo>
                      <a:pt x="21" y="21"/>
                    </a:lnTo>
                    <a:lnTo>
                      <a:pt x="20" y="18"/>
                    </a:lnTo>
                    <a:lnTo>
                      <a:pt x="17" y="17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3" y="15"/>
                    </a:lnTo>
                    <a:lnTo>
                      <a:pt x="2" y="18"/>
                    </a:lnTo>
                    <a:lnTo>
                      <a:pt x="3" y="26"/>
                    </a:lnTo>
                    <a:lnTo>
                      <a:pt x="21" y="37"/>
                    </a:lnTo>
                    <a:lnTo>
                      <a:pt x="21" y="40"/>
                    </a:lnTo>
                    <a:lnTo>
                      <a:pt x="21" y="46"/>
                    </a:lnTo>
                    <a:lnTo>
                      <a:pt x="21" y="54"/>
                    </a:lnTo>
                    <a:lnTo>
                      <a:pt x="20" y="64"/>
                    </a:lnTo>
                    <a:lnTo>
                      <a:pt x="21" y="75"/>
                    </a:lnTo>
                    <a:lnTo>
                      <a:pt x="21" y="85"/>
                    </a:lnTo>
                    <a:lnTo>
                      <a:pt x="23" y="95"/>
                    </a:lnTo>
                    <a:lnTo>
                      <a:pt x="26" y="103"/>
                    </a:lnTo>
                    <a:lnTo>
                      <a:pt x="24" y="106"/>
                    </a:lnTo>
                    <a:lnTo>
                      <a:pt x="23" y="110"/>
                    </a:lnTo>
                    <a:lnTo>
                      <a:pt x="20" y="115"/>
                    </a:lnTo>
                    <a:lnTo>
                      <a:pt x="17" y="119"/>
                    </a:lnTo>
                    <a:lnTo>
                      <a:pt x="12" y="122"/>
                    </a:lnTo>
                    <a:lnTo>
                      <a:pt x="6" y="125"/>
                    </a:lnTo>
                    <a:lnTo>
                      <a:pt x="0" y="125"/>
                    </a:lnTo>
                    <a:lnTo>
                      <a:pt x="3" y="173"/>
                    </a:lnTo>
                    <a:lnTo>
                      <a:pt x="3" y="174"/>
                    </a:lnTo>
                    <a:lnTo>
                      <a:pt x="3" y="178"/>
                    </a:lnTo>
                    <a:lnTo>
                      <a:pt x="6" y="187"/>
                    </a:lnTo>
                    <a:lnTo>
                      <a:pt x="8" y="198"/>
                    </a:lnTo>
                    <a:lnTo>
                      <a:pt x="12" y="210"/>
                    </a:lnTo>
                    <a:lnTo>
                      <a:pt x="17" y="224"/>
                    </a:lnTo>
                    <a:lnTo>
                      <a:pt x="21" y="241"/>
                    </a:lnTo>
                    <a:lnTo>
                      <a:pt x="29" y="257"/>
                    </a:lnTo>
                    <a:lnTo>
                      <a:pt x="29" y="259"/>
                    </a:lnTo>
                    <a:lnTo>
                      <a:pt x="29" y="262"/>
                    </a:lnTo>
                    <a:lnTo>
                      <a:pt x="29" y="265"/>
                    </a:lnTo>
                    <a:lnTo>
                      <a:pt x="29" y="267"/>
                    </a:lnTo>
                    <a:lnTo>
                      <a:pt x="29" y="272"/>
                    </a:lnTo>
                    <a:lnTo>
                      <a:pt x="30" y="276"/>
                    </a:lnTo>
                    <a:lnTo>
                      <a:pt x="30" y="281"/>
                    </a:lnTo>
                    <a:lnTo>
                      <a:pt x="43" y="282"/>
                    </a:lnTo>
                    <a:lnTo>
                      <a:pt x="45" y="281"/>
                    </a:lnTo>
                    <a:lnTo>
                      <a:pt x="45" y="279"/>
                    </a:lnTo>
                    <a:lnTo>
                      <a:pt x="46" y="278"/>
                    </a:lnTo>
                    <a:lnTo>
                      <a:pt x="48" y="276"/>
                    </a:lnTo>
                    <a:lnTo>
                      <a:pt x="49" y="276"/>
                    </a:lnTo>
                    <a:lnTo>
                      <a:pt x="51" y="276"/>
                    </a:lnTo>
                    <a:lnTo>
                      <a:pt x="52" y="276"/>
                    </a:lnTo>
                    <a:lnTo>
                      <a:pt x="54" y="273"/>
                    </a:lnTo>
                    <a:lnTo>
                      <a:pt x="55" y="270"/>
                    </a:lnTo>
                    <a:lnTo>
                      <a:pt x="57" y="269"/>
                    </a:lnTo>
                    <a:lnTo>
                      <a:pt x="58" y="267"/>
                    </a:lnTo>
                    <a:lnTo>
                      <a:pt x="60" y="267"/>
                    </a:lnTo>
                    <a:lnTo>
                      <a:pt x="61" y="267"/>
                    </a:lnTo>
                    <a:lnTo>
                      <a:pt x="63" y="266"/>
                    </a:lnTo>
                    <a:lnTo>
                      <a:pt x="69" y="267"/>
                    </a:lnTo>
                    <a:lnTo>
                      <a:pt x="73" y="267"/>
                    </a:lnTo>
                    <a:lnTo>
                      <a:pt x="78" y="267"/>
                    </a:lnTo>
                    <a:lnTo>
                      <a:pt x="82" y="267"/>
                    </a:lnTo>
                    <a:lnTo>
                      <a:pt x="87" y="266"/>
                    </a:lnTo>
                    <a:lnTo>
                      <a:pt x="88" y="265"/>
                    </a:lnTo>
                    <a:lnTo>
                      <a:pt x="91" y="265"/>
                    </a:lnTo>
                    <a:lnTo>
                      <a:pt x="100" y="275"/>
                    </a:lnTo>
                    <a:lnTo>
                      <a:pt x="113" y="273"/>
                    </a:lnTo>
                    <a:lnTo>
                      <a:pt x="121" y="282"/>
                    </a:lnTo>
                    <a:lnTo>
                      <a:pt x="140" y="28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 dirty="0"/>
              </a:p>
            </p:txBody>
          </p:sp>
          <p:sp>
            <p:nvSpPr>
              <p:cNvPr id="199" name="Freeform 116">
                <a:extLst>
                  <a:ext uri="{FF2B5EF4-FFF2-40B4-BE49-F238E27FC236}">
                    <a16:creationId xmlns:a16="http://schemas.microsoft.com/office/drawing/2014/main" id="{1D4F0665-7D88-4030-B7A1-3DC087E6ED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97" y="1733"/>
                <a:ext cx="231" cy="382"/>
              </a:xfrm>
              <a:custGeom>
                <a:avLst/>
                <a:gdLst>
                  <a:gd name="T0" fmla="*/ 13 w 251"/>
                  <a:gd name="T1" fmla="*/ 363 h 393"/>
                  <a:gd name="T2" fmla="*/ 18 w 251"/>
                  <a:gd name="T3" fmla="*/ 364 h 393"/>
                  <a:gd name="T4" fmla="*/ 25 w 251"/>
                  <a:gd name="T5" fmla="*/ 369 h 393"/>
                  <a:gd name="T6" fmla="*/ 32 w 251"/>
                  <a:gd name="T7" fmla="*/ 380 h 393"/>
                  <a:gd name="T8" fmla="*/ 40 w 251"/>
                  <a:gd name="T9" fmla="*/ 372 h 393"/>
                  <a:gd name="T10" fmla="*/ 39 w 251"/>
                  <a:gd name="T11" fmla="*/ 361 h 393"/>
                  <a:gd name="T12" fmla="*/ 50 w 251"/>
                  <a:gd name="T13" fmla="*/ 357 h 393"/>
                  <a:gd name="T14" fmla="*/ 55 w 251"/>
                  <a:gd name="T15" fmla="*/ 349 h 393"/>
                  <a:gd name="T16" fmla="*/ 66 w 251"/>
                  <a:gd name="T17" fmla="*/ 361 h 393"/>
                  <a:gd name="T18" fmla="*/ 75 w 251"/>
                  <a:gd name="T19" fmla="*/ 380 h 393"/>
                  <a:gd name="T20" fmla="*/ 92 w 251"/>
                  <a:gd name="T21" fmla="*/ 377 h 393"/>
                  <a:gd name="T22" fmla="*/ 98 w 251"/>
                  <a:gd name="T23" fmla="*/ 381 h 393"/>
                  <a:gd name="T24" fmla="*/ 115 w 251"/>
                  <a:gd name="T25" fmla="*/ 382 h 393"/>
                  <a:gd name="T26" fmla="*/ 129 w 251"/>
                  <a:gd name="T27" fmla="*/ 378 h 393"/>
                  <a:gd name="T28" fmla="*/ 131 w 251"/>
                  <a:gd name="T29" fmla="*/ 369 h 393"/>
                  <a:gd name="T30" fmla="*/ 132 w 251"/>
                  <a:gd name="T31" fmla="*/ 358 h 393"/>
                  <a:gd name="T32" fmla="*/ 138 w 251"/>
                  <a:gd name="T33" fmla="*/ 342 h 393"/>
                  <a:gd name="T34" fmla="*/ 143 w 251"/>
                  <a:gd name="T35" fmla="*/ 306 h 393"/>
                  <a:gd name="T36" fmla="*/ 155 w 251"/>
                  <a:gd name="T37" fmla="*/ 267 h 393"/>
                  <a:gd name="T38" fmla="*/ 173 w 251"/>
                  <a:gd name="T39" fmla="*/ 243 h 393"/>
                  <a:gd name="T40" fmla="*/ 189 w 251"/>
                  <a:gd name="T41" fmla="*/ 206 h 393"/>
                  <a:gd name="T42" fmla="*/ 202 w 251"/>
                  <a:gd name="T43" fmla="*/ 160 h 393"/>
                  <a:gd name="T44" fmla="*/ 225 w 251"/>
                  <a:gd name="T45" fmla="*/ 152 h 393"/>
                  <a:gd name="T46" fmla="*/ 231 w 251"/>
                  <a:gd name="T47" fmla="*/ 136 h 393"/>
                  <a:gd name="T48" fmla="*/ 221 w 251"/>
                  <a:gd name="T49" fmla="*/ 113 h 393"/>
                  <a:gd name="T50" fmla="*/ 208 w 251"/>
                  <a:gd name="T51" fmla="*/ 87 h 393"/>
                  <a:gd name="T52" fmla="*/ 221 w 251"/>
                  <a:gd name="T53" fmla="*/ 71 h 393"/>
                  <a:gd name="T54" fmla="*/ 216 w 251"/>
                  <a:gd name="T55" fmla="*/ 45 h 393"/>
                  <a:gd name="T56" fmla="*/ 202 w 251"/>
                  <a:gd name="T57" fmla="*/ 9 h 393"/>
                  <a:gd name="T58" fmla="*/ 191 w 251"/>
                  <a:gd name="T59" fmla="*/ 3 h 393"/>
                  <a:gd name="T60" fmla="*/ 183 w 251"/>
                  <a:gd name="T61" fmla="*/ 2 h 393"/>
                  <a:gd name="T62" fmla="*/ 179 w 251"/>
                  <a:gd name="T63" fmla="*/ 11 h 393"/>
                  <a:gd name="T64" fmla="*/ 173 w 251"/>
                  <a:gd name="T65" fmla="*/ 19 h 393"/>
                  <a:gd name="T66" fmla="*/ 168 w 251"/>
                  <a:gd name="T67" fmla="*/ 33 h 393"/>
                  <a:gd name="T68" fmla="*/ 162 w 251"/>
                  <a:gd name="T69" fmla="*/ 44 h 393"/>
                  <a:gd name="T70" fmla="*/ 149 w 251"/>
                  <a:gd name="T71" fmla="*/ 47 h 393"/>
                  <a:gd name="T72" fmla="*/ 140 w 251"/>
                  <a:gd name="T73" fmla="*/ 51 h 393"/>
                  <a:gd name="T74" fmla="*/ 126 w 251"/>
                  <a:gd name="T75" fmla="*/ 53 h 393"/>
                  <a:gd name="T76" fmla="*/ 107 w 251"/>
                  <a:gd name="T77" fmla="*/ 55 h 393"/>
                  <a:gd name="T78" fmla="*/ 90 w 251"/>
                  <a:gd name="T79" fmla="*/ 58 h 393"/>
                  <a:gd name="T80" fmla="*/ 77 w 251"/>
                  <a:gd name="T81" fmla="*/ 66 h 393"/>
                  <a:gd name="T82" fmla="*/ 67 w 251"/>
                  <a:gd name="T83" fmla="*/ 65 h 393"/>
                  <a:gd name="T84" fmla="*/ 58 w 251"/>
                  <a:gd name="T85" fmla="*/ 62 h 393"/>
                  <a:gd name="T86" fmla="*/ 51 w 251"/>
                  <a:gd name="T87" fmla="*/ 65 h 393"/>
                  <a:gd name="T88" fmla="*/ 41 w 251"/>
                  <a:gd name="T89" fmla="*/ 71 h 393"/>
                  <a:gd name="T90" fmla="*/ 40 w 251"/>
                  <a:gd name="T91" fmla="*/ 87 h 393"/>
                  <a:gd name="T92" fmla="*/ 38 w 251"/>
                  <a:gd name="T93" fmla="*/ 114 h 393"/>
                  <a:gd name="T94" fmla="*/ 35 w 251"/>
                  <a:gd name="T95" fmla="*/ 136 h 393"/>
                  <a:gd name="T96" fmla="*/ 25 w 251"/>
                  <a:gd name="T97" fmla="*/ 167 h 393"/>
                  <a:gd name="T98" fmla="*/ 24 w 251"/>
                  <a:gd name="T99" fmla="*/ 176 h 393"/>
                  <a:gd name="T100" fmla="*/ 32 w 251"/>
                  <a:gd name="T101" fmla="*/ 198 h 393"/>
                  <a:gd name="T102" fmla="*/ 29 w 251"/>
                  <a:gd name="T103" fmla="*/ 224 h 393"/>
                  <a:gd name="T104" fmla="*/ 19 w 251"/>
                  <a:gd name="T105" fmla="*/ 259 h 393"/>
                  <a:gd name="T106" fmla="*/ 19 w 251"/>
                  <a:gd name="T107" fmla="*/ 291 h 393"/>
                  <a:gd name="T108" fmla="*/ 7 w 251"/>
                  <a:gd name="T109" fmla="*/ 336 h 3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51"/>
                  <a:gd name="T166" fmla="*/ 0 h 393"/>
                  <a:gd name="T167" fmla="*/ 251 w 251"/>
                  <a:gd name="T168" fmla="*/ 393 h 3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51" h="393">
                    <a:moveTo>
                      <a:pt x="8" y="377"/>
                    </a:moveTo>
                    <a:lnTo>
                      <a:pt x="9" y="374"/>
                    </a:lnTo>
                    <a:lnTo>
                      <a:pt x="12" y="373"/>
                    </a:lnTo>
                    <a:lnTo>
                      <a:pt x="14" y="373"/>
                    </a:lnTo>
                    <a:lnTo>
                      <a:pt x="15" y="373"/>
                    </a:lnTo>
                    <a:lnTo>
                      <a:pt x="17" y="373"/>
                    </a:lnTo>
                    <a:lnTo>
                      <a:pt x="18" y="374"/>
                    </a:lnTo>
                    <a:lnTo>
                      <a:pt x="20" y="374"/>
                    </a:lnTo>
                    <a:lnTo>
                      <a:pt x="23" y="376"/>
                    </a:lnTo>
                    <a:lnTo>
                      <a:pt x="26" y="377"/>
                    </a:lnTo>
                    <a:lnTo>
                      <a:pt x="27" y="380"/>
                    </a:lnTo>
                    <a:lnTo>
                      <a:pt x="29" y="383"/>
                    </a:lnTo>
                    <a:lnTo>
                      <a:pt x="30" y="386"/>
                    </a:lnTo>
                    <a:lnTo>
                      <a:pt x="32" y="389"/>
                    </a:lnTo>
                    <a:lnTo>
                      <a:pt x="35" y="391"/>
                    </a:lnTo>
                    <a:lnTo>
                      <a:pt x="38" y="392"/>
                    </a:lnTo>
                    <a:lnTo>
                      <a:pt x="41" y="389"/>
                    </a:lnTo>
                    <a:lnTo>
                      <a:pt x="42" y="386"/>
                    </a:lnTo>
                    <a:lnTo>
                      <a:pt x="44" y="383"/>
                    </a:lnTo>
                    <a:lnTo>
                      <a:pt x="44" y="380"/>
                    </a:lnTo>
                    <a:lnTo>
                      <a:pt x="44" y="376"/>
                    </a:lnTo>
                    <a:lnTo>
                      <a:pt x="42" y="373"/>
                    </a:lnTo>
                    <a:lnTo>
                      <a:pt x="42" y="371"/>
                    </a:lnTo>
                    <a:lnTo>
                      <a:pt x="42" y="370"/>
                    </a:lnTo>
                    <a:lnTo>
                      <a:pt x="48" y="370"/>
                    </a:lnTo>
                    <a:lnTo>
                      <a:pt x="52" y="368"/>
                    </a:lnTo>
                    <a:lnTo>
                      <a:pt x="54" y="367"/>
                    </a:lnTo>
                    <a:lnTo>
                      <a:pt x="55" y="364"/>
                    </a:lnTo>
                    <a:lnTo>
                      <a:pt x="57" y="362"/>
                    </a:lnTo>
                    <a:lnTo>
                      <a:pt x="58" y="361"/>
                    </a:lnTo>
                    <a:lnTo>
                      <a:pt x="60" y="359"/>
                    </a:lnTo>
                    <a:lnTo>
                      <a:pt x="63" y="361"/>
                    </a:lnTo>
                    <a:lnTo>
                      <a:pt x="66" y="362"/>
                    </a:lnTo>
                    <a:lnTo>
                      <a:pt x="70" y="367"/>
                    </a:lnTo>
                    <a:lnTo>
                      <a:pt x="72" y="371"/>
                    </a:lnTo>
                    <a:lnTo>
                      <a:pt x="73" y="376"/>
                    </a:lnTo>
                    <a:lnTo>
                      <a:pt x="76" y="382"/>
                    </a:lnTo>
                    <a:lnTo>
                      <a:pt x="78" y="386"/>
                    </a:lnTo>
                    <a:lnTo>
                      <a:pt x="81" y="391"/>
                    </a:lnTo>
                    <a:lnTo>
                      <a:pt x="84" y="392"/>
                    </a:lnTo>
                    <a:lnTo>
                      <a:pt x="90" y="389"/>
                    </a:lnTo>
                    <a:lnTo>
                      <a:pt x="96" y="389"/>
                    </a:lnTo>
                    <a:lnTo>
                      <a:pt x="100" y="388"/>
                    </a:lnTo>
                    <a:lnTo>
                      <a:pt x="103" y="389"/>
                    </a:lnTo>
                    <a:lnTo>
                      <a:pt x="104" y="389"/>
                    </a:lnTo>
                    <a:lnTo>
                      <a:pt x="106" y="391"/>
                    </a:lnTo>
                    <a:lnTo>
                      <a:pt x="107" y="392"/>
                    </a:lnTo>
                    <a:lnTo>
                      <a:pt x="113" y="393"/>
                    </a:lnTo>
                    <a:lnTo>
                      <a:pt x="119" y="393"/>
                    </a:lnTo>
                    <a:lnTo>
                      <a:pt x="125" y="393"/>
                    </a:lnTo>
                    <a:lnTo>
                      <a:pt x="130" y="393"/>
                    </a:lnTo>
                    <a:lnTo>
                      <a:pt x="134" y="392"/>
                    </a:lnTo>
                    <a:lnTo>
                      <a:pt x="139" y="391"/>
                    </a:lnTo>
                    <a:lnTo>
                      <a:pt x="140" y="389"/>
                    </a:lnTo>
                    <a:lnTo>
                      <a:pt x="142" y="389"/>
                    </a:lnTo>
                    <a:lnTo>
                      <a:pt x="142" y="386"/>
                    </a:lnTo>
                    <a:lnTo>
                      <a:pt x="142" y="383"/>
                    </a:lnTo>
                    <a:lnTo>
                      <a:pt x="142" y="380"/>
                    </a:lnTo>
                    <a:lnTo>
                      <a:pt x="142" y="377"/>
                    </a:lnTo>
                    <a:lnTo>
                      <a:pt x="142" y="374"/>
                    </a:lnTo>
                    <a:lnTo>
                      <a:pt x="143" y="371"/>
                    </a:lnTo>
                    <a:lnTo>
                      <a:pt x="143" y="368"/>
                    </a:lnTo>
                    <a:lnTo>
                      <a:pt x="143" y="365"/>
                    </a:lnTo>
                    <a:lnTo>
                      <a:pt x="146" y="361"/>
                    </a:lnTo>
                    <a:lnTo>
                      <a:pt x="149" y="356"/>
                    </a:lnTo>
                    <a:lnTo>
                      <a:pt x="150" y="352"/>
                    </a:lnTo>
                    <a:lnTo>
                      <a:pt x="152" y="347"/>
                    </a:lnTo>
                    <a:lnTo>
                      <a:pt x="153" y="340"/>
                    </a:lnTo>
                    <a:lnTo>
                      <a:pt x="155" y="330"/>
                    </a:lnTo>
                    <a:lnTo>
                      <a:pt x="155" y="315"/>
                    </a:lnTo>
                    <a:lnTo>
                      <a:pt x="155" y="297"/>
                    </a:lnTo>
                    <a:lnTo>
                      <a:pt x="158" y="288"/>
                    </a:lnTo>
                    <a:lnTo>
                      <a:pt x="162" y="281"/>
                    </a:lnTo>
                    <a:lnTo>
                      <a:pt x="168" y="275"/>
                    </a:lnTo>
                    <a:lnTo>
                      <a:pt x="174" y="269"/>
                    </a:lnTo>
                    <a:lnTo>
                      <a:pt x="179" y="263"/>
                    </a:lnTo>
                    <a:lnTo>
                      <a:pt x="185" y="257"/>
                    </a:lnTo>
                    <a:lnTo>
                      <a:pt x="188" y="250"/>
                    </a:lnTo>
                    <a:lnTo>
                      <a:pt x="189" y="244"/>
                    </a:lnTo>
                    <a:lnTo>
                      <a:pt x="195" y="236"/>
                    </a:lnTo>
                    <a:lnTo>
                      <a:pt x="199" y="224"/>
                    </a:lnTo>
                    <a:lnTo>
                      <a:pt x="205" y="212"/>
                    </a:lnTo>
                    <a:lnTo>
                      <a:pt x="210" y="198"/>
                    </a:lnTo>
                    <a:lnTo>
                      <a:pt x="214" y="184"/>
                    </a:lnTo>
                    <a:lnTo>
                      <a:pt x="217" y="172"/>
                    </a:lnTo>
                    <a:lnTo>
                      <a:pt x="219" y="165"/>
                    </a:lnTo>
                    <a:lnTo>
                      <a:pt x="220" y="162"/>
                    </a:lnTo>
                    <a:lnTo>
                      <a:pt x="229" y="161"/>
                    </a:lnTo>
                    <a:lnTo>
                      <a:pt x="238" y="159"/>
                    </a:lnTo>
                    <a:lnTo>
                      <a:pt x="244" y="156"/>
                    </a:lnTo>
                    <a:lnTo>
                      <a:pt x="247" y="152"/>
                    </a:lnTo>
                    <a:lnTo>
                      <a:pt x="250" y="149"/>
                    </a:lnTo>
                    <a:lnTo>
                      <a:pt x="251" y="144"/>
                    </a:lnTo>
                    <a:lnTo>
                      <a:pt x="251" y="140"/>
                    </a:lnTo>
                    <a:lnTo>
                      <a:pt x="251" y="135"/>
                    </a:lnTo>
                    <a:lnTo>
                      <a:pt x="248" y="128"/>
                    </a:lnTo>
                    <a:lnTo>
                      <a:pt x="244" y="120"/>
                    </a:lnTo>
                    <a:lnTo>
                      <a:pt x="240" y="116"/>
                    </a:lnTo>
                    <a:lnTo>
                      <a:pt x="238" y="114"/>
                    </a:lnTo>
                    <a:lnTo>
                      <a:pt x="231" y="103"/>
                    </a:lnTo>
                    <a:lnTo>
                      <a:pt x="226" y="94"/>
                    </a:lnTo>
                    <a:lnTo>
                      <a:pt x="226" y="89"/>
                    </a:lnTo>
                    <a:lnTo>
                      <a:pt x="229" y="85"/>
                    </a:lnTo>
                    <a:lnTo>
                      <a:pt x="234" y="80"/>
                    </a:lnTo>
                    <a:lnTo>
                      <a:pt x="237" y="77"/>
                    </a:lnTo>
                    <a:lnTo>
                      <a:pt x="240" y="73"/>
                    </a:lnTo>
                    <a:lnTo>
                      <a:pt x="240" y="67"/>
                    </a:lnTo>
                    <a:lnTo>
                      <a:pt x="240" y="61"/>
                    </a:lnTo>
                    <a:lnTo>
                      <a:pt x="237" y="55"/>
                    </a:lnTo>
                    <a:lnTo>
                      <a:pt x="235" y="46"/>
                    </a:lnTo>
                    <a:lnTo>
                      <a:pt x="231" y="39"/>
                    </a:lnTo>
                    <a:lnTo>
                      <a:pt x="228" y="28"/>
                    </a:lnTo>
                    <a:lnTo>
                      <a:pt x="225" y="20"/>
                    </a:lnTo>
                    <a:lnTo>
                      <a:pt x="220" y="9"/>
                    </a:lnTo>
                    <a:lnTo>
                      <a:pt x="219" y="0"/>
                    </a:lnTo>
                    <a:lnTo>
                      <a:pt x="216" y="2"/>
                    </a:lnTo>
                    <a:lnTo>
                      <a:pt x="211" y="2"/>
                    </a:lnTo>
                    <a:lnTo>
                      <a:pt x="208" y="3"/>
                    </a:lnTo>
                    <a:lnTo>
                      <a:pt x="207" y="3"/>
                    </a:lnTo>
                    <a:lnTo>
                      <a:pt x="204" y="2"/>
                    </a:lnTo>
                    <a:lnTo>
                      <a:pt x="201" y="2"/>
                    </a:lnTo>
                    <a:lnTo>
                      <a:pt x="199" y="2"/>
                    </a:lnTo>
                    <a:lnTo>
                      <a:pt x="196" y="0"/>
                    </a:lnTo>
                    <a:lnTo>
                      <a:pt x="196" y="5"/>
                    </a:lnTo>
                    <a:lnTo>
                      <a:pt x="195" y="8"/>
                    </a:lnTo>
                    <a:lnTo>
                      <a:pt x="194" y="11"/>
                    </a:lnTo>
                    <a:lnTo>
                      <a:pt x="192" y="12"/>
                    </a:lnTo>
                    <a:lnTo>
                      <a:pt x="191" y="15"/>
                    </a:lnTo>
                    <a:lnTo>
                      <a:pt x="189" y="17"/>
                    </a:lnTo>
                    <a:lnTo>
                      <a:pt x="188" y="20"/>
                    </a:lnTo>
                    <a:lnTo>
                      <a:pt x="186" y="21"/>
                    </a:lnTo>
                    <a:lnTo>
                      <a:pt x="186" y="25"/>
                    </a:lnTo>
                    <a:lnTo>
                      <a:pt x="185" y="30"/>
                    </a:lnTo>
                    <a:lnTo>
                      <a:pt x="183" y="34"/>
                    </a:lnTo>
                    <a:lnTo>
                      <a:pt x="182" y="39"/>
                    </a:lnTo>
                    <a:lnTo>
                      <a:pt x="180" y="42"/>
                    </a:lnTo>
                    <a:lnTo>
                      <a:pt x="177" y="45"/>
                    </a:lnTo>
                    <a:lnTo>
                      <a:pt x="176" y="45"/>
                    </a:lnTo>
                    <a:lnTo>
                      <a:pt x="171" y="46"/>
                    </a:lnTo>
                    <a:lnTo>
                      <a:pt x="168" y="46"/>
                    </a:lnTo>
                    <a:lnTo>
                      <a:pt x="165" y="46"/>
                    </a:lnTo>
                    <a:lnTo>
                      <a:pt x="162" y="48"/>
                    </a:lnTo>
                    <a:lnTo>
                      <a:pt x="161" y="49"/>
                    </a:lnTo>
                    <a:lnTo>
                      <a:pt x="158" y="51"/>
                    </a:lnTo>
                    <a:lnTo>
                      <a:pt x="155" y="51"/>
                    </a:lnTo>
                    <a:lnTo>
                      <a:pt x="152" y="52"/>
                    </a:lnTo>
                    <a:lnTo>
                      <a:pt x="149" y="51"/>
                    </a:lnTo>
                    <a:lnTo>
                      <a:pt x="146" y="52"/>
                    </a:lnTo>
                    <a:lnTo>
                      <a:pt x="142" y="54"/>
                    </a:lnTo>
                    <a:lnTo>
                      <a:pt x="137" y="55"/>
                    </a:lnTo>
                    <a:lnTo>
                      <a:pt x="133" y="57"/>
                    </a:lnTo>
                    <a:lnTo>
                      <a:pt x="128" y="57"/>
                    </a:lnTo>
                    <a:lnTo>
                      <a:pt x="122" y="57"/>
                    </a:lnTo>
                    <a:lnTo>
                      <a:pt x="116" y="57"/>
                    </a:lnTo>
                    <a:lnTo>
                      <a:pt x="110" y="57"/>
                    </a:lnTo>
                    <a:lnTo>
                      <a:pt x="106" y="57"/>
                    </a:lnTo>
                    <a:lnTo>
                      <a:pt x="101" y="58"/>
                    </a:lnTo>
                    <a:lnTo>
                      <a:pt x="98" y="60"/>
                    </a:lnTo>
                    <a:lnTo>
                      <a:pt x="96" y="63"/>
                    </a:lnTo>
                    <a:lnTo>
                      <a:pt x="91" y="64"/>
                    </a:lnTo>
                    <a:lnTo>
                      <a:pt x="88" y="67"/>
                    </a:lnTo>
                    <a:lnTo>
                      <a:pt x="84" y="68"/>
                    </a:lnTo>
                    <a:lnTo>
                      <a:pt x="79" y="68"/>
                    </a:lnTo>
                    <a:lnTo>
                      <a:pt x="78" y="68"/>
                    </a:lnTo>
                    <a:lnTo>
                      <a:pt x="75" y="67"/>
                    </a:lnTo>
                    <a:lnTo>
                      <a:pt x="73" y="67"/>
                    </a:lnTo>
                    <a:lnTo>
                      <a:pt x="70" y="67"/>
                    </a:lnTo>
                    <a:lnTo>
                      <a:pt x="67" y="66"/>
                    </a:lnTo>
                    <a:lnTo>
                      <a:pt x="66" y="66"/>
                    </a:lnTo>
                    <a:lnTo>
                      <a:pt x="63" y="64"/>
                    </a:lnTo>
                    <a:lnTo>
                      <a:pt x="61" y="64"/>
                    </a:lnTo>
                    <a:lnTo>
                      <a:pt x="58" y="64"/>
                    </a:lnTo>
                    <a:lnTo>
                      <a:pt x="57" y="66"/>
                    </a:lnTo>
                    <a:lnTo>
                      <a:pt x="55" y="67"/>
                    </a:lnTo>
                    <a:lnTo>
                      <a:pt x="52" y="68"/>
                    </a:lnTo>
                    <a:lnTo>
                      <a:pt x="49" y="70"/>
                    </a:lnTo>
                    <a:lnTo>
                      <a:pt x="48" y="71"/>
                    </a:lnTo>
                    <a:lnTo>
                      <a:pt x="45" y="73"/>
                    </a:lnTo>
                    <a:lnTo>
                      <a:pt x="42" y="73"/>
                    </a:lnTo>
                    <a:lnTo>
                      <a:pt x="42" y="77"/>
                    </a:lnTo>
                    <a:lnTo>
                      <a:pt x="44" y="83"/>
                    </a:lnTo>
                    <a:lnTo>
                      <a:pt x="44" y="89"/>
                    </a:lnTo>
                    <a:lnTo>
                      <a:pt x="44" y="95"/>
                    </a:lnTo>
                    <a:lnTo>
                      <a:pt x="44" y="103"/>
                    </a:lnTo>
                    <a:lnTo>
                      <a:pt x="42" y="110"/>
                    </a:lnTo>
                    <a:lnTo>
                      <a:pt x="41" y="117"/>
                    </a:lnTo>
                    <a:lnTo>
                      <a:pt x="39" y="128"/>
                    </a:lnTo>
                    <a:lnTo>
                      <a:pt x="39" y="129"/>
                    </a:lnTo>
                    <a:lnTo>
                      <a:pt x="39" y="134"/>
                    </a:lnTo>
                    <a:lnTo>
                      <a:pt x="38" y="140"/>
                    </a:lnTo>
                    <a:lnTo>
                      <a:pt x="36" y="147"/>
                    </a:lnTo>
                    <a:lnTo>
                      <a:pt x="33" y="156"/>
                    </a:lnTo>
                    <a:lnTo>
                      <a:pt x="32" y="165"/>
                    </a:lnTo>
                    <a:lnTo>
                      <a:pt x="27" y="172"/>
                    </a:lnTo>
                    <a:lnTo>
                      <a:pt x="23" y="178"/>
                    </a:lnTo>
                    <a:lnTo>
                      <a:pt x="24" y="178"/>
                    </a:lnTo>
                    <a:lnTo>
                      <a:pt x="24" y="180"/>
                    </a:lnTo>
                    <a:lnTo>
                      <a:pt x="26" y="181"/>
                    </a:lnTo>
                    <a:lnTo>
                      <a:pt x="27" y="184"/>
                    </a:lnTo>
                    <a:lnTo>
                      <a:pt x="30" y="189"/>
                    </a:lnTo>
                    <a:lnTo>
                      <a:pt x="33" y="195"/>
                    </a:lnTo>
                    <a:lnTo>
                      <a:pt x="35" y="204"/>
                    </a:lnTo>
                    <a:lnTo>
                      <a:pt x="38" y="214"/>
                    </a:lnTo>
                    <a:lnTo>
                      <a:pt x="38" y="218"/>
                    </a:lnTo>
                    <a:lnTo>
                      <a:pt x="35" y="224"/>
                    </a:lnTo>
                    <a:lnTo>
                      <a:pt x="32" y="230"/>
                    </a:lnTo>
                    <a:lnTo>
                      <a:pt x="29" y="236"/>
                    </a:lnTo>
                    <a:lnTo>
                      <a:pt x="26" y="245"/>
                    </a:lnTo>
                    <a:lnTo>
                      <a:pt x="23" y="254"/>
                    </a:lnTo>
                    <a:lnTo>
                      <a:pt x="21" y="266"/>
                    </a:lnTo>
                    <a:lnTo>
                      <a:pt x="23" y="281"/>
                    </a:lnTo>
                    <a:lnTo>
                      <a:pt x="23" y="284"/>
                    </a:lnTo>
                    <a:lnTo>
                      <a:pt x="23" y="290"/>
                    </a:lnTo>
                    <a:lnTo>
                      <a:pt x="21" y="299"/>
                    </a:lnTo>
                    <a:lnTo>
                      <a:pt x="20" y="310"/>
                    </a:lnTo>
                    <a:lnTo>
                      <a:pt x="18" y="322"/>
                    </a:lnTo>
                    <a:lnTo>
                      <a:pt x="14" y="334"/>
                    </a:lnTo>
                    <a:lnTo>
                      <a:pt x="8" y="346"/>
                    </a:lnTo>
                    <a:lnTo>
                      <a:pt x="0" y="356"/>
                    </a:lnTo>
                    <a:lnTo>
                      <a:pt x="8" y="37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 dirty="0"/>
              </a:p>
            </p:txBody>
          </p:sp>
          <p:sp>
            <p:nvSpPr>
              <p:cNvPr id="200" name="Freeform 117">
                <a:extLst>
                  <a:ext uri="{FF2B5EF4-FFF2-40B4-BE49-F238E27FC236}">
                    <a16:creationId xmlns:a16="http://schemas.microsoft.com/office/drawing/2014/main" id="{A7AADE35-7A37-4E94-8883-A084824152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22" y="1314"/>
                <a:ext cx="291" cy="487"/>
              </a:xfrm>
              <a:custGeom>
                <a:avLst/>
                <a:gdLst>
                  <a:gd name="T0" fmla="*/ 169 w 318"/>
                  <a:gd name="T1" fmla="*/ 419 h 502"/>
                  <a:gd name="T2" fmla="*/ 161 w 318"/>
                  <a:gd name="T3" fmla="*/ 418 h 502"/>
                  <a:gd name="T4" fmla="*/ 156 w 318"/>
                  <a:gd name="T5" fmla="*/ 427 h 502"/>
                  <a:gd name="T6" fmla="*/ 151 w 318"/>
                  <a:gd name="T7" fmla="*/ 436 h 502"/>
                  <a:gd name="T8" fmla="*/ 146 w 318"/>
                  <a:gd name="T9" fmla="*/ 449 h 502"/>
                  <a:gd name="T10" fmla="*/ 140 w 318"/>
                  <a:gd name="T11" fmla="*/ 460 h 502"/>
                  <a:gd name="T12" fmla="*/ 127 w 318"/>
                  <a:gd name="T13" fmla="*/ 463 h 502"/>
                  <a:gd name="T14" fmla="*/ 118 w 318"/>
                  <a:gd name="T15" fmla="*/ 467 h 502"/>
                  <a:gd name="T16" fmla="*/ 104 w 318"/>
                  <a:gd name="T17" fmla="*/ 470 h 502"/>
                  <a:gd name="T18" fmla="*/ 85 w 318"/>
                  <a:gd name="T19" fmla="*/ 471 h 502"/>
                  <a:gd name="T20" fmla="*/ 69 w 318"/>
                  <a:gd name="T21" fmla="*/ 474 h 502"/>
                  <a:gd name="T22" fmla="*/ 56 w 318"/>
                  <a:gd name="T23" fmla="*/ 482 h 502"/>
                  <a:gd name="T24" fmla="*/ 46 w 318"/>
                  <a:gd name="T25" fmla="*/ 481 h 502"/>
                  <a:gd name="T26" fmla="*/ 37 w 318"/>
                  <a:gd name="T27" fmla="*/ 478 h 502"/>
                  <a:gd name="T28" fmla="*/ 28 w 318"/>
                  <a:gd name="T29" fmla="*/ 481 h 502"/>
                  <a:gd name="T30" fmla="*/ 19 w 318"/>
                  <a:gd name="T31" fmla="*/ 487 h 502"/>
                  <a:gd name="T32" fmla="*/ 12 w 318"/>
                  <a:gd name="T33" fmla="*/ 477 h 502"/>
                  <a:gd name="T34" fmla="*/ 8 w 318"/>
                  <a:gd name="T35" fmla="*/ 471 h 502"/>
                  <a:gd name="T36" fmla="*/ 17 w 318"/>
                  <a:gd name="T37" fmla="*/ 434 h 502"/>
                  <a:gd name="T38" fmla="*/ 22 w 318"/>
                  <a:gd name="T39" fmla="*/ 425 h 502"/>
                  <a:gd name="T40" fmla="*/ 22 w 318"/>
                  <a:gd name="T41" fmla="*/ 393 h 502"/>
                  <a:gd name="T42" fmla="*/ 15 w 318"/>
                  <a:gd name="T43" fmla="*/ 368 h 502"/>
                  <a:gd name="T44" fmla="*/ 11 w 318"/>
                  <a:gd name="T45" fmla="*/ 335 h 502"/>
                  <a:gd name="T46" fmla="*/ 14 w 318"/>
                  <a:gd name="T47" fmla="*/ 267 h 502"/>
                  <a:gd name="T48" fmla="*/ 9 w 318"/>
                  <a:gd name="T49" fmla="*/ 248 h 502"/>
                  <a:gd name="T50" fmla="*/ 1 w 318"/>
                  <a:gd name="T51" fmla="*/ 251 h 502"/>
                  <a:gd name="T52" fmla="*/ 9 w 318"/>
                  <a:gd name="T53" fmla="*/ 207 h 502"/>
                  <a:gd name="T54" fmla="*/ 23 w 318"/>
                  <a:gd name="T55" fmla="*/ 195 h 502"/>
                  <a:gd name="T56" fmla="*/ 19 w 318"/>
                  <a:gd name="T57" fmla="*/ 169 h 502"/>
                  <a:gd name="T58" fmla="*/ 22 w 318"/>
                  <a:gd name="T59" fmla="*/ 147 h 502"/>
                  <a:gd name="T60" fmla="*/ 20 w 318"/>
                  <a:gd name="T61" fmla="*/ 131 h 502"/>
                  <a:gd name="T62" fmla="*/ 26 w 318"/>
                  <a:gd name="T63" fmla="*/ 115 h 502"/>
                  <a:gd name="T64" fmla="*/ 26 w 318"/>
                  <a:gd name="T65" fmla="*/ 97 h 502"/>
                  <a:gd name="T66" fmla="*/ 29 w 318"/>
                  <a:gd name="T67" fmla="*/ 77 h 502"/>
                  <a:gd name="T68" fmla="*/ 27 w 318"/>
                  <a:gd name="T69" fmla="*/ 62 h 502"/>
                  <a:gd name="T70" fmla="*/ 28 w 318"/>
                  <a:gd name="T71" fmla="*/ 56 h 502"/>
                  <a:gd name="T72" fmla="*/ 28 w 318"/>
                  <a:gd name="T73" fmla="*/ 52 h 502"/>
                  <a:gd name="T74" fmla="*/ 45 w 318"/>
                  <a:gd name="T75" fmla="*/ 49 h 502"/>
                  <a:gd name="T76" fmla="*/ 69 w 318"/>
                  <a:gd name="T77" fmla="*/ 47 h 502"/>
                  <a:gd name="T78" fmla="*/ 80 w 318"/>
                  <a:gd name="T79" fmla="*/ 59 h 502"/>
                  <a:gd name="T80" fmla="*/ 82 w 318"/>
                  <a:gd name="T81" fmla="*/ 65 h 502"/>
                  <a:gd name="T82" fmla="*/ 87 w 318"/>
                  <a:gd name="T83" fmla="*/ 56 h 502"/>
                  <a:gd name="T84" fmla="*/ 99 w 318"/>
                  <a:gd name="T85" fmla="*/ 41 h 502"/>
                  <a:gd name="T86" fmla="*/ 121 w 318"/>
                  <a:gd name="T87" fmla="*/ 35 h 502"/>
                  <a:gd name="T88" fmla="*/ 155 w 318"/>
                  <a:gd name="T89" fmla="*/ 22 h 502"/>
                  <a:gd name="T90" fmla="*/ 164 w 318"/>
                  <a:gd name="T91" fmla="*/ 16 h 502"/>
                  <a:gd name="T92" fmla="*/ 166 w 318"/>
                  <a:gd name="T93" fmla="*/ 3 h 502"/>
                  <a:gd name="T94" fmla="*/ 180 w 318"/>
                  <a:gd name="T95" fmla="*/ 17 h 502"/>
                  <a:gd name="T96" fmla="*/ 196 w 318"/>
                  <a:gd name="T97" fmla="*/ 70 h 502"/>
                  <a:gd name="T98" fmla="*/ 209 w 318"/>
                  <a:gd name="T99" fmla="*/ 110 h 502"/>
                  <a:gd name="T100" fmla="*/ 220 w 318"/>
                  <a:gd name="T101" fmla="*/ 156 h 502"/>
                  <a:gd name="T102" fmla="*/ 231 w 318"/>
                  <a:gd name="T103" fmla="*/ 181 h 502"/>
                  <a:gd name="T104" fmla="*/ 248 w 318"/>
                  <a:gd name="T105" fmla="*/ 178 h 502"/>
                  <a:gd name="T106" fmla="*/ 291 w 318"/>
                  <a:gd name="T107" fmla="*/ 189 h 502"/>
                  <a:gd name="T108" fmla="*/ 242 w 318"/>
                  <a:gd name="T109" fmla="*/ 299 h 502"/>
                  <a:gd name="T110" fmla="*/ 189 w 318"/>
                  <a:gd name="T111" fmla="*/ 332 h 502"/>
                  <a:gd name="T112" fmla="*/ 186 w 318"/>
                  <a:gd name="T113" fmla="*/ 354 h 502"/>
                  <a:gd name="T114" fmla="*/ 191 w 318"/>
                  <a:gd name="T115" fmla="*/ 383 h 502"/>
                  <a:gd name="T116" fmla="*/ 177 w 318"/>
                  <a:gd name="T117" fmla="*/ 406 h 502"/>
                  <a:gd name="T118" fmla="*/ 178 w 318"/>
                  <a:gd name="T119" fmla="*/ 412 h 50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18"/>
                  <a:gd name="T181" fmla="*/ 0 h 502"/>
                  <a:gd name="T182" fmla="*/ 318 w 318"/>
                  <a:gd name="T183" fmla="*/ 502 h 50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18" h="502">
                    <a:moveTo>
                      <a:pt x="196" y="429"/>
                    </a:moveTo>
                    <a:lnTo>
                      <a:pt x="193" y="431"/>
                    </a:lnTo>
                    <a:lnTo>
                      <a:pt x="188" y="431"/>
                    </a:lnTo>
                    <a:lnTo>
                      <a:pt x="185" y="432"/>
                    </a:lnTo>
                    <a:lnTo>
                      <a:pt x="184" y="432"/>
                    </a:lnTo>
                    <a:lnTo>
                      <a:pt x="181" y="431"/>
                    </a:lnTo>
                    <a:lnTo>
                      <a:pt x="178" y="431"/>
                    </a:lnTo>
                    <a:lnTo>
                      <a:pt x="176" y="431"/>
                    </a:lnTo>
                    <a:lnTo>
                      <a:pt x="173" y="429"/>
                    </a:lnTo>
                    <a:lnTo>
                      <a:pt x="173" y="434"/>
                    </a:lnTo>
                    <a:lnTo>
                      <a:pt x="172" y="437"/>
                    </a:lnTo>
                    <a:lnTo>
                      <a:pt x="171" y="440"/>
                    </a:lnTo>
                    <a:lnTo>
                      <a:pt x="169" y="441"/>
                    </a:lnTo>
                    <a:lnTo>
                      <a:pt x="168" y="444"/>
                    </a:lnTo>
                    <a:lnTo>
                      <a:pt x="166" y="446"/>
                    </a:lnTo>
                    <a:lnTo>
                      <a:pt x="165" y="449"/>
                    </a:lnTo>
                    <a:lnTo>
                      <a:pt x="163" y="450"/>
                    </a:lnTo>
                    <a:lnTo>
                      <a:pt x="163" y="454"/>
                    </a:lnTo>
                    <a:lnTo>
                      <a:pt x="162" y="459"/>
                    </a:lnTo>
                    <a:lnTo>
                      <a:pt x="160" y="463"/>
                    </a:lnTo>
                    <a:lnTo>
                      <a:pt x="159" y="468"/>
                    </a:lnTo>
                    <a:lnTo>
                      <a:pt x="157" y="471"/>
                    </a:lnTo>
                    <a:lnTo>
                      <a:pt x="154" y="474"/>
                    </a:lnTo>
                    <a:lnTo>
                      <a:pt x="153" y="474"/>
                    </a:lnTo>
                    <a:lnTo>
                      <a:pt x="148" y="475"/>
                    </a:lnTo>
                    <a:lnTo>
                      <a:pt x="145" y="475"/>
                    </a:lnTo>
                    <a:lnTo>
                      <a:pt x="142" y="475"/>
                    </a:lnTo>
                    <a:lnTo>
                      <a:pt x="139" y="477"/>
                    </a:lnTo>
                    <a:lnTo>
                      <a:pt x="138" y="478"/>
                    </a:lnTo>
                    <a:lnTo>
                      <a:pt x="135" y="480"/>
                    </a:lnTo>
                    <a:lnTo>
                      <a:pt x="132" y="480"/>
                    </a:lnTo>
                    <a:lnTo>
                      <a:pt x="129" y="481"/>
                    </a:lnTo>
                    <a:lnTo>
                      <a:pt x="126" y="480"/>
                    </a:lnTo>
                    <a:lnTo>
                      <a:pt x="123" y="481"/>
                    </a:lnTo>
                    <a:lnTo>
                      <a:pt x="119" y="483"/>
                    </a:lnTo>
                    <a:lnTo>
                      <a:pt x="114" y="484"/>
                    </a:lnTo>
                    <a:lnTo>
                      <a:pt x="110" y="486"/>
                    </a:lnTo>
                    <a:lnTo>
                      <a:pt x="105" y="486"/>
                    </a:lnTo>
                    <a:lnTo>
                      <a:pt x="99" y="486"/>
                    </a:lnTo>
                    <a:lnTo>
                      <a:pt x="93" y="486"/>
                    </a:lnTo>
                    <a:lnTo>
                      <a:pt x="87" y="486"/>
                    </a:lnTo>
                    <a:lnTo>
                      <a:pt x="83" y="486"/>
                    </a:lnTo>
                    <a:lnTo>
                      <a:pt x="78" y="487"/>
                    </a:lnTo>
                    <a:lnTo>
                      <a:pt x="75" y="489"/>
                    </a:lnTo>
                    <a:lnTo>
                      <a:pt x="73" y="492"/>
                    </a:lnTo>
                    <a:lnTo>
                      <a:pt x="68" y="493"/>
                    </a:lnTo>
                    <a:lnTo>
                      <a:pt x="65" y="496"/>
                    </a:lnTo>
                    <a:lnTo>
                      <a:pt x="61" y="497"/>
                    </a:lnTo>
                    <a:lnTo>
                      <a:pt x="56" y="497"/>
                    </a:lnTo>
                    <a:lnTo>
                      <a:pt x="55" y="497"/>
                    </a:lnTo>
                    <a:lnTo>
                      <a:pt x="52" y="496"/>
                    </a:lnTo>
                    <a:lnTo>
                      <a:pt x="50" y="496"/>
                    </a:lnTo>
                    <a:lnTo>
                      <a:pt x="47" y="496"/>
                    </a:lnTo>
                    <a:lnTo>
                      <a:pt x="44" y="495"/>
                    </a:lnTo>
                    <a:lnTo>
                      <a:pt x="43" y="495"/>
                    </a:lnTo>
                    <a:lnTo>
                      <a:pt x="40" y="493"/>
                    </a:lnTo>
                    <a:lnTo>
                      <a:pt x="38" y="493"/>
                    </a:lnTo>
                    <a:lnTo>
                      <a:pt x="35" y="493"/>
                    </a:lnTo>
                    <a:lnTo>
                      <a:pt x="34" y="495"/>
                    </a:lnTo>
                    <a:lnTo>
                      <a:pt x="31" y="496"/>
                    </a:lnTo>
                    <a:lnTo>
                      <a:pt x="29" y="497"/>
                    </a:lnTo>
                    <a:lnTo>
                      <a:pt x="26" y="499"/>
                    </a:lnTo>
                    <a:lnTo>
                      <a:pt x="24" y="500"/>
                    </a:lnTo>
                    <a:lnTo>
                      <a:pt x="21" y="502"/>
                    </a:lnTo>
                    <a:lnTo>
                      <a:pt x="18" y="502"/>
                    </a:lnTo>
                    <a:lnTo>
                      <a:pt x="16" y="497"/>
                    </a:lnTo>
                    <a:lnTo>
                      <a:pt x="15" y="495"/>
                    </a:lnTo>
                    <a:lnTo>
                      <a:pt x="13" y="492"/>
                    </a:lnTo>
                    <a:lnTo>
                      <a:pt x="12" y="489"/>
                    </a:lnTo>
                    <a:lnTo>
                      <a:pt x="10" y="487"/>
                    </a:lnTo>
                    <a:lnTo>
                      <a:pt x="10" y="486"/>
                    </a:lnTo>
                    <a:lnTo>
                      <a:pt x="9" y="486"/>
                    </a:lnTo>
                    <a:lnTo>
                      <a:pt x="13" y="449"/>
                    </a:lnTo>
                    <a:lnTo>
                      <a:pt x="16" y="449"/>
                    </a:lnTo>
                    <a:lnTo>
                      <a:pt x="19" y="447"/>
                    </a:lnTo>
                    <a:lnTo>
                      <a:pt x="21" y="446"/>
                    </a:lnTo>
                    <a:lnTo>
                      <a:pt x="22" y="444"/>
                    </a:lnTo>
                    <a:lnTo>
                      <a:pt x="24" y="441"/>
                    </a:lnTo>
                    <a:lnTo>
                      <a:pt x="24" y="438"/>
                    </a:lnTo>
                    <a:lnTo>
                      <a:pt x="24" y="437"/>
                    </a:lnTo>
                    <a:lnTo>
                      <a:pt x="24" y="435"/>
                    </a:lnTo>
                    <a:lnTo>
                      <a:pt x="24" y="419"/>
                    </a:lnTo>
                    <a:lnTo>
                      <a:pt x="24" y="405"/>
                    </a:lnTo>
                    <a:lnTo>
                      <a:pt x="22" y="395"/>
                    </a:lnTo>
                    <a:lnTo>
                      <a:pt x="19" y="388"/>
                    </a:lnTo>
                    <a:lnTo>
                      <a:pt x="18" y="382"/>
                    </a:lnTo>
                    <a:lnTo>
                      <a:pt x="16" y="379"/>
                    </a:lnTo>
                    <a:lnTo>
                      <a:pt x="15" y="376"/>
                    </a:lnTo>
                    <a:lnTo>
                      <a:pt x="13" y="376"/>
                    </a:lnTo>
                    <a:lnTo>
                      <a:pt x="13" y="362"/>
                    </a:lnTo>
                    <a:lnTo>
                      <a:pt x="12" y="345"/>
                    </a:lnTo>
                    <a:lnTo>
                      <a:pt x="12" y="325"/>
                    </a:lnTo>
                    <a:lnTo>
                      <a:pt x="13" y="306"/>
                    </a:lnTo>
                    <a:lnTo>
                      <a:pt x="15" y="290"/>
                    </a:lnTo>
                    <a:lnTo>
                      <a:pt x="15" y="275"/>
                    </a:lnTo>
                    <a:lnTo>
                      <a:pt x="16" y="265"/>
                    </a:lnTo>
                    <a:lnTo>
                      <a:pt x="16" y="260"/>
                    </a:lnTo>
                    <a:lnTo>
                      <a:pt x="13" y="257"/>
                    </a:lnTo>
                    <a:lnTo>
                      <a:pt x="10" y="256"/>
                    </a:lnTo>
                    <a:lnTo>
                      <a:pt x="7" y="256"/>
                    </a:lnTo>
                    <a:lnTo>
                      <a:pt x="6" y="256"/>
                    </a:lnTo>
                    <a:lnTo>
                      <a:pt x="3" y="257"/>
                    </a:lnTo>
                    <a:lnTo>
                      <a:pt x="1" y="259"/>
                    </a:lnTo>
                    <a:lnTo>
                      <a:pt x="0" y="260"/>
                    </a:lnTo>
                    <a:lnTo>
                      <a:pt x="4" y="213"/>
                    </a:lnTo>
                    <a:lnTo>
                      <a:pt x="10" y="213"/>
                    </a:lnTo>
                    <a:lnTo>
                      <a:pt x="16" y="211"/>
                    </a:lnTo>
                    <a:lnTo>
                      <a:pt x="19" y="210"/>
                    </a:lnTo>
                    <a:lnTo>
                      <a:pt x="22" y="208"/>
                    </a:lnTo>
                    <a:lnTo>
                      <a:pt x="25" y="201"/>
                    </a:lnTo>
                    <a:lnTo>
                      <a:pt x="25" y="193"/>
                    </a:lnTo>
                    <a:lnTo>
                      <a:pt x="24" y="186"/>
                    </a:lnTo>
                    <a:lnTo>
                      <a:pt x="22" y="180"/>
                    </a:lnTo>
                    <a:lnTo>
                      <a:pt x="21" y="174"/>
                    </a:lnTo>
                    <a:lnTo>
                      <a:pt x="19" y="172"/>
                    </a:lnTo>
                    <a:lnTo>
                      <a:pt x="22" y="165"/>
                    </a:lnTo>
                    <a:lnTo>
                      <a:pt x="24" y="158"/>
                    </a:lnTo>
                    <a:lnTo>
                      <a:pt x="24" y="152"/>
                    </a:lnTo>
                    <a:lnTo>
                      <a:pt x="24" y="146"/>
                    </a:lnTo>
                    <a:lnTo>
                      <a:pt x="24" y="141"/>
                    </a:lnTo>
                    <a:lnTo>
                      <a:pt x="22" y="138"/>
                    </a:lnTo>
                    <a:lnTo>
                      <a:pt x="22" y="135"/>
                    </a:lnTo>
                    <a:lnTo>
                      <a:pt x="25" y="131"/>
                    </a:lnTo>
                    <a:lnTo>
                      <a:pt x="26" y="125"/>
                    </a:lnTo>
                    <a:lnTo>
                      <a:pt x="28" y="119"/>
                    </a:lnTo>
                    <a:lnTo>
                      <a:pt x="28" y="113"/>
                    </a:lnTo>
                    <a:lnTo>
                      <a:pt x="28" y="109"/>
                    </a:lnTo>
                    <a:lnTo>
                      <a:pt x="28" y="103"/>
                    </a:lnTo>
                    <a:lnTo>
                      <a:pt x="28" y="100"/>
                    </a:lnTo>
                    <a:lnTo>
                      <a:pt x="31" y="92"/>
                    </a:lnTo>
                    <a:lnTo>
                      <a:pt x="31" y="85"/>
                    </a:lnTo>
                    <a:lnTo>
                      <a:pt x="32" y="79"/>
                    </a:lnTo>
                    <a:lnTo>
                      <a:pt x="31" y="73"/>
                    </a:lnTo>
                    <a:lnTo>
                      <a:pt x="31" y="69"/>
                    </a:lnTo>
                    <a:lnTo>
                      <a:pt x="31" y="66"/>
                    </a:lnTo>
                    <a:lnTo>
                      <a:pt x="29" y="64"/>
                    </a:lnTo>
                    <a:lnTo>
                      <a:pt x="29" y="63"/>
                    </a:lnTo>
                    <a:lnTo>
                      <a:pt x="31" y="61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29" y="52"/>
                    </a:lnTo>
                    <a:lnTo>
                      <a:pt x="35" y="52"/>
                    </a:lnTo>
                    <a:lnTo>
                      <a:pt x="41" y="52"/>
                    </a:lnTo>
                    <a:lnTo>
                      <a:pt x="49" y="51"/>
                    </a:lnTo>
                    <a:lnTo>
                      <a:pt x="56" y="49"/>
                    </a:lnTo>
                    <a:lnTo>
                      <a:pt x="64" y="48"/>
                    </a:lnTo>
                    <a:lnTo>
                      <a:pt x="70" y="48"/>
                    </a:lnTo>
                    <a:lnTo>
                      <a:pt x="75" y="48"/>
                    </a:lnTo>
                    <a:lnTo>
                      <a:pt x="80" y="51"/>
                    </a:lnTo>
                    <a:lnTo>
                      <a:pt x="83" y="55"/>
                    </a:lnTo>
                    <a:lnTo>
                      <a:pt x="84" y="58"/>
                    </a:lnTo>
                    <a:lnTo>
                      <a:pt x="87" y="61"/>
                    </a:lnTo>
                    <a:lnTo>
                      <a:pt x="89" y="64"/>
                    </a:lnTo>
                    <a:lnTo>
                      <a:pt x="89" y="66"/>
                    </a:lnTo>
                    <a:lnTo>
                      <a:pt x="90" y="66"/>
                    </a:lnTo>
                    <a:lnTo>
                      <a:pt x="90" y="67"/>
                    </a:lnTo>
                    <a:lnTo>
                      <a:pt x="90" y="66"/>
                    </a:lnTo>
                    <a:lnTo>
                      <a:pt x="92" y="63"/>
                    </a:lnTo>
                    <a:lnTo>
                      <a:pt x="95" y="58"/>
                    </a:lnTo>
                    <a:lnTo>
                      <a:pt x="99" y="54"/>
                    </a:lnTo>
                    <a:lnTo>
                      <a:pt x="102" y="49"/>
                    </a:lnTo>
                    <a:lnTo>
                      <a:pt x="105" y="45"/>
                    </a:lnTo>
                    <a:lnTo>
                      <a:pt x="108" y="42"/>
                    </a:lnTo>
                    <a:lnTo>
                      <a:pt x="111" y="42"/>
                    </a:lnTo>
                    <a:lnTo>
                      <a:pt x="116" y="40"/>
                    </a:lnTo>
                    <a:lnTo>
                      <a:pt x="123" y="39"/>
                    </a:lnTo>
                    <a:lnTo>
                      <a:pt x="132" y="36"/>
                    </a:lnTo>
                    <a:lnTo>
                      <a:pt x="142" y="32"/>
                    </a:lnTo>
                    <a:lnTo>
                      <a:pt x="153" y="29"/>
                    </a:lnTo>
                    <a:lnTo>
                      <a:pt x="162" y="24"/>
                    </a:lnTo>
                    <a:lnTo>
                      <a:pt x="169" y="23"/>
                    </a:lnTo>
                    <a:lnTo>
                      <a:pt x="173" y="21"/>
                    </a:lnTo>
                    <a:lnTo>
                      <a:pt x="176" y="21"/>
                    </a:lnTo>
                    <a:lnTo>
                      <a:pt x="178" y="20"/>
                    </a:lnTo>
                    <a:lnTo>
                      <a:pt x="179" y="17"/>
                    </a:lnTo>
                    <a:lnTo>
                      <a:pt x="179" y="12"/>
                    </a:lnTo>
                    <a:lnTo>
                      <a:pt x="181" y="9"/>
                    </a:lnTo>
                    <a:lnTo>
                      <a:pt x="181" y="6"/>
                    </a:lnTo>
                    <a:lnTo>
                      <a:pt x="181" y="3"/>
                    </a:lnTo>
                    <a:lnTo>
                      <a:pt x="182" y="0"/>
                    </a:lnTo>
                    <a:lnTo>
                      <a:pt x="188" y="5"/>
                    </a:lnTo>
                    <a:lnTo>
                      <a:pt x="193" y="11"/>
                    </a:lnTo>
                    <a:lnTo>
                      <a:pt x="197" y="18"/>
                    </a:lnTo>
                    <a:lnTo>
                      <a:pt x="200" y="24"/>
                    </a:lnTo>
                    <a:lnTo>
                      <a:pt x="206" y="40"/>
                    </a:lnTo>
                    <a:lnTo>
                      <a:pt x="211" y="57"/>
                    </a:lnTo>
                    <a:lnTo>
                      <a:pt x="214" y="72"/>
                    </a:lnTo>
                    <a:lnTo>
                      <a:pt x="217" y="85"/>
                    </a:lnTo>
                    <a:lnTo>
                      <a:pt x="220" y="97"/>
                    </a:lnTo>
                    <a:lnTo>
                      <a:pt x="224" y="103"/>
                    </a:lnTo>
                    <a:lnTo>
                      <a:pt x="228" y="113"/>
                    </a:lnTo>
                    <a:lnTo>
                      <a:pt x="233" y="125"/>
                    </a:lnTo>
                    <a:lnTo>
                      <a:pt x="236" y="137"/>
                    </a:lnTo>
                    <a:lnTo>
                      <a:pt x="237" y="150"/>
                    </a:lnTo>
                    <a:lnTo>
                      <a:pt x="240" y="161"/>
                    </a:lnTo>
                    <a:lnTo>
                      <a:pt x="242" y="171"/>
                    </a:lnTo>
                    <a:lnTo>
                      <a:pt x="246" y="180"/>
                    </a:lnTo>
                    <a:lnTo>
                      <a:pt x="252" y="187"/>
                    </a:lnTo>
                    <a:lnTo>
                      <a:pt x="255" y="187"/>
                    </a:lnTo>
                    <a:lnTo>
                      <a:pt x="258" y="186"/>
                    </a:lnTo>
                    <a:lnTo>
                      <a:pt x="264" y="184"/>
                    </a:lnTo>
                    <a:lnTo>
                      <a:pt x="271" y="183"/>
                    </a:lnTo>
                    <a:lnTo>
                      <a:pt x="280" y="180"/>
                    </a:lnTo>
                    <a:lnTo>
                      <a:pt x="289" y="177"/>
                    </a:lnTo>
                    <a:lnTo>
                      <a:pt x="301" y="172"/>
                    </a:lnTo>
                    <a:lnTo>
                      <a:pt x="318" y="195"/>
                    </a:lnTo>
                    <a:lnTo>
                      <a:pt x="297" y="287"/>
                    </a:lnTo>
                    <a:lnTo>
                      <a:pt x="292" y="291"/>
                    </a:lnTo>
                    <a:lnTo>
                      <a:pt x="280" y="299"/>
                    </a:lnTo>
                    <a:lnTo>
                      <a:pt x="264" y="308"/>
                    </a:lnTo>
                    <a:lnTo>
                      <a:pt x="246" y="318"/>
                    </a:lnTo>
                    <a:lnTo>
                      <a:pt x="228" y="327"/>
                    </a:lnTo>
                    <a:lnTo>
                      <a:pt x="214" y="337"/>
                    </a:lnTo>
                    <a:lnTo>
                      <a:pt x="206" y="342"/>
                    </a:lnTo>
                    <a:lnTo>
                      <a:pt x="202" y="346"/>
                    </a:lnTo>
                    <a:lnTo>
                      <a:pt x="199" y="349"/>
                    </a:lnTo>
                    <a:lnTo>
                      <a:pt x="197" y="354"/>
                    </a:lnTo>
                    <a:lnTo>
                      <a:pt x="203" y="365"/>
                    </a:lnTo>
                    <a:lnTo>
                      <a:pt x="208" y="374"/>
                    </a:lnTo>
                    <a:lnTo>
                      <a:pt x="211" y="382"/>
                    </a:lnTo>
                    <a:lnTo>
                      <a:pt x="211" y="389"/>
                    </a:lnTo>
                    <a:lnTo>
                      <a:pt x="209" y="395"/>
                    </a:lnTo>
                    <a:lnTo>
                      <a:pt x="205" y="403"/>
                    </a:lnTo>
                    <a:lnTo>
                      <a:pt x="200" y="410"/>
                    </a:lnTo>
                    <a:lnTo>
                      <a:pt x="193" y="419"/>
                    </a:lnTo>
                    <a:lnTo>
                      <a:pt x="194" y="420"/>
                    </a:lnTo>
                    <a:lnTo>
                      <a:pt x="194" y="422"/>
                    </a:lnTo>
                    <a:lnTo>
                      <a:pt x="194" y="423"/>
                    </a:lnTo>
                    <a:lnTo>
                      <a:pt x="194" y="425"/>
                    </a:lnTo>
                    <a:lnTo>
                      <a:pt x="194" y="426"/>
                    </a:lnTo>
                    <a:lnTo>
                      <a:pt x="196" y="428"/>
                    </a:lnTo>
                    <a:lnTo>
                      <a:pt x="196" y="42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 dirty="0"/>
              </a:p>
            </p:txBody>
          </p:sp>
          <p:sp>
            <p:nvSpPr>
              <p:cNvPr id="201" name="Freeform 118">
                <a:extLst>
                  <a:ext uri="{FF2B5EF4-FFF2-40B4-BE49-F238E27FC236}">
                    <a16:creationId xmlns:a16="http://schemas.microsoft.com/office/drawing/2014/main" id="{5FD8E802-E897-4832-B41E-28EB0BE09EF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60" y="2724"/>
                <a:ext cx="183" cy="257"/>
              </a:xfrm>
              <a:custGeom>
                <a:avLst/>
                <a:gdLst>
                  <a:gd name="T0" fmla="*/ 172 w 198"/>
                  <a:gd name="T1" fmla="*/ 129 h 264"/>
                  <a:gd name="T2" fmla="*/ 169 w 198"/>
                  <a:gd name="T3" fmla="*/ 84 h 264"/>
                  <a:gd name="T4" fmla="*/ 166 w 198"/>
                  <a:gd name="T5" fmla="*/ 66 h 264"/>
                  <a:gd name="T6" fmla="*/ 173 w 198"/>
                  <a:gd name="T7" fmla="*/ 55 h 264"/>
                  <a:gd name="T8" fmla="*/ 173 w 198"/>
                  <a:gd name="T9" fmla="*/ 46 h 264"/>
                  <a:gd name="T10" fmla="*/ 175 w 198"/>
                  <a:gd name="T11" fmla="*/ 39 h 264"/>
                  <a:gd name="T12" fmla="*/ 171 w 198"/>
                  <a:gd name="T13" fmla="*/ 33 h 264"/>
                  <a:gd name="T14" fmla="*/ 164 w 198"/>
                  <a:gd name="T15" fmla="*/ 24 h 264"/>
                  <a:gd name="T16" fmla="*/ 150 w 198"/>
                  <a:gd name="T17" fmla="*/ 25 h 264"/>
                  <a:gd name="T18" fmla="*/ 139 w 198"/>
                  <a:gd name="T19" fmla="*/ 30 h 264"/>
                  <a:gd name="T20" fmla="*/ 116 w 198"/>
                  <a:gd name="T21" fmla="*/ 24 h 264"/>
                  <a:gd name="T22" fmla="*/ 91 w 198"/>
                  <a:gd name="T23" fmla="*/ 7 h 264"/>
                  <a:gd name="T24" fmla="*/ 81 w 198"/>
                  <a:gd name="T25" fmla="*/ 4 h 264"/>
                  <a:gd name="T26" fmla="*/ 78 w 198"/>
                  <a:gd name="T27" fmla="*/ 12 h 264"/>
                  <a:gd name="T28" fmla="*/ 58 w 198"/>
                  <a:gd name="T29" fmla="*/ 10 h 264"/>
                  <a:gd name="T30" fmla="*/ 48 w 198"/>
                  <a:gd name="T31" fmla="*/ 6 h 264"/>
                  <a:gd name="T32" fmla="*/ 42 w 198"/>
                  <a:gd name="T33" fmla="*/ 4 h 264"/>
                  <a:gd name="T34" fmla="*/ 40 w 198"/>
                  <a:gd name="T35" fmla="*/ 16 h 264"/>
                  <a:gd name="T36" fmla="*/ 40 w 198"/>
                  <a:gd name="T37" fmla="*/ 31 h 264"/>
                  <a:gd name="T38" fmla="*/ 36 w 198"/>
                  <a:gd name="T39" fmla="*/ 73 h 264"/>
                  <a:gd name="T40" fmla="*/ 31 w 198"/>
                  <a:gd name="T41" fmla="*/ 81 h 264"/>
                  <a:gd name="T42" fmla="*/ 24 w 198"/>
                  <a:gd name="T43" fmla="*/ 82 h 264"/>
                  <a:gd name="T44" fmla="*/ 24 w 198"/>
                  <a:gd name="T45" fmla="*/ 99 h 264"/>
                  <a:gd name="T46" fmla="*/ 27 w 198"/>
                  <a:gd name="T47" fmla="*/ 127 h 264"/>
                  <a:gd name="T48" fmla="*/ 21 w 198"/>
                  <a:gd name="T49" fmla="*/ 135 h 264"/>
                  <a:gd name="T50" fmla="*/ 11 w 198"/>
                  <a:gd name="T51" fmla="*/ 131 h 264"/>
                  <a:gd name="T52" fmla="*/ 0 w 198"/>
                  <a:gd name="T53" fmla="*/ 144 h 264"/>
                  <a:gd name="T54" fmla="*/ 3 w 198"/>
                  <a:gd name="T55" fmla="*/ 163 h 264"/>
                  <a:gd name="T56" fmla="*/ 6 w 198"/>
                  <a:gd name="T57" fmla="*/ 188 h 264"/>
                  <a:gd name="T58" fmla="*/ 16 w 198"/>
                  <a:gd name="T59" fmla="*/ 204 h 264"/>
                  <a:gd name="T60" fmla="*/ 25 w 198"/>
                  <a:gd name="T61" fmla="*/ 221 h 264"/>
                  <a:gd name="T62" fmla="*/ 27 w 198"/>
                  <a:gd name="T63" fmla="*/ 239 h 264"/>
                  <a:gd name="T64" fmla="*/ 27 w 198"/>
                  <a:gd name="T65" fmla="*/ 252 h 264"/>
                  <a:gd name="T66" fmla="*/ 33 w 198"/>
                  <a:gd name="T67" fmla="*/ 255 h 264"/>
                  <a:gd name="T68" fmla="*/ 39 w 198"/>
                  <a:gd name="T69" fmla="*/ 257 h 264"/>
                  <a:gd name="T70" fmla="*/ 47 w 198"/>
                  <a:gd name="T71" fmla="*/ 240 h 264"/>
                  <a:gd name="T72" fmla="*/ 53 w 198"/>
                  <a:gd name="T73" fmla="*/ 224 h 264"/>
                  <a:gd name="T74" fmla="*/ 50 w 198"/>
                  <a:gd name="T75" fmla="*/ 218 h 264"/>
                  <a:gd name="T76" fmla="*/ 47 w 198"/>
                  <a:gd name="T77" fmla="*/ 210 h 264"/>
                  <a:gd name="T78" fmla="*/ 54 w 198"/>
                  <a:gd name="T79" fmla="*/ 189 h 264"/>
                  <a:gd name="T80" fmla="*/ 47 w 198"/>
                  <a:gd name="T81" fmla="*/ 180 h 264"/>
                  <a:gd name="T82" fmla="*/ 51 w 198"/>
                  <a:gd name="T83" fmla="*/ 162 h 264"/>
                  <a:gd name="T84" fmla="*/ 59 w 198"/>
                  <a:gd name="T85" fmla="*/ 160 h 264"/>
                  <a:gd name="T86" fmla="*/ 76 w 198"/>
                  <a:gd name="T87" fmla="*/ 170 h 264"/>
                  <a:gd name="T88" fmla="*/ 102 w 198"/>
                  <a:gd name="T89" fmla="*/ 188 h 264"/>
                  <a:gd name="T90" fmla="*/ 124 w 198"/>
                  <a:gd name="T91" fmla="*/ 195 h 264"/>
                  <a:gd name="T92" fmla="*/ 135 w 198"/>
                  <a:gd name="T93" fmla="*/ 194 h 264"/>
                  <a:gd name="T94" fmla="*/ 144 w 198"/>
                  <a:gd name="T95" fmla="*/ 198 h 264"/>
                  <a:gd name="T96" fmla="*/ 153 w 198"/>
                  <a:gd name="T97" fmla="*/ 210 h 264"/>
                  <a:gd name="T98" fmla="*/ 166 w 198"/>
                  <a:gd name="T99" fmla="*/ 209 h 264"/>
                  <a:gd name="T100" fmla="*/ 180 w 198"/>
                  <a:gd name="T101" fmla="*/ 185 h 26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8"/>
                  <a:gd name="T154" fmla="*/ 0 h 264"/>
                  <a:gd name="T155" fmla="*/ 198 w 198"/>
                  <a:gd name="T156" fmla="*/ 264 h 26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8" h="264">
                    <a:moveTo>
                      <a:pt x="198" y="178"/>
                    </a:moveTo>
                    <a:lnTo>
                      <a:pt x="193" y="164"/>
                    </a:lnTo>
                    <a:lnTo>
                      <a:pt x="189" y="150"/>
                    </a:lnTo>
                    <a:lnTo>
                      <a:pt x="186" y="133"/>
                    </a:lnTo>
                    <a:lnTo>
                      <a:pt x="185" y="118"/>
                    </a:lnTo>
                    <a:lnTo>
                      <a:pt x="183" y="105"/>
                    </a:lnTo>
                    <a:lnTo>
                      <a:pt x="183" y="93"/>
                    </a:lnTo>
                    <a:lnTo>
                      <a:pt x="183" y="86"/>
                    </a:lnTo>
                    <a:lnTo>
                      <a:pt x="183" y="83"/>
                    </a:lnTo>
                    <a:lnTo>
                      <a:pt x="180" y="78"/>
                    </a:lnTo>
                    <a:lnTo>
                      <a:pt x="179" y="72"/>
                    </a:lnTo>
                    <a:lnTo>
                      <a:pt x="180" y="68"/>
                    </a:lnTo>
                    <a:lnTo>
                      <a:pt x="183" y="65"/>
                    </a:lnTo>
                    <a:lnTo>
                      <a:pt x="185" y="62"/>
                    </a:lnTo>
                    <a:lnTo>
                      <a:pt x="186" y="59"/>
                    </a:lnTo>
                    <a:lnTo>
                      <a:pt x="187" y="56"/>
                    </a:lnTo>
                    <a:lnTo>
                      <a:pt x="186" y="53"/>
                    </a:lnTo>
                    <a:lnTo>
                      <a:pt x="186" y="50"/>
                    </a:lnTo>
                    <a:lnTo>
                      <a:pt x="186" y="49"/>
                    </a:lnTo>
                    <a:lnTo>
                      <a:pt x="187" y="47"/>
                    </a:lnTo>
                    <a:lnTo>
                      <a:pt x="187" y="44"/>
                    </a:lnTo>
                    <a:lnTo>
                      <a:pt x="187" y="43"/>
                    </a:lnTo>
                    <a:lnTo>
                      <a:pt x="189" y="41"/>
                    </a:lnTo>
                    <a:lnTo>
                      <a:pt x="189" y="40"/>
                    </a:lnTo>
                    <a:lnTo>
                      <a:pt x="190" y="40"/>
                    </a:lnTo>
                    <a:lnTo>
                      <a:pt x="187" y="38"/>
                    </a:lnTo>
                    <a:lnTo>
                      <a:pt x="186" y="35"/>
                    </a:lnTo>
                    <a:lnTo>
                      <a:pt x="185" y="34"/>
                    </a:lnTo>
                    <a:lnTo>
                      <a:pt x="183" y="31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7" y="25"/>
                    </a:lnTo>
                    <a:lnTo>
                      <a:pt x="173" y="25"/>
                    </a:lnTo>
                    <a:lnTo>
                      <a:pt x="170" y="25"/>
                    </a:lnTo>
                    <a:lnTo>
                      <a:pt x="165" y="25"/>
                    </a:lnTo>
                    <a:lnTo>
                      <a:pt x="162" y="26"/>
                    </a:lnTo>
                    <a:lnTo>
                      <a:pt x="161" y="28"/>
                    </a:lnTo>
                    <a:lnTo>
                      <a:pt x="158" y="29"/>
                    </a:lnTo>
                    <a:lnTo>
                      <a:pt x="155" y="29"/>
                    </a:lnTo>
                    <a:lnTo>
                      <a:pt x="150" y="31"/>
                    </a:lnTo>
                    <a:lnTo>
                      <a:pt x="146" y="31"/>
                    </a:lnTo>
                    <a:lnTo>
                      <a:pt x="140" y="31"/>
                    </a:lnTo>
                    <a:lnTo>
                      <a:pt x="133" y="28"/>
                    </a:lnTo>
                    <a:lnTo>
                      <a:pt x="125" y="25"/>
                    </a:lnTo>
                    <a:lnTo>
                      <a:pt x="119" y="20"/>
                    </a:lnTo>
                    <a:lnTo>
                      <a:pt x="112" y="16"/>
                    </a:lnTo>
                    <a:lnTo>
                      <a:pt x="104" y="10"/>
                    </a:lnTo>
                    <a:lnTo>
                      <a:pt x="98" y="7"/>
                    </a:lnTo>
                    <a:lnTo>
                      <a:pt x="92" y="3"/>
                    </a:lnTo>
                    <a:lnTo>
                      <a:pt x="91" y="3"/>
                    </a:lnTo>
                    <a:lnTo>
                      <a:pt x="89" y="4"/>
                    </a:lnTo>
                    <a:lnTo>
                      <a:pt x="88" y="4"/>
                    </a:lnTo>
                    <a:lnTo>
                      <a:pt x="87" y="6"/>
                    </a:lnTo>
                    <a:lnTo>
                      <a:pt x="85" y="7"/>
                    </a:lnTo>
                    <a:lnTo>
                      <a:pt x="85" y="10"/>
                    </a:lnTo>
                    <a:lnTo>
                      <a:pt x="84" y="12"/>
                    </a:lnTo>
                    <a:lnTo>
                      <a:pt x="84" y="14"/>
                    </a:lnTo>
                    <a:lnTo>
                      <a:pt x="70" y="14"/>
                    </a:lnTo>
                    <a:lnTo>
                      <a:pt x="66" y="12"/>
                    </a:lnTo>
                    <a:lnTo>
                      <a:pt x="63" y="10"/>
                    </a:lnTo>
                    <a:lnTo>
                      <a:pt x="60" y="9"/>
                    </a:lnTo>
                    <a:lnTo>
                      <a:pt x="57" y="9"/>
                    </a:lnTo>
                    <a:lnTo>
                      <a:pt x="54" y="7"/>
                    </a:lnTo>
                    <a:lnTo>
                      <a:pt x="52" y="6"/>
                    </a:lnTo>
                    <a:lnTo>
                      <a:pt x="49" y="4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5" y="4"/>
                    </a:lnTo>
                    <a:lnTo>
                      <a:pt x="45" y="7"/>
                    </a:lnTo>
                    <a:lnTo>
                      <a:pt x="43" y="10"/>
                    </a:lnTo>
                    <a:lnTo>
                      <a:pt x="43" y="13"/>
                    </a:lnTo>
                    <a:lnTo>
                      <a:pt x="43" y="16"/>
                    </a:lnTo>
                    <a:lnTo>
                      <a:pt x="43" y="19"/>
                    </a:lnTo>
                    <a:lnTo>
                      <a:pt x="43" y="23"/>
                    </a:lnTo>
                    <a:lnTo>
                      <a:pt x="43" y="26"/>
                    </a:lnTo>
                    <a:lnTo>
                      <a:pt x="43" y="32"/>
                    </a:lnTo>
                    <a:lnTo>
                      <a:pt x="42" y="43"/>
                    </a:lnTo>
                    <a:lnTo>
                      <a:pt x="42" y="53"/>
                    </a:lnTo>
                    <a:lnTo>
                      <a:pt x="40" y="65"/>
                    </a:lnTo>
                    <a:lnTo>
                      <a:pt x="39" y="75"/>
                    </a:lnTo>
                    <a:lnTo>
                      <a:pt x="38" y="81"/>
                    </a:lnTo>
                    <a:lnTo>
                      <a:pt x="36" y="84"/>
                    </a:lnTo>
                    <a:lnTo>
                      <a:pt x="35" y="84"/>
                    </a:lnTo>
                    <a:lnTo>
                      <a:pt x="33" y="83"/>
                    </a:lnTo>
                    <a:lnTo>
                      <a:pt x="32" y="81"/>
                    </a:lnTo>
                    <a:lnTo>
                      <a:pt x="30" y="81"/>
                    </a:lnTo>
                    <a:lnTo>
                      <a:pt x="29" y="81"/>
                    </a:lnTo>
                    <a:lnTo>
                      <a:pt x="26" y="84"/>
                    </a:lnTo>
                    <a:lnTo>
                      <a:pt x="26" y="89"/>
                    </a:lnTo>
                    <a:lnTo>
                      <a:pt x="24" y="95"/>
                    </a:lnTo>
                    <a:lnTo>
                      <a:pt x="26" y="98"/>
                    </a:lnTo>
                    <a:lnTo>
                      <a:pt x="26" y="102"/>
                    </a:lnTo>
                    <a:lnTo>
                      <a:pt x="27" y="108"/>
                    </a:lnTo>
                    <a:lnTo>
                      <a:pt x="29" y="115"/>
                    </a:lnTo>
                    <a:lnTo>
                      <a:pt x="29" y="124"/>
                    </a:lnTo>
                    <a:lnTo>
                      <a:pt x="29" y="130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4" y="138"/>
                    </a:lnTo>
                    <a:lnTo>
                      <a:pt x="23" y="139"/>
                    </a:lnTo>
                    <a:lnTo>
                      <a:pt x="21" y="139"/>
                    </a:lnTo>
                    <a:lnTo>
                      <a:pt x="20" y="138"/>
                    </a:lnTo>
                    <a:lnTo>
                      <a:pt x="15" y="136"/>
                    </a:lnTo>
                    <a:lnTo>
                      <a:pt x="12" y="135"/>
                    </a:lnTo>
                    <a:lnTo>
                      <a:pt x="9" y="135"/>
                    </a:lnTo>
                    <a:lnTo>
                      <a:pt x="5" y="138"/>
                    </a:lnTo>
                    <a:lnTo>
                      <a:pt x="2" y="141"/>
                    </a:lnTo>
                    <a:lnTo>
                      <a:pt x="0" y="148"/>
                    </a:lnTo>
                    <a:lnTo>
                      <a:pt x="0" y="150"/>
                    </a:lnTo>
                    <a:lnTo>
                      <a:pt x="2" y="154"/>
                    </a:lnTo>
                    <a:lnTo>
                      <a:pt x="2" y="160"/>
                    </a:lnTo>
                    <a:lnTo>
                      <a:pt x="3" y="167"/>
                    </a:lnTo>
                    <a:lnTo>
                      <a:pt x="5" y="175"/>
                    </a:lnTo>
                    <a:lnTo>
                      <a:pt x="5" y="182"/>
                    </a:lnTo>
                    <a:lnTo>
                      <a:pt x="6" y="188"/>
                    </a:lnTo>
                    <a:lnTo>
                      <a:pt x="6" y="193"/>
                    </a:lnTo>
                    <a:lnTo>
                      <a:pt x="8" y="197"/>
                    </a:lnTo>
                    <a:lnTo>
                      <a:pt x="11" y="201"/>
                    </a:lnTo>
                    <a:lnTo>
                      <a:pt x="14" y="206"/>
                    </a:lnTo>
                    <a:lnTo>
                      <a:pt x="17" y="210"/>
                    </a:lnTo>
                    <a:lnTo>
                      <a:pt x="21" y="215"/>
                    </a:lnTo>
                    <a:lnTo>
                      <a:pt x="24" y="218"/>
                    </a:lnTo>
                    <a:lnTo>
                      <a:pt x="26" y="222"/>
                    </a:lnTo>
                    <a:lnTo>
                      <a:pt x="27" y="227"/>
                    </a:lnTo>
                    <a:lnTo>
                      <a:pt x="27" y="231"/>
                    </a:lnTo>
                    <a:lnTo>
                      <a:pt x="27" y="236"/>
                    </a:lnTo>
                    <a:lnTo>
                      <a:pt x="27" y="240"/>
                    </a:lnTo>
                    <a:lnTo>
                      <a:pt x="29" y="245"/>
                    </a:lnTo>
                    <a:lnTo>
                      <a:pt x="29" y="249"/>
                    </a:lnTo>
                    <a:lnTo>
                      <a:pt x="29" y="252"/>
                    </a:lnTo>
                    <a:lnTo>
                      <a:pt x="29" y="256"/>
                    </a:lnTo>
                    <a:lnTo>
                      <a:pt x="29" y="259"/>
                    </a:lnTo>
                    <a:lnTo>
                      <a:pt x="32" y="261"/>
                    </a:lnTo>
                    <a:lnTo>
                      <a:pt x="33" y="261"/>
                    </a:lnTo>
                    <a:lnTo>
                      <a:pt x="35" y="262"/>
                    </a:lnTo>
                    <a:lnTo>
                      <a:pt x="36" y="262"/>
                    </a:lnTo>
                    <a:lnTo>
                      <a:pt x="38" y="262"/>
                    </a:lnTo>
                    <a:lnTo>
                      <a:pt x="39" y="264"/>
                    </a:lnTo>
                    <a:lnTo>
                      <a:pt x="40" y="264"/>
                    </a:lnTo>
                    <a:lnTo>
                      <a:pt x="42" y="264"/>
                    </a:lnTo>
                    <a:lnTo>
                      <a:pt x="45" y="259"/>
                    </a:lnTo>
                    <a:lnTo>
                      <a:pt x="46" y="256"/>
                    </a:lnTo>
                    <a:lnTo>
                      <a:pt x="49" y="252"/>
                    </a:lnTo>
                    <a:lnTo>
                      <a:pt x="51" y="247"/>
                    </a:lnTo>
                    <a:lnTo>
                      <a:pt x="54" y="245"/>
                    </a:lnTo>
                    <a:lnTo>
                      <a:pt x="55" y="240"/>
                    </a:lnTo>
                    <a:lnTo>
                      <a:pt x="57" y="236"/>
                    </a:lnTo>
                    <a:lnTo>
                      <a:pt x="57" y="230"/>
                    </a:lnTo>
                    <a:lnTo>
                      <a:pt x="57" y="228"/>
                    </a:lnTo>
                    <a:lnTo>
                      <a:pt x="55" y="225"/>
                    </a:lnTo>
                    <a:lnTo>
                      <a:pt x="55" y="224"/>
                    </a:lnTo>
                    <a:lnTo>
                      <a:pt x="54" y="224"/>
                    </a:lnTo>
                    <a:lnTo>
                      <a:pt x="54" y="222"/>
                    </a:lnTo>
                    <a:lnTo>
                      <a:pt x="52" y="221"/>
                    </a:lnTo>
                    <a:lnTo>
                      <a:pt x="52" y="219"/>
                    </a:lnTo>
                    <a:lnTo>
                      <a:pt x="51" y="216"/>
                    </a:lnTo>
                    <a:lnTo>
                      <a:pt x="64" y="203"/>
                    </a:lnTo>
                    <a:lnTo>
                      <a:pt x="63" y="200"/>
                    </a:lnTo>
                    <a:lnTo>
                      <a:pt x="60" y="197"/>
                    </a:lnTo>
                    <a:lnTo>
                      <a:pt x="58" y="194"/>
                    </a:lnTo>
                    <a:lnTo>
                      <a:pt x="55" y="193"/>
                    </a:lnTo>
                    <a:lnTo>
                      <a:pt x="54" y="190"/>
                    </a:lnTo>
                    <a:lnTo>
                      <a:pt x="52" y="188"/>
                    </a:lnTo>
                    <a:lnTo>
                      <a:pt x="51" y="185"/>
                    </a:lnTo>
                    <a:lnTo>
                      <a:pt x="49" y="184"/>
                    </a:lnTo>
                    <a:lnTo>
                      <a:pt x="49" y="170"/>
                    </a:lnTo>
                    <a:lnTo>
                      <a:pt x="54" y="167"/>
                    </a:lnTo>
                    <a:lnTo>
                      <a:pt x="55" y="166"/>
                    </a:lnTo>
                    <a:lnTo>
                      <a:pt x="58" y="166"/>
                    </a:lnTo>
                    <a:lnTo>
                      <a:pt x="61" y="166"/>
                    </a:lnTo>
                    <a:lnTo>
                      <a:pt x="63" y="164"/>
                    </a:lnTo>
                    <a:lnTo>
                      <a:pt x="64" y="164"/>
                    </a:lnTo>
                    <a:lnTo>
                      <a:pt x="67" y="164"/>
                    </a:lnTo>
                    <a:lnTo>
                      <a:pt x="70" y="163"/>
                    </a:lnTo>
                    <a:lnTo>
                      <a:pt x="76" y="169"/>
                    </a:lnTo>
                    <a:lnTo>
                      <a:pt x="82" y="175"/>
                    </a:lnTo>
                    <a:lnTo>
                      <a:pt x="88" y="179"/>
                    </a:lnTo>
                    <a:lnTo>
                      <a:pt x="95" y="185"/>
                    </a:lnTo>
                    <a:lnTo>
                      <a:pt x="103" y="188"/>
                    </a:lnTo>
                    <a:lnTo>
                      <a:pt x="110" y="193"/>
                    </a:lnTo>
                    <a:lnTo>
                      <a:pt x="119" y="196"/>
                    </a:lnTo>
                    <a:lnTo>
                      <a:pt x="128" y="200"/>
                    </a:lnTo>
                    <a:lnTo>
                      <a:pt x="131" y="200"/>
                    </a:lnTo>
                    <a:lnTo>
                      <a:pt x="134" y="200"/>
                    </a:lnTo>
                    <a:lnTo>
                      <a:pt x="137" y="200"/>
                    </a:lnTo>
                    <a:lnTo>
                      <a:pt x="140" y="200"/>
                    </a:lnTo>
                    <a:lnTo>
                      <a:pt x="143" y="199"/>
                    </a:lnTo>
                    <a:lnTo>
                      <a:pt x="146" y="199"/>
                    </a:lnTo>
                    <a:lnTo>
                      <a:pt x="149" y="199"/>
                    </a:lnTo>
                    <a:lnTo>
                      <a:pt x="152" y="200"/>
                    </a:lnTo>
                    <a:lnTo>
                      <a:pt x="155" y="200"/>
                    </a:lnTo>
                    <a:lnTo>
                      <a:pt x="156" y="203"/>
                    </a:lnTo>
                    <a:lnTo>
                      <a:pt x="158" y="206"/>
                    </a:lnTo>
                    <a:lnTo>
                      <a:pt x="161" y="210"/>
                    </a:lnTo>
                    <a:lnTo>
                      <a:pt x="162" y="213"/>
                    </a:lnTo>
                    <a:lnTo>
                      <a:pt x="165" y="216"/>
                    </a:lnTo>
                    <a:lnTo>
                      <a:pt x="168" y="219"/>
                    </a:lnTo>
                    <a:lnTo>
                      <a:pt x="173" y="219"/>
                    </a:lnTo>
                    <a:lnTo>
                      <a:pt x="176" y="218"/>
                    </a:lnTo>
                    <a:lnTo>
                      <a:pt x="180" y="215"/>
                    </a:lnTo>
                    <a:lnTo>
                      <a:pt x="185" y="209"/>
                    </a:lnTo>
                    <a:lnTo>
                      <a:pt x="187" y="203"/>
                    </a:lnTo>
                    <a:lnTo>
                      <a:pt x="192" y="196"/>
                    </a:lnTo>
                    <a:lnTo>
                      <a:pt x="195" y="190"/>
                    </a:lnTo>
                    <a:lnTo>
                      <a:pt x="198" y="182"/>
                    </a:lnTo>
                    <a:lnTo>
                      <a:pt x="198" y="1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 dirty="0"/>
              </a:p>
            </p:txBody>
          </p:sp>
          <p:sp>
            <p:nvSpPr>
              <p:cNvPr id="202" name="Freeform 119">
                <a:extLst>
                  <a:ext uri="{FF2B5EF4-FFF2-40B4-BE49-F238E27FC236}">
                    <a16:creationId xmlns:a16="http://schemas.microsoft.com/office/drawing/2014/main" id="{77A8FE70-B4ED-4D7C-92D5-DC83E5A945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2" y="2603"/>
                <a:ext cx="167" cy="160"/>
              </a:xfrm>
              <a:custGeom>
                <a:avLst/>
                <a:gdLst>
                  <a:gd name="T0" fmla="*/ 3 w 183"/>
                  <a:gd name="T1" fmla="*/ 124 h 164"/>
                  <a:gd name="T2" fmla="*/ 8 w 183"/>
                  <a:gd name="T3" fmla="*/ 128 h 164"/>
                  <a:gd name="T4" fmla="*/ 12 w 183"/>
                  <a:gd name="T5" fmla="*/ 130 h 164"/>
                  <a:gd name="T6" fmla="*/ 19 w 183"/>
                  <a:gd name="T7" fmla="*/ 133 h 164"/>
                  <a:gd name="T8" fmla="*/ 36 w 183"/>
                  <a:gd name="T9" fmla="*/ 135 h 164"/>
                  <a:gd name="T10" fmla="*/ 37 w 183"/>
                  <a:gd name="T11" fmla="*/ 131 h 164"/>
                  <a:gd name="T12" fmla="*/ 38 w 183"/>
                  <a:gd name="T13" fmla="*/ 127 h 164"/>
                  <a:gd name="T14" fmla="*/ 40 w 183"/>
                  <a:gd name="T15" fmla="*/ 125 h 164"/>
                  <a:gd name="T16" fmla="*/ 43 w 183"/>
                  <a:gd name="T17" fmla="*/ 124 h 164"/>
                  <a:gd name="T18" fmla="*/ 54 w 183"/>
                  <a:gd name="T19" fmla="*/ 131 h 164"/>
                  <a:gd name="T20" fmla="*/ 68 w 183"/>
                  <a:gd name="T21" fmla="*/ 140 h 164"/>
                  <a:gd name="T22" fmla="*/ 80 w 183"/>
                  <a:gd name="T23" fmla="*/ 148 h 164"/>
                  <a:gd name="T24" fmla="*/ 92 w 183"/>
                  <a:gd name="T25" fmla="*/ 151 h 164"/>
                  <a:gd name="T26" fmla="*/ 100 w 183"/>
                  <a:gd name="T27" fmla="*/ 149 h 164"/>
                  <a:gd name="T28" fmla="*/ 106 w 183"/>
                  <a:gd name="T29" fmla="*/ 148 h 164"/>
                  <a:gd name="T30" fmla="*/ 110 w 183"/>
                  <a:gd name="T31" fmla="*/ 145 h 164"/>
                  <a:gd name="T32" fmla="*/ 117 w 183"/>
                  <a:gd name="T33" fmla="*/ 145 h 164"/>
                  <a:gd name="T34" fmla="*/ 123 w 183"/>
                  <a:gd name="T35" fmla="*/ 146 h 164"/>
                  <a:gd name="T36" fmla="*/ 126 w 183"/>
                  <a:gd name="T37" fmla="*/ 151 h 164"/>
                  <a:gd name="T38" fmla="*/ 129 w 183"/>
                  <a:gd name="T39" fmla="*/ 157 h 164"/>
                  <a:gd name="T40" fmla="*/ 131 w 183"/>
                  <a:gd name="T41" fmla="*/ 160 h 164"/>
                  <a:gd name="T42" fmla="*/ 137 w 183"/>
                  <a:gd name="T43" fmla="*/ 152 h 164"/>
                  <a:gd name="T44" fmla="*/ 142 w 183"/>
                  <a:gd name="T45" fmla="*/ 149 h 164"/>
                  <a:gd name="T46" fmla="*/ 148 w 183"/>
                  <a:gd name="T47" fmla="*/ 148 h 164"/>
                  <a:gd name="T48" fmla="*/ 151 w 183"/>
                  <a:gd name="T49" fmla="*/ 148 h 164"/>
                  <a:gd name="T50" fmla="*/ 151 w 183"/>
                  <a:gd name="T51" fmla="*/ 133 h 164"/>
                  <a:gd name="T52" fmla="*/ 157 w 183"/>
                  <a:gd name="T53" fmla="*/ 122 h 164"/>
                  <a:gd name="T54" fmla="*/ 162 w 183"/>
                  <a:gd name="T55" fmla="*/ 118 h 164"/>
                  <a:gd name="T56" fmla="*/ 165 w 183"/>
                  <a:gd name="T57" fmla="*/ 116 h 164"/>
                  <a:gd name="T58" fmla="*/ 167 w 183"/>
                  <a:gd name="T59" fmla="*/ 106 h 164"/>
                  <a:gd name="T60" fmla="*/ 162 w 183"/>
                  <a:gd name="T61" fmla="*/ 92 h 164"/>
                  <a:gd name="T62" fmla="*/ 159 w 183"/>
                  <a:gd name="T63" fmla="*/ 74 h 164"/>
                  <a:gd name="T64" fmla="*/ 157 w 183"/>
                  <a:gd name="T65" fmla="*/ 56 h 164"/>
                  <a:gd name="T66" fmla="*/ 148 w 183"/>
                  <a:gd name="T67" fmla="*/ 43 h 164"/>
                  <a:gd name="T68" fmla="*/ 149 w 183"/>
                  <a:gd name="T69" fmla="*/ 34 h 164"/>
                  <a:gd name="T70" fmla="*/ 154 w 183"/>
                  <a:gd name="T71" fmla="*/ 29 h 164"/>
                  <a:gd name="T72" fmla="*/ 157 w 183"/>
                  <a:gd name="T73" fmla="*/ 28 h 164"/>
                  <a:gd name="T74" fmla="*/ 157 w 183"/>
                  <a:gd name="T75" fmla="*/ 22 h 164"/>
                  <a:gd name="T76" fmla="*/ 156 w 183"/>
                  <a:gd name="T77" fmla="*/ 18 h 164"/>
                  <a:gd name="T78" fmla="*/ 156 w 183"/>
                  <a:gd name="T79" fmla="*/ 14 h 164"/>
                  <a:gd name="T80" fmla="*/ 156 w 183"/>
                  <a:gd name="T81" fmla="*/ 9 h 164"/>
                  <a:gd name="T82" fmla="*/ 149 w 183"/>
                  <a:gd name="T83" fmla="*/ 9 h 164"/>
                  <a:gd name="T84" fmla="*/ 142 w 183"/>
                  <a:gd name="T85" fmla="*/ 9 h 164"/>
                  <a:gd name="T86" fmla="*/ 135 w 183"/>
                  <a:gd name="T87" fmla="*/ 11 h 164"/>
                  <a:gd name="T88" fmla="*/ 130 w 183"/>
                  <a:gd name="T89" fmla="*/ 15 h 164"/>
                  <a:gd name="T90" fmla="*/ 70 w 183"/>
                  <a:gd name="T91" fmla="*/ 14 h 164"/>
                  <a:gd name="T92" fmla="*/ 57 w 183"/>
                  <a:gd name="T93" fmla="*/ 11 h 164"/>
                  <a:gd name="T94" fmla="*/ 45 w 183"/>
                  <a:gd name="T95" fmla="*/ 6 h 164"/>
                  <a:gd name="T96" fmla="*/ 33 w 183"/>
                  <a:gd name="T97" fmla="*/ 2 h 164"/>
                  <a:gd name="T98" fmla="*/ 26 w 183"/>
                  <a:gd name="T99" fmla="*/ 9 h 164"/>
                  <a:gd name="T100" fmla="*/ 23 w 183"/>
                  <a:gd name="T101" fmla="*/ 29 h 164"/>
                  <a:gd name="T102" fmla="*/ 19 w 183"/>
                  <a:gd name="T103" fmla="*/ 48 h 164"/>
                  <a:gd name="T104" fmla="*/ 14 w 183"/>
                  <a:gd name="T105" fmla="*/ 65 h 164"/>
                  <a:gd name="T106" fmla="*/ 11 w 183"/>
                  <a:gd name="T107" fmla="*/ 83 h 164"/>
                  <a:gd name="T108" fmla="*/ 8 w 183"/>
                  <a:gd name="T109" fmla="*/ 95 h 164"/>
                  <a:gd name="T110" fmla="*/ 5 w 183"/>
                  <a:gd name="T111" fmla="*/ 99 h 164"/>
                  <a:gd name="T112" fmla="*/ 1 w 183"/>
                  <a:gd name="T113" fmla="*/ 109 h 16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3"/>
                  <a:gd name="T172" fmla="*/ 0 h 164"/>
                  <a:gd name="T173" fmla="*/ 183 w 183"/>
                  <a:gd name="T174" fmla="*/ 164 h 16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3" h="164">
                    <a:moveTo>
                      <a:pt x="0" y="122"/>
                    </a:moveTo>
                    <a:lnTo>
                      <a:pt x="3" y="127"/>
                    </a:lnTo>
                    <a:lnTo>
                      <a:pt x="6" y="130"/>
                    </a:lnTo>
                    <a:lnTo>
                      <a:pt x="9" y="131"/>
                    </a:lnTo>
                    <a:lnTo>
                      <a:pt x="12" y="133"/>
                    </a:lnTo>
                    <a:lnTo>
                      <a:pt x="13" y="133"/>
                    </a:lnTo>
                    <a:lnTo>
                      <a:pt x="18" y="134"/>
                    </a:lnTo>
                    <a:lnTo>
                      <a:pt x="21" y="136"/>
                    </a:lnTo>
                    <a:lnTo>
                      <a:pt x="25" y="138"/>
                    </a:lnTo>
                    <a:lnTo>
                      <a:pt x="39" y="138"/>
                    </a:lnTo>
                    <a:lnTo>
                      <a:pt x="39" y="136"/>
                    </a:lnTo>
                    <a:lnTo>
                      <a:pt x="40" y="134"/>
                    </a:lnTo>
                    <a:lnTo>
                      <a:pt x="40" y="131"/>
                    </a:lnTo>
                    <a:lnTo>
                      <a:pt x="42" y="130"/>
                    </a:lnTo>
                    <a:lnTo>
                      <a:pt x="43" y="128"/>
                    </a:lnTo>
                    <a:lnTo>
                      <a:pt x="44" y="128"/>
                    </a:lnTo>
                    <a:lnTo>
                      <a:pt x="46" y="127"/>
                    </a:lnTo>
                    <a:lnTo>
                      <a:pt x="47" y="127"/>
                    </a:lnTo>
                    <a:lnTo>
                      <a:pt x="53" y="131"/>
                    </a:lnTo>
                    <a:lnTo>
                      <a:pt x="59" y="134"/>
                    </a:lnTo>
                    <a:lnTo>
                      <a:pt x="67" y="140"/>
                    </a:lnTo>
                    <a:lnTo>
                      <a:pt x="74" y="144"/>
                    </a:lnTo>
                    <a:lnTo>
                      <a:pt x="80" y="149"/>
                    </a:lnTo>
                    <a:lnTo>
                      <a:pt x="88" y="152"/>
                    </a:lnTo>
                    <a:lnTo>
                      <a:pt x="95" y="155"/>
                    </a:lnTo>
                    <a:lnTo>
                      <a:pt x="101" y="155"/>
                    </a:lnTo>
                    <a:lnTo>
                      <a:pt x="105" y="155"/>
                    </a:lnTo>
                    <a:lnTo>
                      <a:pt x="110" y="153"/>
                    </a:lnTo>
                    <a:lnTo>
                      <a:pt x="113" y="153"/>
                    </a:lnTo>
                    <a:lnTo>
                      <a:pt x="116" y="152"/>
                    </a:lnTo>
                    <a:lnTo>
                      <a:pt x="117" y="150"/>
                    </a:lnTo>
                    <a:lnTo>
                      <a:pt x="120" y="149"/>
                    </a:lnTo>
                    <a:lnTo>
                      <a:pt x="125" y="149"/>
                    </a:lnTo>
                    <a:lnTo>
                      <a:pt x="128" y="149"/>
                    </a:lnTo>
                    <a:lnTo>
                      <a:pt x="132" y="149"/>
                    </a:lnTo>
                    <a:lnTo>
                      <a:pt x="135" y="150"/>
                    </a:lnTo>
                    <a:lnTo>
                      <a:pt x="137" y="153"/>
                    </a:lnTo>
                    <a:lnTo>
                      <a:pt x="138" y="155"/>
                    </a:lnTo>
                    <a:lnTo>
                      <a:pt x="140" y="158"/>
                    </a:lnTo>
                    <a:lnTo>
                      <a:pt x="141" y="161"/>
                    </a:lnTo>
                    <a:lnTo>
                      <a:pt x="142" y="162"/>
                    </a:lnTo>
                    <a:lnTo>
                      <a:pt x="144" y="164"/>
                    </a:lnTo>
                    <a:lnTo>
                      <a:pt x="147" y="159"/>
                    </a:lnTo>
                    <a:lnTo>
                      <a:pt x="150" y="156"/>
                    </a:lnTo>
                    <a:lnTo>
                      <a:pt x="153" y="155"/>
                    </a:lnTo>
                    <a:lnTo>
                      <a:pt x="156" y="153"/>
                    </a:lnTo>
                    <a:lnTo>
                      <a:pt x="159" y="153"/>
                    </a:lnTo>
                    <a:lnTo>
                      <a:pt x="162" y="152"/>
                    </a:lnTo>
                    <a:lnTo>
                      <a:pt x="163" y="152"/>
                    </a:lnTo>
                    <a:lnTo>
                      <a:pt x="165" y="152"/>
                    </a:lnTo>
                    <a:lnTo>
                      <a:pt x="165" y="143"/>
                    </a:lnTo>
                    <a:lnTo>
                      <a:pt x="166" y="136"/>
                    </a:lnTo>
                    <a:lnTo>
                      <a:pt x="169" y="130"/>
                    </a:lnTo>
                    <a:lnTo>
                      <a:pt x="172" y="125"/>
                    </a:lnTo>
                    <a:lnTo>
                      <a:pt x="177" y="122"/>
                    </a:lnTo>
                    <a:lnTo>
                      <a:pt x="178" y="121"/>
                    </a:lnTo>
                    <a:lnTo>
                      <a:pt x="181" y="119"/>
                    </a:lnTo>
                    <a:lnTo>
                      <a:pt x="183" y="115"/>
                    </a:lnTo>
                    <a:lnTo>
                      <a:pt x="183" y="109"/>
                    </a:lnTo>
                    <a:lnTo>
                      <a:pt x="180" y="101"/>
                    </a:lnTo>
                    <a:lnTo>
                      <a:pt x="178" y="94"/>
                    </a:lnTo>
                    <a:lnTo>
                      <a:pt x="175" y="85"/>
                    </a:lnTo>
                    <a:lnTo>
                      <a:pt x="174" y="76"/>
                    </a:lnTo>
                    <a:lnTo>
                      <a:pt x="172" y="66"/>
                    </a:lnTo>
                    <a:lnTo>
                      <a:pt x="172" y="57"/>
                    </a:lnTo>
                    <a:lnTo>
                      <a:pt x="165" y="49"/>
                    </a:lnTo>
                    <a:lnTo>
                      <a:pt x="162" y="44"/>
                    </a:lnTo>
                    <a:lnTo>
                      <a:pt x="160" y="39"/>
                    </a:lnTo>
                    <a:lnTo>
                      <a:pt x="163" y="35"/>
                    </a:lnTo>
                    <a:lnTo>
                      <a:pt x="165" y="32"/>
                    </a:lnTo>
                    <a:lnTo>
                      <a:pt x="169" y="30"/>
                    </a:lnTo>
                    <a:lnTo>
                      <a:pt x="171" y="29"/>
                    </a:lnTo>
                    <a:lnTo>
                      <a:pt x="172" y="29"/>
                    </a:lnTo>
                    <a:lnTo>
                      <a:pt x="172" y="26"/>
                    </a:lnTo>
                    <a:lnTo>
                      <a:pt x="172" y="23"/>
                    </a:lnTo>
                    <a:lnTo>
                      <a:pt x="172" y="21"/>
                    </a:lnTo>
                    <a:lnTo>
                      <a:pt x="171" y="18"/>
                    </a:lnTo>
                    <a:lnTo>
                      <a:pt x="171" y="15"/>
                    </a:lnTo>
                    <a:lnTo>
                      <a:pt x="171" y="14"/>
                    </a:lnTo>
                    <a:lnTo>
                      <a:pt x="171" y="11"/>
                    </a:lnTo>
                    <a:lnTo>
                      <a:pt x="171" y="9"/>
                    </a:lnTo>
                    <a:lnTo>
                      <a:pt x="168" y="9"/>
                    </a:lnTo>
                    <a:lnTo>
                      <a:pt x="163" y="9"/>
                    </a:lnTo>
                    <a:lnTo>
                      <a:pt x="159" y="9"/>
                    </a:lnTo>
                    <a:lnTo>
                      <a:pt x="156" y="9"/>
                    </a:lnTo>
                    <a:lnTo>
                      <a:pt x="151" y="9"/>
                    </a:lnTo>
                    <a:lnTo>
                      <a:pt x="148" y="11"/>
                    </a:lnTo>
                    <a:lnTo>
                      <a:pt x="145" y="12"/>
                    </a:lnTo>
                    <a:lnTo>
                      <a:pt x="142" y="15"/>
                    </a:lnTo>
                    <a:lnTo>
                      <a:pt x="85" y="15"/>
                    </a:lnTo>
                    <a:lnTo>
                      <a:pt x="77" y="14"/>
                    </a:lnTo>
                    <a:lnTo>
                      <a:pt x="70" y="14"/>
                    </a:lnTo>
                    <a:lnTo>
                      <a:pt x="62" y="11"/>
                    </a:lnTo>
                    <a:lnTo>
                      <a:pt x="55" y="9"/>
                    </a:lnTo>
                    <a:lnTo>
                      <a:pt x="49" y="6"/>
                    </a:lnTo>
                    <a:lnTo>
                      <a:pt x="42" y="5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8" y="9"/>
                    </a:lnTo>
                    <a:lnTo>
                      <a:pt x="27" y="20"/>
                    </a:lnTo>
                    <a:lnTo>
                      <a:pt x="25" y="30"/>
                    </a:lnTo>
                    <a:lnTo>
                      <a:pt x="24" y="41"/>
                    </a:lnTo>
                    <a:lnTo>
                      <a:pt x="21" y="49"/>
                    </a:lnTo>
                    <a:lnTo>
                      <a:pt x="19" y="60"/>
                    </a:lnTo>
                    <a:lnTo>
                      <a:pt x="15" y="67"/>
                    </a:lnTo>
                    <a:lnTo>
                      <a:pt x="12" y="73"/>
                    </a:lnTo>
                    <a:lnTo>
                      <a:pt x="12" y="85"/>
                    </a:lnTo>
                    <a:lnTo>
                      <a:pt x="10" y="92"/>
                    </a:lnTo>
                    <a:lnTo>
                      <a:pt x="9" y="97"/>
                    </a:lnTo>
                    <a:lnTo>
                      <a:pt x="7" y="100"/>
                    </a:lnTo>
                    <a:lnTo>
                      <a:pt x="6" y="101"/>
                    </a:lnTo>
                    <a:lnTo>
                      <a:pt x="3" y="106"/>
                    </a:lnTo>
                    <a:lnTo>
                      <a:pt x="1" y="112"/>
                    </a:lnTo>
                    <a:lnTo>
                      <a:pt x="0" y="1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 dirty="0"/>
              </a:p>
            </p:txBody>
          </p:sp>
          <p:sp>
            <p:nvSpPr>
              <p:cNvPr id="203" name="Freeform 120">
                <a:extLst>
                  <a:ext uri="{FF2B5EF4-FFF2-40B4-BE49-F238E27FC236}">
                    <a16:creationId xmlns:a16="http://schemas.microsoft.com/office/drawing/2014/main" id="{6563AAD7-7F83-41A9-AD66-9111D508E3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29" y="2531"/>
                <a:ext cx="152" cy="87"/>
              </a:xfrm>
              <a:custGeom>
                <a:avLst/>
                <a:gdLst>
                  <a:gd name="T0" fmla="*/ 6 w 164"/>
                  <a:gd name="T1" fmla="*/ 75 h 89"/>
                  <a:gd name="T2" fmla="*/ 18 w 164"/>
                  <a:gd name="T3" fmla="*/ 80 h 89"/>
                  <a:gd name="T4" fmla="*/ 30 w 164"/>
                  <a:gd name="T5" fmla="*/ 83 h 89"/>
                  <a:gd name="T6" fmla="*/ 44 w 164"/>
                  <a:gd name="T7" fmla="*/ 86 h 89"/>
                  <a:gd name="T8" fmla="*/ 104 w 164"/>
                  <a:gd name="T9" fmla="*/ 87 h 89"/>
                  <a:gd name="T10" fmla="*/ 109 w 164"/>
                  <a:gd name="T11" fmla="*/ 83 h 89"/>
                  <a:gd name="T12" fmla="*/ 117 w 164"/>
                  <a:gd name="T13" fmla="*/ 81 h 89"/>
                  <a:gd name="T14" fmla="*/ 123 w 164"/>
                  <a:gd name="T15" fmla="*/ 81 h 89"/>
                  <a:gd name="T16" fmla="*/ 131 w 164"/>
                  <a:gd name="T17" fmla="*/ 81 h 89"/>
                  <a:gd name="T18" fmla="*/ 132 w 164"/>
                  <a:gd name="T19" fmla="*/ 60 h 89"/>
                  <a:gd name="T20" fmla="*/ 136 w 164"/>
                  <a:gd name="T21" fmla="*/ 44 h 89"/>
                  <a:gd name="T22" fmla="*/ 145 w 164"/>
                  <a:gd name="T23" fmla="*/ 30 h 89"/>
                  <a:gd name="T24" fmla="*/ 152 w 164"/>
                  <a:gd name="T25" fmla="*/ 17 h 89"/>
                  <a:gd name="T26" fmla="*/ 143 w 164"/>
                  <a:gd name="T27" fmla="*/ 14 h 89"/>
                  <a:gd name="T28" fmla="*/ 133 w 164"/>
                  <a:gd name="T29" fmla="*/ 8 h 89"/>
                  <a:gd name="T30" fmla="*/ 122 w 164"/>
                  <a:gd name="T31" fmla="*/ 3 h 89"/>
                  <a:gd name="T32" fmla="*/ 112 w 164"/>
                  <a:gd name="T33" fmla="*/ 0 h 89"/>
                  <a:gd name="T34" fmla="*/ 104 w 164"/>
                  <a:gd name="T35" fmla="*/ 2 h 89"/>
                  <a:gd name="T36" fmla="*/ 96 w 164"/>
                  <a:gd name="T37" fmla="*/ 5 h 89"/>
                  <a:gd name="T38" fmla="*/ 86 w 164"/>
                  <a:gd name="T39" fmla="*/ 6 h 89"/>
                  <a:gd name="T40" fmla="*/ 75 w 164"/>
                  <a:gd name="T41" fmla="*/ 9 h 89"/>
                  <a:gd name="T42" fmla="*/ 77 w 164"/>
                  <a:gd name="T43" fmla="*/ 17 h 89"/>
                  <a:gd name="T44" fmla="*/ 75 w 164"/>
                  <a:gd name="T45" fmla="*/ 22 h 89"/>
                  <a:gd name="T46" fmla="*/ 70 w 164"/>
                  <a:gd name="T47" fmla="*/ 24 h 89"/>
                  <a:gd name="T48" fmla="*/ 61 w 164"/>
                  <a:gd name="T49" fmla="*/ 26 h 89"/>
                  <a:gd name="T50" fmla="*/ 58 w 164"/>
                  <a:gd name="T51" fmla="*/ 26 h 89"/>
                  <a:gd name="T52" fmla="*/ 57 w 164"/>
                  <a:gd name="T53" fmla="*/ 26 h 89"/>
                  <a:gd name="T54" fmla="*/ 52 w 164"/>
                  <a:gd name="T55" fmla="*/ 26 h 89"/>
                  <a:gd name="T56" fmla="*/ 49 w 164"/>
                  <a:gd name="T57" fmla="*/ 26 h 89"/>
                  <a:gd name="T58" fmla="*/ 43 w 164"/>
                  <a:gd name="T59" fmla="*/ 22 h 89"/>
                  <a:gd name="T60" fmla="*/ 37 w 164"/>
                  <a:gd name="T61" fmla="*/ 17 h 89"/>
                  <a:gd name="T62" fmla="*/ 32 w 164"/>
                  <a:gd name="T63" fmla="*/ 12 h 89"/>
                  <a:gd name="T64" fmla="*/ 23 w 164"/>
                  <a:gd name="T65" fmla="*/ 12 h 89"/>
                  <a:gd name="T66" fmla="*/ 21 w 164"/>
                  <a:gd name="T67" fmla="*/ 12 h 89"/>
                  <a:gd name="T68" fmla="*/ 20 w 164"/>
                  <a:gd name="T69" fmla="*/ 11 h 89"/>
                  <a:gd name="T70" fmla="*/ 19 w 164"/>
                  <a:gd name="T71" fmla="*/ 9 h 89"/>
                  <a:gd name="T72" fmla="*/ 16 w 164"/>
                  <a:gd name="T73" fmla="*/ 8 h 89"/>
                  <a:gd name="T74" fmla="*/ 13 w 164"/>
                  <a:gd name="T75" fmla="*/ 5 h 89"/>
                  <a:gd name="T76" fmla="*/ 11 w 164"/>
                  <a:gd name="T77" fmla="*/ 3 h 89"/>
                  <a:gd name="T78" fmla="*/ 9 w 164"/>
                  <a:gd name="T79" fmla="*/ 2 h 89"/>
                  <a:gd name="T80" fmla="*/ 8 w 164"/>
                  <a:gd name="T81" fmla="*/ 2 h 89"/>
                  <a:gd name="T82" fmla="*/ 6 w 164"/>
                  <a:gd name="T83" fmla="*/ 12 h 89"/>
                  <a:gd name="T84" fmla="*/ 3 w 164"/>
                  <a:gd name="T85" fmla="*/ 24 h 89"/>
                  <a:gd name="T86" fmla="*/ 1 w 164"/>
                  <a:gd name="T87" fmla="*/ 36 h 89"/>
                  <a:gd name="T88" fmla="*/ 1 w 164"/>
                  <a:gd name="T89" fmla="*/ 50 h 89"/>
                  <a:gd name="T90" fmla="*/ 1 w 164"/>
                  <a:gd name="T91" fmla="*/ 53 h 89"/>
                  <a:gd name="T92" fmla="*/ 0 w 164"/>
                  <a:gd name="T93" fmla="*/ 57 h 89"/>
                  <a:gd name="T94" fmla="*/ 0 w 164"/>
                  <a:gd name="T95" fmla="*/ 65 h 89"/>
                  <a:gd name="T96" fmla="*/ 0 w 164"/>
                  <a:gd name="T97" fmla="*/ 74 h 8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4"/>
                  <a:gd name="T148" fmla="*/ 0 h 89"/>
                  <a:gd name="T149" fmla="*/ 164 w 164"/>
                  <a:gd name="T150" fmla="*/ 89 h 8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4" h="89">
                    <a:moveTo>
                      <a:pt x="0" y="76"/>
                    </a:moveTo>
                    <a:lnTo>
                      <a:pt x="6" y="77"/>
                    </a:lnTo>
                    <a:lnTo>
                      <a:pt x="12" y="79"/>
                    </a:lnTo>
                    <a:lnTo>
                      <a:pt x="19" y="82"/>
                    </a:lnTo>
                    <a:lnTo>
                      <a:pt x="25" y="83"/>
                    </a:lnTo>
                    <a:lnTo>
                      <a:pt x="32" y="85"/>
                    </a:lnTo>
                    <a:lnTo>
                      <a:pt x="40" y="88"/>
                    </a:lnTo>
                    <a:lnTo>
                      <a:pt x="47" y="88"/>
                    </a:lnTo>
                    <a:lnTo>
                      <a:pt x="55" y="89"/>
                    </a:lnTo>
                    <a:lnTo>
                      <a:pt x="112" y="89"/>
                    </a:lnTo>
                    <a:lnTo>
                      <a:pt x="115" y="86"/>
                    </a:lnTo>
                    <a:lnTo>
                      <a:pt x="118" y="85"/>
                    </a:lnTo>
                    <a:lnTo>
                      <a:pt x="121" y="83"/>
                    </a:lnTo>
                    <a:lnTo>
                      <a:pt x="126" y="83"/>
                    </a:lnTo>
                    <a:lnTo>
                      <a:pt x="129" y="83"/>
                    </a:lnTo>
                    <a:lnTo>
                      <a:pt x="133" y="83"/>
                    </a:lnTo>
                    <a:lnTo>
                      <a:pt x="138" y="83"/>
                    </a:lnTo>
                    <a:lnTo>
                      <a:pt x="141" y="83"/>
                    </a:lnTo>
                    <a:lnTo>
                      <a:pt x="141" y="72"/>
                    </a:lnTo>
                    <a:lnTo>
                      <a:pt x="142" y="61"/>
                    </a:lnTo>
                    <a:lnTo>
                      <a:pt x="144" y="52"/>
                    </a:lnTo>
                    <a:lnTo>
                      <a:pt x="147" y="45"/>
                    </a:lnTo>
                    <a:lnTo>
                      <a:pt x="151" y="37"/>
                    </a:lnTo>
                    <a:lnTo>
                      <a:pt x="156" y="31"/>
                    </a:lnTo>
                    <a:lnTo>
                      <a:pt x="160" y="24"/>
                    </a:lnTo>
                    <a:lnTo>
                      <a:pt x="164" y="17"/>
                    </a:lnTo>
                    <a:lnTo>
                      <a:pt x="160" y="15"/>
                    </a:lnTo>
                    <a:lnTo>
                      <a:pt x="154" y="14"/>
                    </a:lnTo>
                    <a:lnTo>
                      <a:pt x="150" y="11"/>
                    </a:lnTo>
                    <a:lnTo>
                      <a:pt x="144" y="8"/>
                    </a:lnTo>
                    <a:lnTo>
                      <a:pt x="138" y="5"/>
                    </a:lnTo>
                    <a:lnTo>
                      <a:pt x="132" y="3"/>
                    </a:lnTo>
                    <a:lnTo>
                      <a:pt x="127" y="2"/>
                    </a:lnTo>
                    <a:lnTo>
                      <a:pt x="121" y="0"/>
                    </a:lnTo>
                    <a:lnTo>
                      <a:pt x="117" y="0"/>
                    </a:lnTo>
                    <a:lnTo>
                      <a:pt x="112" y="2"/>
                    </a:lnTo>
                    <a:lnTo>
                      <a:pt x="108" y="3"/>
                    </a:lnTo>
                    <a:lnTo>
                      <a:pt x="104" y="5"/>
                    </a:lnTo>
                    <a:lnTo>
                      <a:pt x="98" y="5"/>
                    </a:lnTo>
                    <a:lnTo>
                      <a:pt x="93" y="6"/>
                    </a:lnTo>
                    <a:lnTo>
                      <a:pt x="87" y="8"/>
                    </a:lnTo>
                    <a:lnTo>
                      <a:pt x="81" y="9"/>
                    </a:lnTo>
                    <a:lnTo>
                      <a:pt x="83" y="14"/>
                    </a:lnTo>
                    <a:lnTo>
                      <a:pt x="83" y="17"/>
                    </a:lnTo>
                    <a:lnTo>
                      <a:pt x="83" y="21"/>
                    </a:lnTo>
                    <a:lnTo>
                      <a:pt x="81" y="23"/>
                    </a:lnTo>
                    <a:lnTo>
                      <a:pt x="78" y="25"/>
                    </a:lnTo>
                    <a:lnTo>
                      <a:pt x="75" y="25"/>
                    </a:lnTo>
                    <a:lnTo>
                      <a:pt x="71" y="27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3" y="27"/>
                    </a:lnTo>
                    <a:lnTo>
                      <a:pt x="62" y="27"/>
                    </a:lnTo>
                    <a:lnTo>
                      <a:pt x="61" y="27"/>
                    </a:lnTo>
                    <a:lnTo>
                      <a:pt x="59" y="27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3" y="27"/>
                    </a:lnTo>
                    <a:lnTo>
                      <a:pt x="49" y="25"/>
                    </a:lnTo>
                    <a:lnTo>
                      <a:pt x="46" y="23"/>
                    </a:lnTo>
                    <a:lnTo>
                      <a:pt x="43" y="20"/>
                    </a:lnTo>
                    <a:lnTo>
                      <a:pt x="40" y="17"/>
                    </a:lnTo>
                    <a:lnTo>
                      <a:pt x="37" y="14"/>
                    </a:lnTo>
                    <a:lnTo>
                      <a:pt x="34" y="12"/>
                    </a:lnTo>
                    <a:lnTo>
                      <a:pt x="29" y="12"/>
                    </a:lnTo>
                    <a:lnTo>
                      <a:pt x="25" y="12"/>
                    </a:lnTo>
                    <a:lnTo>
                      <a:pt x="23" y="12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6" y="6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4" y="18"/>
                    </a:lnTo>
                    <a:lnTo>
                      <a:pt x="3" y="25"/>
                    </a:lnTo>
                    <a:lnTo>
                      <a:pt x="1" y="31"/>
                    </a:lnTo>
                    <a:lnTo>
                      <a:pt x="1" y="37"/>
                    </a:lnTo>
                    <a:lnTo>
                      <a:pt x="0" y="45"/>
                    </a:lnTo>
                    <a:lnTo>
                      <a:pt x="1" y="51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 dirty="0"/>
              </a:p>
            </p:txBody>
          </p:sp>
          <p:sp>
            <p:nvSpPr>
              <p:cNvPr id="204" name="Freeform 121">
                <a:extLst>
                  <a:ext uri="{FF2B5EF4-FFF2-40B4-BE49-F238E27FC236}">
                    <a16:creationId xmlns:a16="http://schemas.microsoft.com/office/drawing/2014/main" id="{5F30D625-F4DE-4BE2-8185-93100B1B8A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45" y="2429"/>
                <a:ext cx="140" cy="129"/>
              </a:xfrm>
              <a:custGeom>
                <a:avLst/>
                <a:gdLst>
                  <a:gd name="T0" fmla="*/ 131 w 153"/>
                  <a:gd name="T1" fmla="*/ 119 h 132"/>
                  <a:gd name="T2" fmla="*/ 122 w 153"/>
                  <a:gd name="T3" fmla="*/ 113 h 132"/>
                  <a:gd name="T4" fmla="*/ 111 w 153"/>
                  <a:gd name="T5" fmla="*/ 108 h 132"/>
                  <a:gd name="T6" fmla="*/ 101 w 153"/>
                  <a:gd name="T7" fmla="*/ 105 h 132"/>
                  <a:gd name="T8" fmla="*/ 92 w 153"/>
                  <a:gd name="T9" fmla="*/ 103 h 132"/>
                  <a:gd name="T10" fmla="*/ 83 w 153"/>
                  <a:gd name="T11" fmla="*/ 106 h 132"/>
                  <a:gd name="T12" fmla="*/ 74 w 153"/>
                  <a:gd name="T13" fmla="*/ 108 h 132"/>
                  <a:gd name="T14" fmla="*/ 64 w 153"/>
                  <a:gd name="T15" fmla="*/ 110 h 132"/>
                  <a:gd name="T16" fmla="*/ 60 w 153"/>
                  <a:gd name="T17" fmla="*/ 116 h 132"/>
                  <a:gd name="T18" fmla="*/ 60 w 153"/>
                  <a:gd name="T19" fmla="*/ 123 h 132"/>
                  <a:gd name="T20" fmla="*/ 56 w 153"/>
                  <a:gd name="T21" fmla="*/ 127 h 132"/>
                  <a:gd name="T22" fmla="*/ 49 w 153"/>
                  <a:gd name="T23" fmla="*/ 129 h 132"/>
                  <a:gd name="T24" fmla="*/ 44 w 153"/>
                  <a:gd name="T25" fmla="*/ 129 h 132"/>
                  <a:gd name="T26" fmla="*/ 41 w 153"/>
                  <a:gd name="T27" fmla="*/ 129 h 132"/>
                  <a:gd name="T28" fmla="*/ 38 w 153"/>
                  <a:gd name="T29" fmla="*/ 129 h 132"/>
                  <a:gd name="T30" fmla="*/ 35 w 153"/>
                  <a:gd name="T31" fmla="*/ 129 h 132"/>
                  <a:gd name="T32" fmla="*/ 29 w 153"/>
                  <a:gd name="T33" fmla="*/ 127 h 132"/>
                  <a:gd name="T34" fmla="*/ 24 w 153"/>
                  <a:gd name="T35" fmla="*/ 122 h 132"/>
                  <a:gd name="T36" fmla="*/ 18 w 153"/>
                  <a:gd name="T37" fmla="*/ 116 h 132"/>
                  <a:gd name="T38" fmla="*/ 11 w 153"/>
                  <a:gd name="T39" fmla="*/ 114 h 132"/>
                  <a:gd name="T40" fmla="*/ 7 w 153"/>
                  <a:gd name="T41" fmla="*/ 114 h 132"/>
                  <a:gd name="T42" fmla="*/ 5 w 153"/>
                  <a:gd name="T43" fmla="*/ 114 h 132"/>
                  <a:gd name="T44" fmla="*/ 3 w 153"/>
                  <a:gd name="T45" fmla="*/ 113 h 132"/>
                  <a:gd name="T46" fmla="*/ 2 w 153"/>
                  <a:gd name="T47" fmla="*/ 110 h 132"/>
                  <a:gd name="T48" fmla="*/ 16 w 153"/>
                  <a:gd name="T49" fmla="*/ 90 h 132"/>
                  <a:gd name="T50" fmla="*/ 16 w 153"/>
                  <a:gd name="T51" fmla="*/ 88 h 132"/>
                  <a:gd name="T52" fmla="*/ 19 w 153"/>
                  <a:gd name="T53" fmla="*/ 84 h 132"/>
                  <a:gd name="T54" fmla="*/ 21 w 153"/>
                  <a:gd name="T55" fmla="*/ 78 h 132"/>
                  <a:gd name="T56" fmla="*/ 22 w 153"/>
                  <a:gd name="T57" fmla="*/ 71 h 132"/>
                  <a:gd name="T58" fmla="*/ 21 w 153"/>
                  <a:gd name="T59" fmla="*/ 65 h 132"/>
                  <a:gd name="T60" fmla="*/ 21 w 153"/>
                  <a:gd name="T61" fmla="*/ 61 h 132"/>
                  <a:gd name="T62" fmla="*/ 21 w 153"/>
                  <a:gd name="T63" fmla="*/ 58 h 132"/>
                  <a:gd name="T64" fmla="*/ 21 w 153"/>
                  <a:gd name="T65" fmla="*/ 58 h 132"/>
                  <a:gd name="T66" fmla="*/ 24 w 153"/>
                  <a:gd name="T67" fmla="*/ 33 h 132"/>
                  <a:gd name="T68" fmla="*/ 35 w 153"/>
                  <a:gd name="T69" fmla="*/ 15 h 132"/>
                  <a:gd name="T70" fmla="*/ 36 w 153"/>
                  <a:gd name="T71" fmla="*/ 15 h 132"/>
                  <a:gd name="T72" fmla="*/ 40 w 153"/>
                  <a:gd name="T73" fmla="*/ 15 h 132"/>
                  <a:gd name="T74" fmla="*/ 44 w 153"/>
                  <a:gd name="T75" fmla="*/ 12 h 132"/>
                  <a:gd name="T76" fmla="*/ 47 w 153"/>
                  <a:gd name="T77" fmla="*/ 7 h 132"/>
                  <a:gd name="T78" fmla="*/ 52 w 153"/>
                  <a:gd name="T79" fmla="*/ 7 h 132"/>
                  <a:gd name="T80" fmla="*/ 59 w 153"/>
                  <a:gd name="T81" fmla="*/ 7 h 132"/>
                  <a:gd name="T82" fmla="*/ 66 w 153"/>
                  <a:gd name="T83" fmla="*/ 6 h 132"/>
                  <a:gd name="T84" fmla="*/ 71 w 153"/>
                  <a:gd name="T85" fmla="*/ 7 h 132"/>
                  <a:gd name="T86" fmla="*/ 75 w 153"/>
                  <a:gd name="T87" fmla="*/ 10 h 132"/>
                  <a:gd name="T88" fmla="*/ 80 w 153"/>
                  <a:gd name="T89" fmla="*/ 13 h 132"/>
                  <a:gd name="T90" fmla="*/ 82 w 153"/>
                  <a:gd name="T91" fmla="*/ 15 h 132"/>
                  <a:gd name="T92" fmla="*/ 87 w 153"/>
                  <a:gd name="T93" fmla="*/ 16 h 132"/>
                  <a:gd name="T94" fmla="*/ 94 w 153"/>
                  <a:gd name="T95" fmla="*/ 15 h 132"/>
                  <a:gd name="T96" fmla="*/ 100 w 153"/>
                  <a:gd name="T97" fmla="*/ 9 h 132"/>
                  <a:gd name="T98" fmla="*/ 103 w 153"/>
                  <a:gd name="T99" fmla="*/ 4 h 132"/>
                  <a:gd name="T100" fmla="*/ 108 w 153"/>
                  <a:gd name="T101" fmla="*/ 0 h 132"/>
                  <a:gd name="T102" fmla="*/ 111 w 153"/>
                  <a:gd name="T103" fmla="*/ 7 h 132"/>
                  <a:gd name="T104" fmla="*/ 113 w 153"/>
                  <a:gd name="T105" fmla="*/ 16 h 132"/>
                  <a:gd name="T106" fmla="*/ 119 w 153"/>
                  <a:gd name="T107" fmla="*/ 22 h 132"/>
                  <a:gd name="T108" fmla="*/ 127 w 153"/>
                  <a:gd name="T109" fmla="*/ 26 h 132"/>
                  <a:gd name="T110" fmla="*/ 128 w 153"/>
                  <a:gd name="T111" fmla="*/ 52 h 132"/>
                  <a:gd name="T112" fmla="*/ 134 w 153"/>
                  <a:gd name="T113" fmla="*/ 72 h 132"/>
                  <a:gd name="T114" fmla="*/ 139 w 153"/>
                  <a:gd name="T115" fmla="*/ 91 h 132"/>
                  <a:gd name="T116" fmla="*/ 140 w 153"/>
                  <a:gd name="T117" fmla="*/ 111 h 132"/>
                  <a:gd name="T118" fmla="*/ 139 w 153"/>
                  <a:gd name="T119" fmla="*/ 114 h 132"/>
                  <a:gd name="T120" fmla="*/ 137 w 153"/>
                  <a:gd name="T121" fmla="*/ 116 h 132"/>
                  <a:gd name="T122" fmla="*/ 136 w 153"/>
                  <a:gd name="T123" fmla="*/ 119 h 132"/>
                  <a:gd name="T124" fmla="*/ 135 w 153"/>
                  <a:gd name="T125" fmla="*/ 120 h 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3"/>
                  <a:gd name="T190" fmla="*/ 0 h 132"/>
                  <a:gd name="T191" fmla="*/ 153 w 153"/>
                  <a:gd name="T192" fmla="*/ 132 h 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3" h="132">
                    <a:moveTo>
                      <a:pt x="147" y="123"/>
                    </a:moveTo>
                    <a:lnTo>
                      <a:pt x="143" y="122"/>
                    </a:lnTo>
                    <a:lnTo>
                      <a:pt x="137" y="119"/>
                    </a:lnTo>
                    <a:lnTo>
                      <a:pt x="133" y="116"/>
                    </a:lnTo>
                    <a:lnTo>
                      <a:pt x="127" y="113"/>
                    </a:lnTo>
                    <a:lnTo>
                      <a:pt x="121" y="110"/>
                    </a:lnTo>
                    <a:lnTo>
                      <a:pt x="115" y="108"/>
                    </a:lnTo>
                    <a:lnTo>
                      <a:pt x="110" y="107"/>
                    </a:lnTo>
                    <a:lnTo>
                      <a:pt x="104" y="105"/>
                    </a:lnTo>
                    <a:lnTo>
                      <a:pt x="100" y="105"/>
                    </a:lnTo>
                    <a:lnTo>
                      <a:pt x="95" y="107"/>
                    </a:lnTo>
                    <a:lnTo>
                      <a:pt x="91" y="108"/>
                    </a:lnTo>
                    <a:lnTo>
                      <a:pt x="87" y="110"/>
                    </a:lnTo>
                    <a:lnTo>
                      <a:pt x="81" y="110"/>
                    </a:lnTo>
                    <a:lnTo>
                      <a:pt x="76" y="111"/>
                    </a:lnTo>
                    <a:lnTo>
                      <a:pt x="70" y="113"/>
                    </a:lnTo>
                    <a:lnTo>
                      <a:pt x="64" y="114"/>
                    </a:lnTo>
                    <a:lnTo>
                      <a:pt x="66" y="119"/>
                    </a:lnTo>
                    <a:lnTo>
                      <a:pt x="66" y="122"/>
                    </a:lnTo>
                    <a:lnTo>
                      <a:pt x="66" y="126"/>
                    </a:lnTo>
                    <a:lnTo>
                      <a:pt x="64" y="128"/>
                    </a:lnTo>
                    <a:lnTo>
                      <a:pt x="61" y="130"/>
                    </a:lnTo>
                    <a:lnTo>
                      <a:pt x="58" y="130"/>
                    </a:lnTo>
                    <a:lnTo>
                      <a:pt x="54" y="132"/>
                    </a:lnTo>
                    <a:lnTo>
                      <a:pt x="49" y="132"/>
                    </a:lnTo>
                    <a:lnTo>
                      <a:pt x="48" y="132"/>
                    </a:lnTo>
                    <a:lnTo>
                      <a:pt x="46" y="132"/>
                    </a:lnTo>
                    <a:lnTo>
                      <a:pt x="45" y="132"/>
                    </a:lnTo>
                    <a:lnTo>
                      <a:pt x="44" y="132"/>
                    </a:lnTo>
                    <a:lnTo>
                      <a:pt x="42" y="132"/>
                    </a:lnTo>
                    <a:lnTo>
                      <a:pt x="39" y="132"/>
                    </a:lnTo>
                    <a:lnTo>
                      <a:pt x="38" y="132"/>
                    </a:lnTo>
                    <a:lnTo>
                      <a:pt x="36" y="132"/>
                    </a:lnTo>
                    <a:lnTo>
                      <a:pt x="32" y="130"/>
                    </a:lnTo>
                    <a:lnTo>
                      <a:pt x="29" y="128"/>
                    </a:lnTo>
                    <a:lnTo>
                      <a:pt x="26" y="125"/>
                    </a:lnTo>
                    <a:lnTo>
                      <a:pt x="23" y="122"/>
                    </a:lnTo>
                    <a:lnTo>
                      <a:pt x="20" y="119"/>
                    </a:lnTo>
                    <a:lnTo>
                      <a:pt x="17" y="117"/>
                    </a:lnTo>
                    <a:lnTo>
                      <a:pt x="12" y="117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5" y="116"/>
                    </a:lnTo>
                    <a:lnTo>
                      <a:pt x="3" y="116"/>
                    </a:lnTo>
                    <a:lnTo>
                      <a:pt x="3" y="114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17" y="92"/>
                    </a:lnTo>
                    <a:lnTo>
                      <a:pt x="18" y="90"/>
                    </a:lnTo>
                    <a:lnTo>
                      <a:pt x="20" y="89"/>
                    </a:lnTo>
                    <a:lnTo>
                      <a:pt x="21" y="86"/>
                    </a:lnTo>
                    <a:lnTo>
                      <a:pt x="23" y="83"/>
                    </a:lnTo>
                    <a:lnTo>
                      <a:pt x="23" y="80"/>
                    </a:lnTo>
                    <a:lnTo>
                      <a:pt x="24" y="77"/>
                    </a:lnTo>
                    <a:lnTo>
                      <a:pt x="24" y="73"/>
                    </a:lnTo>
                    <a:lnTo>
                      <a:pt x="23" y="70"/>
                    </a:lnTo>
                    <a:lnTo>
                      <a:pt x="23" y="67"/>
                    </a:lnTo>
                    <a:lnTo>
                      <a:pt x="23" y="65"/>
                    </a:lnTo>
                    <a:lnTo>
                      <a:pt x="23" y="62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30" y="53"/>
                    </a:lnTo>
                    <a:lnTo>
                      <a:pt x="26" y="34"/>
                    </a:lnTo>
                    <a:lnTo>
                      <a:pt x="38" y="31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4" y="15"/>
                    </a:lnTo>
                    <a:lnTo>
                      <a:pt x="46" y="13"/>
                    </a:lnTo>
                    <a:lnTo>
                      <a:pt x="48" y="12"/>
                    </a:lnTo>
                    <a:lnTo>
                      <a:pt x="51" y="10"/>
                    </a:lnTo>
                    <a:lnTo>
                      <a:pt x="51" y="7"/>
                    </a:lnTo>
                    <a:lnTo>
                      <a:pt x="54" y="7"/>
                    </a:lnTo>
                    <a:lnTo>
                      <a:pt x="57" y="7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7" y="7"/>
                    </a:lnTo>
                    <a:lnTo>
                      <a:pt x="72" y="6"/>
                    </a:lnTo>
                    <a:lnTo>
                      <a:pt x="75" y="6"/>
                    </a:lnTo>
                    <a:lnTo>
                      <a:pt x="78" y="7"/>
                    </a:lnTo>
                    <a:lnTo>
                      <a:pt x="81" y="9"/>
                    </a:lnTo>
                    <a:lnTo>
                      <a:pt x="82" y="10"/>
                    </a:lnTo>
                    <a:lnTo>
                      <a:pt x="85" y="12"/>
                    </a:lnTo>
                    <a:lnTo>
                      <a:pt x="87" y="13"/>
                    </a:lnTo>
                    <a:lnTo>
                      <a:pt x="87" y="15"/>
                    </a:lnTo>
                    <a:lnTo>
                      <a:pt x="90" y="15"/>
                    </a:lnTo>
                    <a:lnTo>
                      <a:pt x="93" y="16"/>
                    </a:lnTo>
                    <a:lnTo>
                      <a:pt x="95" y="16"/>
                    </a:lnTo>
                    <a:lnTo>
                      <a:pt x="98" y="15"/>
                    </a:lnTo>
                    <a:lnTo>
                      <a:pt x="103" y="15"/>
                    </a:lnTo>
                    <a:lnTo>
                      <a:pt x="106" y="12"/>
                    </a:lnTo>
                    <a:lnTo>
                      <a:pt x="109" y="9"/>
                    </a:lnTo>
                    <a:lnTo>
                      <a:pt x="112" y="7"/>
                    </a:lnTo>
                    <a:lnTo>
                      <a:pt x="113" y="4"/>
                    </a:lnTo>
                    <a:lnTo>
                      <a:pt x="116" y="1"/>
                    </a:lnTo>
                    <a:lnTo>
                      <a:pt x="118" y="0"/>
                    </a:lnTo>
                    <a:lnTo>
                      <a:pt x="119" y="4"/>
                    </a:lnTo>
                    <a:lnTo>
                      <a:pt x="121" y="7"/>
                    </a:lnTo>
                    <a:lnTo>
                      <a:pt x="121" y="12"/>
                    </a:lnTo>
                    <a:lnTo>
                      <a:pt x="124" y="16"/>
                    </a:lnTo>
                    <a:lnTo>
                      <a:pt x="127" y="19"/>
                    </a:lnTo>
                    <a:lnTo>
                      <a:pt x="130" y="22"/>
                    </a:lnTo>
                    <a:lnTo>
                      <a:pt x="134" y="25"/>
                    </a:lnTo>
                    <a:lnTo>
                      <a:pt x="139" y="27"/>
                    </a:lnTo>
                    <a:lnTo>
                      <a:pt x="139" y="41"/>
                    </a:lnTo>
                    <a:lnTo>
                      <a:pt x="140" y="53"/>
                    </a:lnTo>
                    <a:lnTo>
                      <a:pt x="143" y="64"/>
                    </a:lnTo>
                    <a:lnTo>
                      <a:pt x="146" y="74"/>
                    </a:lnTo>
                    <a:lnTo>
                      <a:pt x="149" y="83"/>
                    </a:lnTo>
                    <a:lnTo>
                      <a:pt x="152" y="93"/>
                    </a:lnTo>
                    <a:lnTo>
                      <a:pt x="153" y="104"/>
                    </a:lnTo>
                    <a:lnTo>
                      <a:pt x="153" y="114"/>
                    </a:lnTo>
                    <a:lnTo>
                      <a:pt x="152" y="116"/>
                    </a:lnTo>
                    <a:lnTo>
                      <a:pt x="152" y="117"/>
                    </a:lnTo>
                    <a:lnTo>
                      <a:pt x="150" y="117"/>
                    </a:lnTo>
                    <a:lnTo>
                      <a:pt x="150" y="119"/>
                    </a:lnTo>
                    <a:lnTo>
                      <a:pt x="149" y="120"/>
                    </a:lnTo>
                    <a:lnTo>
                      <a:pt x="149" y="122"/>
                    </a:lnTo>
                    <a:lnTo>
                      <a:pt x="147" y="1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 dirty="0"/>
              </a:p>
            </p:txBody>
          </p:sp>
          <p:sp>
            <p:nvSpPr>
              <p:cNvPr id="205" name="Freeform 122">
                <a:extLst>
                  <a:ext uri="{FF2B5EF4-FFF2-40B4-BE49-F238E27FC236}">
                    <a16:creationId xmlns:a16="http://schemas.microsoft.com/office/drawing/2014/main" id="{2E50E93C-E2E1-4BF3-98EB-575FFD5E13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86" y="2881"/>
                <a:ext cx="182" cy="186"/>
              </a:xfrm>
              <a:custGeom>
                <a:avLst/>
                <a:gdLst>
                  <a:gd name="T0" fmla="*/ 153 w 197"/>
                  <a:gd name="T1" fmla="*/ 26 h 190"/>
                  <a:gd name="T2" fmla="*/ 144 w 197"/>
                  <a:gd name="T3" fmla="*/ 45 h 190"/>
                  <a:gd name="T4" fmla="*/ 133 w 197"/>
                  <a:gd name="T5" fmla="*/ 55 h 190"/>
                  <a:gd name="T6" fmla="*/ 123 w 197"/>
                  <a:gd name="T7" fmla="*/ 49 h 190"/>
                  <a:gd name="T8" fmla="*/ 117 w 197"/>
                  <a:gd name="T9" fmla="*/ 39 h 190"/>
                  <a:gd name="T10" fmla="*/ 111 w 197"/>
                  <a:gd name="T11" fmla="*/ 35 h 190"/>
                  <a:gd name="T12" fmla="*/ 103 w 197"/>
                  <a:gd name="T13" fmla="*/ 36 h 190"/>
                  <a:gd name="T14" fmla="*/ 94 w 197"/>
                  <a:gd name="T15" fmla="*/ 36 h 190"/>
                  <a:gd name="T16" fmla="*/ 75 w 197"/>
                  <a:gd name="T17" fmla="*/ 29 h 190"/>
                  <a:gd name="T18" fmla="*/ 55 w 197"/>
                  <a:gd name="T19" fmla="*/ 16 h 190"/>
                  <a:gd name="T20" fmla="*/ 38 w 197"/>
                  <a:gd name="T21" fmla="*/ 0 h 190"/>
                  <a:gd name="T22" fmla="*/ 31 w 197"/>
                  <a:gd name="T23" fmla="*/ 1 h 190"/>
                  <a:gd name="T24" fmla="*/ 24 w 197"/>
                  <a:gd name="T25" fmla="*/ 3 h 190"/>
                  <a:gd name="T26" fmla="*/ 18 w 197"/>
                  <a:gd name="T27" fmla="*/ 21 h 190"/>
                  <a:gd name="T28" fmla="*/ 23 w 197"/>
                  <a:gd name="T29" fmla="*/ 26 h 190"/>
                  <a:gd name="T30" fmla="*/ 29 w 197"/>
                  <a:gd name="T31" fmla="*/ 33 h 190"/>
                  <a:gd name="T32" fmla="*/ 20 w 197"/>
                  <a:gd name="T33" fmla="*/ 52 h 190"/>
                  <a:gd name="T34" fmla="*/ 23 w 197"/>
                  <a:gd name="T35" fmla="*/ 58 h 190"/>
                  <a:gd name="T36" fmla="*/ 24 w 197"/>
                  <a:gd name="T37" fmla="*/ 61 h 190"/>
                  <a:gd name="T38" fmla="*/ 26 w 197"/>
                  <a:gd name="T39" fmla="*/ 71 h 190"/>
                  <a:gd name="T40" fmla="*/ 20 w 197"/>
                  <a:gd name="T41" fmla="*/ 82 h 190"/>
                  <a:gd name="T42" fmla="*/ 15 w 197"/>
                  <a:gd name="T43" fmla="*/ 94 h 190"/>
                  <a:gd name="T44" fmla="*/ 9 w 197"/>
                  <a:gd name="T45" fmla="*/ 99 h 190"/>
                  <a:gd name="T46" fmla="*/ 6 w 197"/>
                  <a:gd name="T47" fmla="*/ 97 h 190"/>
                  <a:gd name="T48" fmla="*/ 0 w 197"/>
                  <a:gd name="T49" fmla="*/ 94 h 190"/>
                  <a:gd name="T50" fmla="*/ 9 w 197"/>
                  <a:gd name="T51" fmla="*/ 127 h 190"/>
                  <a:gd name="T52" fmla="*/ 23 w 197"/>
                  <a:gd name="T53" fmla="*/ 148 h 190"/>
                  <a:gd name="T54" fmla="*/ 30 w 197"/>
                  <a:gd name="T55" fmla="*/ 171 h 190"/>
                  <a:gd name="T56" fmla="*/ 30 w 197"/>
                  <a:gd name="T57" fmla="*/ 174 h 190"/>
                  <a:gd name="T58" fmla="*/ 31 w 197"/>
                  <a:gd name="T59" fmla="*/ 180 h 190"/>
                  <a:gd name="T60" fmla="*/ 34 w 197"/>
                  <a:gd name="T61" fmla="*/ 178 h 190"/>
                  <a:gd name="T62" fmla="*/ 37 w 197"/>
                  <a:gd name="T63" fmla="*/ 170 h 190"/>
                  <a:gd name="T64" fmla="*/ 45 w 197"/>
                  <a:gd name="T65" fmla="*/ 165 h 190"/>
                  <a:gd name="T66" fmla="*/ 55 w 197"/>
                  <a:gd name="T67" fmla="*/ 171 h 190"/>
                  <a:gd name="T68" fmla="*/ 54 w 197"/>
                  <a:gd name="T69" fmla="*/ 180 h 190"/>
                  <a:gd name="T70" fmla="*/ 57 w 197"/>
                  <a:gd name="T71" fmla="*/ 181 h 190"/>
                  <a:gd name="T72" fmla="*/ 68 w 197"/>
                  <a:gd name="T73" fmla="*/ 178 h 190"/>
                  <a:gd name="T74" fmla="*/ 79 w 197"/>
                  <a:gd name="T75" fmla="*/ 178 h 190"/>
                  <a:gd name="T76" fmla="*/ 89 w 197"/>
                  <a:gd name="T77" fmla="*/ 178 h 190"/>
                  <a:gd name="T78" fmla="*/ 99 w 197"/>
                  <a:gd name="T79" fmla="*/ 178 h 190"/>
                  <a:gd name="T80" fmla="*/ 105 w 197"/>
                  <a:gd name="T81" fmla="*/ 180 h 190"/>
                  <a:gd name="T82" fmla="*/ 112 w 197"/>
                  <a:gd name="T83" fmla="*/ 177 h 190"/>
                  <a:gd name="T84" fmla="*/ 117 w 197"/>
                  <a:gd name="T85" fmla="*/ 174 h 190"/>
                  <a:gd name="T86" fmla="*/ 123 w 197"/>
                  <a:gd name="T87" fmla="*/ 175 h 190"/>
                  <a:gd name="T88" fmla="*/ 134 w 197"/>
                  <a:gd name="T89" fmla="*/ 178 h 190"/>
                  <a:gd name="T90" fmla="*/ 141 w 197"/>
                  <a:gd name="T91" fmla="*/ 183 h 190"/>
                  <a:gd name="T92" fmla="*/ 142 w 197"/>
                  <a:gd name="T93" fmla="*/ 180 h 190"/>
                  <a:gd name="T94" fmla="*/ 148 w 197"/>
                  <a:gd name="T95" fmla="*/ 175 h 190"/>
                  <a:gd name="T96" fmla="*/ 157 w 197"/>
                  <a:gd name="T97" fmla="*/ 170 h 190"/>
                  <a:gd name="T98" fmla="*/ 157 w 197"/>
                  <a:gd name="T99" fmla="*/ 145 h 190"/>
                  <a:gd name="T100" fmla="*/ 157 w 197"/>
                  <a:gd name="T101" fmla="*/ 116 h 190"/>
                  <a:gd name="T102" fmla="*/ 163 w 197"/>
                  <a:gd name="T103" fmla="*/ 102 h 190"/>
                  <a:gd name="T104" fmla="*/ 179 w 197"/>
                  <a:gd name="T105" fmla="*/ 87 h 190"/>
                  <a:gd name="T106" fmla="*/ 179 w 197"/>
                  <a:gd name="T107" fmla="*/ 66 h 190"/>
                  <a:gd name="T108" fmla="*/ 168 w 197"/>
                  <a:gd name="T109" fmla="*/ 49 h 190"/>
                  <a:gd name="T110" fmla="*/ 167 w 197"/>
                  <a:gd name="T111" fmla="*/ 32 h 190"/>
                  <a:gd name="T112" fmla="*/ 162 w 197"/>
                  <a:gd name="T113" fmla="*/ 22 h 190"/>
                  <a:gd name="T114" fmla="*/ 160 w 197"/>
                  <a:gd name="T115" fmla="*/ 19 h 190"/>
                  <a:gd name="T116" fmla="*/ 159 w 197"/>
                  <a:gd name="T117" fmla="*/ 16 h 1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97"/>
                  <a:gd name="T178" fmla="*/ 0 h 190"/>
                  <a:gd name="T179" fmla="*/ 197 w 197"/>
                  <a:gd name="T180" fmla="*/ 190 h 1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97" h="190">
                    <a:moveTo>
                      <a:pt x="169" y="15"/>
                    </a:moveTo>
                    <a:lnTo>
                      <a:pt x="169" y="19"/>
                    </a:lnTo>
                    <a:lnTo>
                      <a:pt x="166" y="27"/>
                    </a:lnTo>
                    <a:lnTo>
                      <a:pt x="163" y="33"/>
                    </a:lnTo>
                    <a:lnTo>
                      <a:pt x="158" y="40"/>
                    </a:lnTo>
                    <a:lnTo>
                      <a:pt x="156" y="46"/>
                    </a:lnTo>
                    <a:lnTo>
                      <a:pt x="151" y="52"/>
                    </a:lnTo>
                    <a:lnTo>
                      <a:pt x="147" y="55"/>
                    </a:lnTo>
                    <a:lnTo>
                      <a:pt x="144" y="56"/>
                    </a:lnTo>
                    <a:lnTo>
                      <a:pt x="139" y="56"/>
                    </a:lnTo>
                    <a:lnTo>
                      <a:pt x="136" y="53"/>
                    </a:lnTo>
                    <a:lnTo>
                      <a:pt x="133" y="50"/>
                    </a:lnTo>
                    <a:lnTo>
                      <a:pt x="132" y="47"/>
                    </a:lnTo>
                    <a:lnTo>
                      <a:pt x="129" y="43"/>
                    </a:lnTo>
                    <a:lnTo>
                      <a:pt x="127" y="40"/>
                    </a:lnTo>
                    <a:lnTo>
                      <a:pt x="126" y="37"/>
                    </a:lnTo>
                    <a:lnTo>
                      <a:pt x="123" y="37"/>
                    </a:lnTo>
                    <a:lnTo>
                      <a:pt x="120" y="36"/>
                    </a:lnTo>
                    <a:lnTo>
                      <a:pt x="117" y="36"/>
                    </a:lnTo>
                    <a:lnTo>
                      <a:pt x="114" y="36"/>
                    </a:lnTo>
                    <a:lnTo>
                      <a:pt x="111" y="37"/>
                    </a:lnTo>
                    <a:lnTo>
                      <a:pt x="108" y="37"/>
                    </a:lnTo>
                    <a:lnTo>
                      <a:pt x="105" y="37"/>
                    </a:lnTo>
                    <a:lnTo>
                      <a:pt x="102" y="37"/>
                    </a:lnTo>
                    <a:lnTo>
                      <a:pt x="99" y="37"/>
                    </a:lnTo>
                    <a:lnTo>
                      <a:pt x="90" y="33"/>
                    </a:lnTo>
                    <a:lnTo>
                      <a:pt x="81" y="30"/>
                    </a:lnTo>
                    <a:lnTo>
                      <a:pt x="74" y="25"/>
                    </a:lnTo>
                    <a:lnTo>
                      <a:pt x="66" y="22"/>
                    </a:lnTo>
                    <a:lnTo>
                      <a:pt x="59" y="16"/>
                    </a:lnTo>
                    <a:lnTo>
                      <a:pt x="53" y="12"/>
                    </a:lnTo>
                    <a:lnTo>
                      <a:pt x="47" y="6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5" y="4"/>
                    </a:lnTo>
                    <a:lnTo>
                      <a:pt x="20" y="7"/>
                    </a:lnTo>
                    <a:lnTo>
                      <a:pt x="20" y="21"/>
                    </a:lnTo>
                    <a:lnTo>
                      <a:pt x="22" y="22"/>
                    </a:lnTo>
                    <a:lnTo>
                      <a:pt x="23" y="25"/>
                    </a:lnTo>
                    <a:lnTo>
                      <a:pt x="25" y="27"/>
                    </a:lnTo>
                    <a:lnTo>
                      <a:pt x="26" y="30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4" y="37"/>
                    </a:lnTo>
                    <a:lnTo>
                      <a:pt x="35" y="40"/>
                    </a:lnTo>
                    <a:lnTo>
                      <a:pt x="22" y="53"/>
                    </a:lnTo>
                    <a:lnTo>
                      <a:pt x="23" y="56"/>
                    </a:lnTo>
                    <a:lnTo>
                      <a:pt x="23" y="58"/>
                    </a:lnTo>
                    <a:lnTo>
                      <a:pt x="25" y="59"/>
                    </a:lnTo>
                    <a:lnTo>
                      <a:pt x="25" y="61"/>
                    </a:lnTo>
                    <a:lnTo>
                      <a:pt x="26" y="61"/>
                    </a:lnTo>
                    <a:lnTo>
                      <a:pt x="26" y="62"/>
                    </a:lnTo>
                    <a:lnTo>
                      <a:pt x="28" y="65"/>
                    </a:lnTo>
                    <a:lnTo>
                      <a:pt x="28" y="67"/>
                    </a:lnTo>
                    <a:lnTo>
                      <a:pt x="28" y="73"/>
                    </a:lnTo>
                    <a:lnTo>
                      <a:pt x="26" y="77"/>
                    </a:lnTo>
                    <a:lnTo>
                      <a:pt x="25" y="82"/>
                    </a:lnTo>
                    <a:lnTo>
                      <a:pt x="22" y="84"/>
                    </a:lnTo>
                    <a:lnTo>
                      <a:pt x="20" y="89"/>
                    </a:lnTo>
                    <a:lnTo>
                      <a:pt x="17" y="93"/>
                    </a:lnTo>
                    <a:lnTo>
                      <a:pt x="16" y="96"/>
                    </a:lnTo>
                    <a:lnTo>
                      <a:pt x="13" y="101"/>
                    </a:lnTo>
                    <a:lnTo>
                      <a:pt x="11" y="101"/>
                    </a:lnTo>
                    <a:lnTo>
                      <a:pt x="10" y="101"/>
                    </a:lnTo>
                    <a:lnTo>
                      <a:pt x="9" y="99"/>
                    </a:lnTo>
                    <a:lnTo>
                      <a:pt x="7" y="99"/>
                    </a:lnTo>
                    <a:lnTo>
                      <a:pt x="6" y="99"/>
                    </a:lnTo>
                    <a:lnTo>
                      <a:pt x="4" y="98"/>
                    </a:lnTo>
                    <a:lnTo>
                      <a:pt x="3" y="98"/>
                    </a:lnTo>
                    <a:lnTo>
                      <a:pt x="0" y="96"/>
                    </a:lnTo>
                    <a:lnTo>
                      <a:pt x="3" y="111"/>
                    </a:lnTo>
                    <a:lnTo>
                      <a:pt x="6" y="122"/>
                    </a:lnTo>
                    <a:lnTo>
                      <a:pt x="10" y="130"/>
                    </a:lnTo>
                    <a:lnTo>
                      <a:pt x="16" y="136"/>
                    </a:lnTo>
                    <a:lnTo>
                      <a:pt x="20" y="144"/>
                    </a:lnTo>
                    <a:lnTo>
                      <a:pt x="25" y="151"/>
                    </a:lnTo>
                    <a:lnTo>
                      <a:pt x="29" y="162"/>
                    </a:lnTo>
                    <a:lnTo>
                      <a:pt x="32" y="175"/>
                    </a:lnTo>
                    <a:lnTo>
                      <a:pt x="32" y="176"/>
                    </a:lnTo>
                    <a:lnTo>
                      <a:pt x="32" y="178"/>
                    </a:lnTo>
                    <a:lnTo>
                      <a:pt x="32" y="179"/>
                    </a:lnTo>
                    <a:lnTo>
                      <a:pt x="32" y="181"/>
                    </a:lnTo>
                    <a:lnTo>
                      <a:pt x="34" y="184"/>
                    </a:lnTo>
                    <a:lnTo>
                      <a:pt x="34" y="187"/>
                    </a:lnTo>
                    <a:lnTo>
                      <a:pt x="35" y="184"/>
                    </a:lnTo>
                    <a:lnTo>
                      <a:pt x="37" y="182"/>
                    </a:lnTo>
                    <a:lnTo>
                      <a:pt x="38" y="179"/>
                    </a:lnTo>
                    <a:lnTo>
                      <a:pt x="38" y="176"/>
                    </a:lnTo>
                    <a:lnTo>
                      <a:pt x="40" y="174"/>
                    </a:lnTo>
                    <a:lnTo>
                      <a:pt x="41" y="171"/>
                    </a:lnTo>
                    <a:lnTo>
                      <a:pt x="44" y="169"/>
                    </a:lnTo>
                    <a:lnTo>
                      <a:pt x="49" y="169"/>
                    </a:lnTo>
                    <a:lnTo>
                      <a:pt x="55" y="171"/>
                    </a:lnTo>
                    <a:lnTo>
                      <a:pt x="58" y="172"/>
                    </a:lnTo>
                    <a:lnTo>
                      <a:pt x="59" y="175"/>
                    </a:lnTo>
                    <a:lnTo>
                      <a:pt x="59" y="178"/>
                    </a:lnTo>
                    <a:lnTo>
                      <a:pt x="59" y="181"/>
                    </a:lnTo>
                    <a:lnTo>
                      <a:pt x="58" y="184"/>
                    </a:lnTo>
                    <a:lnTo>
                      <a:pt x="58" y="185"/>
                    </a:lnTo>
                    <a:lnTo>
                      <a:pt x="60" y="187"/>
                    </a:lnTo>
                    <a:lnTo>
                      <a:pt x="62" y="185"/>
                    </a:lnTo>
                    <a:lnTo>
                      <a:pt x="66" y="185"/>
                    </a:lnTo>
                    <a:lnTo>
                      <a:pt x="69" y="184"/>
                    </a:lnTo>
                    <a:lnTo>
                      <a:pt x="74" y="182"/>
                    </a:lnTo>
                    <a:lnTo>
                      <a:pt x="77" y="182"/>
                    </a:lnTo>
                    <a:lnTo>
                      <a:pt x="81" y="181"/>
                    </a:lnTo>
                    <a:lnTo>
                      <a:pt x="86" y="182"/>
                    </a:lnTo>
                    <a:lnTo>
                      <a:pt x="90" y="184"/>
                    </a:lnTo>
                    <a:lnTo>
                      <a:pt x="93" y="182"/>
                    </a:lnTo>
                    <a:lnTo>
                      <a:pt x="96" y="182"/>
                    </a:lnTo>
                    <a:lnTo>
                      <a:pt x="101" y="182"/>
                    </a:lnTo>
                    <a:lnTo>
                      <a:pt x="104" y="182"/>
                    </a:lnTo>
                    <a:lnTo>
                      <a:pt x="107" y="182"/>
                    </a:lnTo>
                    <a:lnTo>
                      <a:pt x="109" y="184"/>
                    </a:lnTo>
                    <a:lnTo>
                      <a:pt x="112" y="184"/>
                    </a:lnTo>
                    <a:lnTo>
                      <a:pt x="114" y="184"/>
                    </a:lnTo>
                    <a:lnTo>
                      <a:pt x="117" y="184"/>
                    </a:lnTo>
                    <a:lnTo>
                      <a:pt x="120" y="182"/>
                    </a:lnTo>
                    <a:lnTo>
                      <a:pt x="121" y="181"/>
                    </a:lnTo>
                    <a:lnTo>
                      <a:pt x="123" y="179"/>
                    </a:lnTo>
                    <a:lnTo>
                      <a:pt x="124" y="179"/>
                    </a:lnTo>
                    <a:lnTo>
                      <a:pt x="127" y="178"/>
                    </a:lnTo>
                    <a:lnTo>
                      <a:pt x="129" y="176"/>
                    </a:lnTo>
                    <a:lnTo>
                      <a:pt x="130" y="176"/>
                    </a:lnTo>
                    <a:lnTo>
                      <a:pt x="133" y="179"/>
                    </a:lnTo>
                    <a:lnTo>
                      <a:pt x="138" y="179"/>
                    </a:lnTo>
                    <a:lnTo>
                      <a:pt x="141" y="181"/>
                    </a:lnTo>
                    <a:lnTo>
                      <a:pt x="145" y="182"/>
                    </a:lnTo>
                    <a:lnTo>
                      <a:pt x="148" y="182"/>
                    </a:lnTo>
                    <a:lnTo>
                      <a:pt x="151" y="184"/>
                    </a:lnTo>
                    <a:lnTo>
                      <a:pt x="153" y="187"/>
                    </a:lnTo>
                    <a:lnTo>
                      <a:pt x="154" y="190"/>
                    </a:lnTo>
                    <a:lnTo>
                      <a:pt x="153" y="187"/>
                    </a:lnTo>
                    <a:lnTo>
                      <a:pt x="154" y="184"/>
                    </a:lnTo>
                    <a:lnTo>
                      <a:pt x="156" y="182"/>
                    </a:lnTo>
                    <a:lnTo>
                      <a:pt x="157" y="181"/>
                    </a:lnTo>
                    <a:lnTo>
                      <a:pt x="160" y="179"/>
                    </a:lnTo>
                    <a:lnTo>
                      <a:pt x="163" y="178"/>
                    </a:lnTo>
                    <a:lnTo>
                      <a:pt x="167" y="176"/>
                    </a:lnTo>
                    <a:lnTo>
                      <a:pt x="170" y="174"/>
                    </a:lnTo>
                    <a:lnTo>
                      <a:pt x="170" y="168"/>
                    </a:lnTo>
                    <a:lnTo>
                      <a:pt x="170" y="159"/>
                    </a:lnTo>
                    <a:lnTo>
                      <a:pt x="170" y="148"/>
                    </a:lnTo>
                    <a:lnTo>
                      <a:pt x="170" y="138"/>
                    </a:lnTo>
                    <a:lnTo>
                      <a:pt x="170" y="128"/>
                    </a:lnTo>
                    <a:lnTo>
                      <a:pt x="170" y="119"/>
                    </a:lnTo>
                    <a:lnTo>
                      <a:pt x="170" y="113"/>
                    </a:lnTo>
                    <a:lnTo>
                      <a:pt x="170" y="110"/>
                    </a:lnTo>
                    <a:lnTo>
                      <a:pt x="176" y="104"/>
                    </a:lnTo>
                    <a:lnTo>
                      <a:pt x="184" y="99"/>
                    </a:lnTo>
                    <a:lnTo>
                      <a:pt x="190" y="95"/>
                    </a:lnTo>
                    <a:lnTo>
                      <a:pt x="194" y="89"/>
                    </a:lnTo>
                    <a:lnTo>
                      <a:pt x="197" y="83"/>
                    </a:lnTo>
                    <a:lnTo>
                      <a:pt x="197" y="76"/>
                    </a:lnTo>
                    <a:lnTo>
                      <a:pt x="194" y="67"/>
                    </a:lnTo>
                    <a:lnTo>
                      <a:pt x="187" y="56"/>
                    </a:lnTo>
                    <a:lnTo>
                      <a:pt x="184" y="55"/>
                    </a:lnTo>
                    <a:lnTo>
                      <a:pt x="182" y="50"/>
                    </a:lnTo>
                    <a:lnTo>
                      <a:pt x="181" y="44"/>
                    </a:lnTo>
                    <a:lnTo>
                      <a:pt x="181" y="38"/>
                    </a:lnTo>
                    <a:lnTo>
                      <a:pt x="181" y="33"/>
                    </a:lnTo>
                    <a:lnTo>
                      <a:pt x="179" y="28"/>
                    </a:lnTo>
                    <a:lnTo>
                      <a:pt x="178" y="24"/>
                    </a:lnTo>
                    <a:lnTo>
                      <a:pt x="175" y="22"/>
                    </a:lnTo>
                    <a:lnTo>
                      <a:pt x="175" y="21"/>
                    </a:lnTo>
                    <a:lnTo>
                      <a:pt x="173" y="21"/>
                    </a:lnTo>
                    <a:lnTo>
                      <a:pt x="173" y="19"/>
                    </a:lnTo>
                    <a:lnTo>
                      <a:pt x="172" y="18"/>
                    </a:lnTo>
                    <a:lnTo>
                      <a:pt x="172" y="16"/>
                    </a:lnTo>
                    <a:lnTo>
                      <a:pt x="170" y="16"/>
                    </a:lnTo>
                    <a:lnTo>
                      <a:pt x="169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 dirty="0"/>
              </a:p>
            </p:txBody>
          </p:sp>
          <p:sp>
            <p:nvSpPr>
              <p:cNvPr id="206" name="Freeform 123">
                <a:extLst>
                  <a:ext uri="{FF2B5EF4-FFF2-40B4-BE49-F238E27FC236}">
                    <a16:creationId xmlns:a16="http://schemas.microsoft.com/office/drawing/2014/main" id="{3D86B8F8-9ADB-4EE4-8FA7-1B45B9A34F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42" y="3436"/>
                <a:ext cx="237" cy="515"/>
              </a:xfrm>
              <a:custGeom>
                <a:avLst/>
                <a:gdLst>
                  <a:gd name="T0" fmla="*/ 127 w 258"/>
                  <a:gd name="T1" fmla="*/ 480 h 531"/>
                  <a:gd name="T2" fmla="*/ 121 w 258"/>
                  <a:gd name="T3" fmla="*/ 469 h 531"/>
                  <a:gd name="T4" fmla="*/ 138 w 258"/>
                  <a:gd name="T5" fmla="*/ 447 h 531"/>
                  <a:gd name="T6" fmla="*/ 120 w 258"/>
                  <a:gd name="T7" fmla="*/ 449 h 531"/>
                  <a:gd name="T8" fmla="*/ 115 w 258"/>
                  <a:gd name="T9" fmla="*/ 420 h 531"/>
                  <a:gd name="T10" fmla="*/ 150 w 258"/>
                  <a:gd name="T11" fmla="*/ 417 h 531"/>
                  <a:gd name="T12" fmla="*/ 147 w 258"/>
                  <a:gd name="T13" fmla="*/ 390 h 531"/>
                  <a:gd name="T14" fmla="*/ 135 w 258"/>
                  <a:gd name="T15" fmla="*/ 387 h 531"/>
                  <a:gd name="T16" fmla="*/ 118 w 258"/>
                  <a:gd name="T17" fmla="*/ 394 h 531"/>
                  <a:gd name="T18" fmla="*/ 93 w 258"/>
                  <a:gd name="T19" fmla="*/ 400 h 531"/>
                  <a:gd name="T20" fmla="*/ 80 w 258"/>
                  <a:gd name="T21" fmla="*/ 381 h 531"/>
                  <a:gd name="T22" fmla="*/ 101 w 258"/>
                  <a:gd name="T23" fmla="*/ 380 h 531"/>
                  <a:gd name="T24" fmla="*/ 85 w 258"/>
                  <a:gd name="T25" fmla="*/ 354 h 531"/>
                  <a:gd name="T26" fmla="*/ 102 w 258"/>
                  <a:gd name="T27" fmla="*/ 337 h 531"/>
                  <a:gd name="T28" fmla="*/ 101 w 258"/>
                  <a:gd name="T29" fmla="*/ 325 h 531"/>
                  <a:gd name="T30" fmla="*/ 73 w 258"/>
                  <a:gd name="T31" fmla="*/ 306 h 531"/>
                  <a:gd name="T32" fmla="*/ 73 w 258"/>
                  <a:gd name="T33" fmla="*/ 318 h 531"/>
                  <a:gd name="T34" fmla="*/ 35 w 258"/>
                  <a:gd name="T35" fmla="*/ 304 h 531"/>
                  <a:gd name="T36" fmla="*/ 14 w 258"/>
                  <a:gd name="T37" fmla="*/ 312 h 531"/>
                  <a:gd name="T38" fmla="*/ 28 w 258"/>
                  <a:gd name="T39" fmla="*/ 331 h 531"/>
                  <a:gd name="T40" fmla="*/ 0 w 258"/>
                  <a:gd name="T41" fmla="*/ 325 h 531"/>
                  <a:gd name="T42" fmla="*/ 15 w 258"/>
                  <a:gd name="T43" fmla="*/ 293 h 531"/>
                  <a:gd name="T44" fmla="*/ 37 w 258"/>
                  <a:gd name="T45" fmla="*/ 265 h 531"/>
                  <a:gd name="T46" fmla="*/ 37 w 258"/>
                  <a:gd name="T47" fmla="*/ 247 h 531"/>
                  <a:gd name="T48" fmla="*/ 25 w 258"/>
                  <a:gd name="T49" fmla="*/ 259 h 531"/>
                  <a:gd name="T50" fmla="*/ 17 w 258"/>
                  <a:gd name="T51" fmla="*/ 239 h 531"/>
                  <a:gd name="T52" fmla="*/ 40 w 258"/>
                  <a:gd name="T53" fmla="*/ 227 h 531"/>
                  <a:gd name="T54" fmla="*/ 62 w 258"/>
                  <a:gd name="T55" fmla="*/ 230 h 531"/>
                  <a:gd name="T56" fmla="*/ 79 w 258"/>
                  <a:gd name="T57" fmla="*/ 244 h 531"/>
                  <a:gd name="T58" fmla="*/ 73 w 258"/>
                  <a:gd name="T59" fmla="*/ 260 h 531"/>
                  <a:gd name="T60" fmla="*/ 93 w 258"/>
                  <a:gd name="T61" fmla="*/ 254 h 531"/>
                  <a:gd name="T62" fmla="*/ 101 w 258"/>
                  <a:gd name="T63" fmla="*/ 272 h 531"/>
                  <a:gd name="T64" fmla="*/ 109 w 258"/>
                  <a:gd name="T65" fmla="*/ 256 h 531"/>
                  <a:gd name="T66" fmla="*/ 119 w 258"/>
                  <a:gd name="T67" fmla="*/ 221 h 531"/>
                  <a:gd name="T68" fmla="*/ 107 w 258"/>
                  <a:gd name="T69" fmla="*/ 241 h 531"/>
                  <a:gd name="T70" fmla="*/ 124 w 258"/>
                  <a:gd name="T71" fmla="*/ 184 h 531"/>
                  <a:gd name="T72" fmla="*/ 107 w 258"/>
                  <a:gd name="T73" fmla="*/ 190 h 531"/>
                  <a:gd name="T74" fmla="*/ 109 w 258"/>
                  <a:gd name="T75" fmla="*/ 165 h 531"/>
                  <a:gd name="T76" fmla="*/ 109 w 258"/>
                  <a:gd name="T77" fmla="*/ 152 h 531"/>
                  <a:gd name="T78" fmla="*/ 113 w 258"/>
                  <a:gd name="T79" fmla="*/ 131 h 531"/>
                  <a:gd name="T80" fmla="*/ 138 w 258"/>
                  <a:gd name="T81" fmla="*/ 110 h 531"/>
                  <a:gd name="T82" fmla="*/ 141 w 258"/>
                  <a:gd name="T83" fmla="*/ 70 h 531"/>
                  <a:gd name="T84" fmla="*/ 113 w 258"/>
                  <a:gd name="T85" fmla="*/ 65 h 531"/>
                  <a:gd name="T86" fmla="*/ 96 w 258"/>
                  <a:gd name="T87" fmla="*/ 50 h 531"/>
                  <a:gd name="T88" fmla="*/ 101 w 258"/>
                  <a:gd name="T89" fmla="*/ 25 h 531"/>
                  <a:gd name="T90" fmla="*/ 105 w 258"/>
                  <a:gd name="T91" fmla="*/ 6 h 531"/>
                  <a:gd name="T92" fmla="*/ 118 w 258"/>
                  <a:gd name="T93" fmla="*/ 7 h 531"/>
                  <a:gd name="T94" fmla="*/ 136 w 258"/>
                  <a:gd name="T95" fmla="*/ 3 h 531"/>
                  <a:gd name="T96" fmla="*/ 157 w 258"/>
                  <a:gd name="T97" fmla="*/ 10 h 531"/>
                  <a:gd name="T98" fmla="*/ 167 w 258"/>
                  <a:gd name="T99" fmla="*/ 24 h 531"/>
                  <a:gd name="T100" fmla="*/ 191 w 258"/>
                  <a:gd name="T101" fmla="*/ 42 h 531"/>
                  <a:gd name="T102" fmla="*/ 231 w 258"/>
                  <a:gd name="T103" fmla="*/ 66 h 531"/>
                  <a:gd name="T104" fmla="*/ 192 w 258"/>
                  <a:gd name="T105" fmla="*/ 86 h 531"/>
                  <a:gd name="T106" fmla="*/ 199 w 258"/>
                  <a:gd name="T107" fmla="*/ 108 h 531"/>
                  <a:gd name="T108" fmla="*/ 229 w 258"/>
                  <a:gd name="T109" fmla="*/ 137 h 531"/>
                  <a:gd name="T110" fmla="*/ 226 w 258"/>
                  <a:gd name="T111" fmla="*/ 199 h 531"/>
                  <a:gd name="T112" fmla="*/ 233 w 258"/>
                  <a:gd name="T113" fmla="*/ 244 h 531"/>
                  <a:gd name="T114" fmla="*/ 225 w 258"/>
                  <a:gd name="T115" fmla="*/ 280 h 531"/>
                  <a:gd name="T116" fmla="*/ 215 w 258"/>
                  <a:gd name="T117" fmla="*/ 337 h 531"/>
                  <a:gd name="T118" fmla="*/ 222 w 258"/>
                  <a:gd name="T119" fmla="*/ 393 h 531"/>
                  <a:gd name="T120" fmla="*/ 223 w 258"/>
                  <a:gd name="T121" fmla="*/ 441 h 531"/>
                  <a:gd name="T122" fmla="*/ 218 w 258"/>
                  <a:gd name="T123" fmla="*/ 474 h 531"/>
                  <a:gd name="T124" fmla="*/ 203 w 258"/>
                  <a:gd name="T125" fmla="*/ 505 h 5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8"/>
                  <a:gd name="T190" fmla="*/ 0 h 531"/>
                  <a:gd name="T191" fmla="*/ 258 w 258"/>
                  <a:gd name="T192" fmla="*/ 531 h 53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8" h="531">
                    <a:moveTo>
                      <a:pt x="215" y="531"/>
                    </a:moveTo>
                    <a:lnTo>
                      <a:pt x="203" y="525"/>
                    </a:lnTo>
                    <a:lnTo>
                      <a:pt x="193" y="519"/>
                    </a:lnTo>
                    <a:lnTo>
                      <a:pt x="181" y="515"/>
                    </a:lnTo>
                    <a:lnTo>
                      <a:pt x="171" y="510"/>
                    </a:lnTo>
                    <a:lnTo>
                      <a:pt x="159" y="506"/>
                    </a:lnTo>
                    <a:lnTo>
                      <a:pt x="148" y="501"/>
                    </a:lnTo>
                    <a:lnTo>
                      <a:pt x="138" y="495"/>
                    </a:lnTo>
                    <a:lnTo>
                      <a:pt x="128" y="491"/>
                    </a:lnTo>
                    <a:lnTo>
                      <a:pt x="128" y="488"/>
                    </a:lnTo>
                    <a:lnTo>
                      <a:pt x="128" y="486"/>
                    </a:lnTo>
                    <a:lnTo>
                      <a:pt x="129" y="486"/>
                    </a:lnTo>
                    <a:lnTo>
                      <a:pt x="129" y="485"/>
                    </a:lnTo>
                    <a:lnTo>
                      <a:pt x="131" y="484"/>
                    </a:lnTo>
                    <a:lnTo>
                      <a:pt x="132" y="484"/>
                    </a:lnTo>
                    <a:lnTo>
                      <a:pt x="132" y="479"/>
                    </a:lnTo>
                    <a:lnTo>
                      <a:pt x="133" y="475"/>
                    </a:lnTo>
                    <a:lnTo>
                      <a:pt x="135" y="472"/>
                    </a:lnTo>
                    <a:lnTo>
                      <a:pt x="139" y="469"/>
                    </a:lnTo>
                    <a:lnTo>
                      <a:pt x="142" y="466"/>
                    </a:lnTo>
                    <a:lnTo>
                      <a:pt x="147" y="463"/>
                    </a:lnTo>
                    <a:lnTo>
                      <a:pt x="150" y="461"/>
                    </a:lnTo>
                    <a:lnTo>
                      <a:pt x="153" y="458"/>
                    </a:lnTo>
                    <a:lnTo>
                      <a:pt x="151" y="455"/>
                    </a:lnTo>
                    <a:lnTo>
                      <a:pt x="148" y="455"/>
                    </a:lnTo>
                    <a:lnTo>
                      <a:pt x="144" y="455"/>
                    </a:lnTo>
                    <a:lnTo>
                      <a:pt x="139" y="457"/>
                    </a:lnTo>
                    <a:lnTo>
                      <a:pt x="136" y="460"/>
                    </a:lnTo>
                    <a:lnTo>
                      <a:pt x="133" y="461"/>
                    </a:lnTo>
                    <a:lnTo>
                      <a:pt x="131" y="463"/>
                    </a:lnTo>
                    <a:lnTo>
                      <a:pt x="129" y="464"/>
                    </a:lnTo>
                    <a:lnTo>
                      <a:pt x="131" y="458"/>
                    </a:lnTo>
                    <a:lnTo>
                      <a:pt x="129" y="454"/>
                    </a:lnTo>
                    <a:lnTo>
                      <a:pt x="128" y="449"/>
                    </a:lnTo>
                    <a:lnTo>
                      <a:pt x="126" y="445"/>
                    </a:lnTo>
                    <a:lnTo>
                      <a:pt x="125" y="440"/>
                    </a:lnTo>
                    <a:lnTo>
                      <a:pt x="125" y="436"/>
                    </a:lnTo>
                    <a:lnTo>
                      <a:pt x="125" y="433"/>
                    </a:lnTo>
                    <a:lnTo>
                      <a:pt x="126" y="429"/>
                    </a:lnTo>
                    <a:lnTo>
                      <a:pt x="131" y="427"/>
                    </a:lnTo>
                    <a:lnTo>
                      <a:pt x="135" y="427"/>
                    </a:lnTo>
                    <a:lnTo>
                      <a:pt x="142" y="427"/>
                    </a:lnTo>
                    <a:lnTo>
                      <a:pt x="148" y="427"/>
                    </a:lnTo>
                    <a:lnTo>
                      <a:pt x="154" y="429"/>
                    </a:lnTo>
                    <a:lnTo>
                      <a:pt x="160" y="429"/>
                    </a:lnTo>
                    <a:lnTo>
                      <a:pt x="163" y="430"/>
                    </a:lnTo>
                    <a:lnTo>
                      <a:pt x="165" y="430"/>
                    </a:lnTo>
                    <a:lnTo>
                      <a:pt x="166" y="424"/>
                    </a:lnTo>
                    <a:lnTo>
                      <a:pt x="166" y="418"/>
                    </a:lnTo>
                    <a:lnTo>
                      <a:pt x="166" y="414"/>
                    </a:lnTo>
                    <a:lnTo>
                      <a:pt x="165" y="409"/>
                    </a:lnTo>
                    <a:lnTo>
                      <a:pt x="163" y="405"/>
                    </a:lnTo>
                    <a:lnTo>
                      <a:pt x="160" y="403"/>
                    </a:lnTo>
                    <a:lnTo>
                      <a:pt x="160" y="402"/>
                    </a:lnTo>
                    <a:lnTo>
                      <a:pt x="159" y="400"/>
                    </a:lnTo>
                    <a:lnTo>
                      <a:pt x="157" y="402"/>
                    </a:lnTo>
                    <a:lnTo>
                      <a:pt x="154" y="402"/>
                    </a:lnTo>
                    <a:lnTo>
                      <a:pt x="153" y="402"/>
                    </a:lnTo>
                    <a:lnTo>
                      <a:pt x="150" y="402"/>
                    </a:lnTo>
                    <a:lnTo>
                      <a:pt x="150" y="400"/>
                    </a:lnTo>
                    <a:lnTo>
                      <a:pt x="148" y="399"/>
                    </a:lnTo>
                    <a:lnTo>
                      <a:pt x="147" y="399"/>
                    </a:lnTo>
                    <a:lnTo>
                      <a:pt x="147" y="397"/>
                    </a:lnTo>
                    <a:lnTo>
                      <a:pt x="145" y="400"/>
                    </a:lnTo>
                    <a:lnTo>
                      <a:pt x="142" y="403"/>
                    </a:lnTo>
                    <a:lnTo>
                      <a:pt x="139" y="405"/>
                    </a:lnTo>
                    <a:lnTo>
                      <a:pt x="135" y="405"/>
                    </a:lnTo>
                    <a:lnTo>
                      <a:pt x="132" y="406"/>
                    </a:lnTo>
                    <a:lnTo>
                      <a:pt x="129" y="406"/>
                    </a:lnTo>
                    <a:lnTo>
                      <a:pt x="128" y="406"/>
                    </a:lnTo>
                    <a:lnTo>
                      <a:pt x="122" y="406"/>
                    </a:lnTo>
                    <a:lnTo>
                      <a:pt x="117" y="406"/>
                    </a:lnTo>
                    <a:lnTo>
                      <a:pt x="113" y="408"/>
                    </a:lnTo>
                    <a:lnTo>
                      <a:pt x="108" y="409"/>
                    </a:lnTo>
                    <a:lnTo>
                      <a:pt x="105" y="411"/>
                    </a:lnTo>
                    <a:lnTo>
                      <a:pt x="102" y="412"/>
                    </a:lnTo>
                    <a:lnTo>
                      <a:pt x="101" y="412"/>
                    </a:lnTo>
                    <a:lnTo>
                      <a:pt x="95" y="411"/>
                    </a:lnTo>
                    <a:lnTo>
                      <a:pt x="90" y="409"/>
                    </a:lnTo>
                    <a:lnTo>
                      <a:pt x="89" y="406"/>
                    </a:lnTo>
                    <a:lnTo>
                      <a:pt x="87" y="402"/>
                    </a:lnTo>
                    <a:lnTo>
                      <a:pt x="87" y="399"/>
                    </a:lnTo>
                    <a:lnTo>
                      <a:pt x="87" y="396"/>
                    </a:lnTo>
                    <a:lnTo>
                      <a:pt x="87" y="393"/>
                    </a:lnTo>
                    <a:lnTo>
                      <a:pt x="89" y="393"/>
                    </a:lnTo>
                    <a:lnTo>
                      <a:pt x="90" y="392"/>
                    </a:lnTo>
                    <a:lnTo>
                      <a:pt x="93" y="392"/>
                    </a:lnTo>
                    <a:lnTo>
                      <a:pt x="96" y="392"/>
                    </a:lnTo>
                    <a:lnTo>
                      <a:pt x="99" y="393"/>
                    </a:lnTo>
                    <a:lnTo>
                      <a:pt x="104" y="393"/>
                    </a:lnTo>
                    <a:lnTo>
                      <a:pt x="107" y="393"/>
                    </a:lnTo>
                    <a:lnTo>
                      <a:pt x="110" y="392"/>
                    </a:lnTo>
                    <a:lnTo>
                      <a:pt x="114" y="390"/>
                    </a:lnTo>
                    <a:lnTo>
                      <a:pt x="105" y="387"/>
                    </a:lnTo>
                    <a:lnTo>
                      <a:pt x="101" y="384"/>
                    </a:lnTo>
                    <a:lnTo>
                      <a:pt x="96" y="380"/>
                    </a:lnTo>
                    <a:lnTo>
                      <a:pt x="95" y="375"/>
                    </a:lnTo>
                    <a:lnTo>
                      <a:pt x="93" y="372"/>
                    </a:lnTo>
                    <a:lnTo>
                      <a:pt x="93" y="368"/>
                    </a:lnTo>
                    <a:lnTo>
                      <a:pt x="93" y="365"/>
                    </a:lnTo>
                    <a:lnTo>
                      <a:pt x="98" y="362"/>
                    </a:lnTo>
                    <a:lnTo>
                      <a:pt x="102" y="357"/>
                    </a:lnTo>
                    <a:lnTo>
                      <a:pt x="105" y="354"/>
                    </a:lnTo>
                    <a:lnTo>
                      <a:pt x="108" y="353"/>
                    </a:lnTo>
                    <a:lnTo>
                      <a:pt x="110" y="350"/>
                    </a:lnTo>
                    <a:lnTo>
                      <a:pt x="110" y="348"/>
                    </a:lnTo>
                    <a:lnTo>
                      <a:pt x="111" y="347"/>
                    </a:lnTo>
                    <a:lnTo>
                      <a:pt x="105" y="347"/>
                    </a:lnTo>
                    <a:lnTo>
                      <a:pt x="104" y="346"/>
                    </a:lnTo>
                    <a:lnTo>
                      <a:pt x="102" y="344"/>
                    </a:lnTo>
                    <a:lnTo>
                      <a:pt x="104" y="341"/>
                    </a:lnTo>
                    <a:lnTo>
                      <a:pt x="105" y="340"/>
                    </a:lnTo>
                    <a:lnTo>
                      <a:pt x="107" y="337"/>
                    </a:lnTo>
                    <a:lnTo>
                      <a:pt x="110" y="335"/>
                    </a:lnTo>
                    <a:lnTo>
                      <a:pt x="107" y="331"/>
                    </a:lnTo>
                    <a:lnTo>
                      <a:pt x="104" y="328"/>
                    </a:lnTo>
                    <a:lnTo>
                      <a:pt x="98" y="325"/>
                    </a:lnTo>
                    <a:lnTo>
                      <a:pt x="93" y="322"/>
                    </a:lnTo>
                    <a:lnTo>
                      <a:pt x="87" y="319"/>
                    </a:lnTo>
                    <a:lnTo>
                      <a:pt x="83" y="317"/>
                    </a:lnTo>
                    <a:lnTo>
                      <a:pt x="80" y="316"/>
                    </a:lnTo>
                    <a:lnTo>
                      <a:pt x="79" y="316"/>
                    </a:lnTo>
                    <a:lnTo>
                      <a:pt x="73" y="317"/>
                    </a:lnTo>
                    <a:lnTo>
                      <a:pt x="70" y="319"/>
                    </a:lnTo>
                    <a:lnTo>
                      <a:pt x="70" y="322"/>
                    </a:lnTo>
                    <a:lnTo>
                      <a:pt x="71" y="323"/>
                    </a:lnTo>
                    <a:lnTo>
                      <a:pt x="73" y="326"/>
                    </a:lnTo>
                    <a:lnTo>
                      <a:pt x="76" y="328"/>
                    </a:lnTo>
                    <a:lnTo>
                      <a:pt x="79" y="328"/>
                    </a:lnTo>
                    <a:lnTo>
                      <a:pt x="79" y="329"/>
                    </a:lnTo>
                    <a:lnTo>
                      <a:pt x="73" y="329"/>
                    </a:lnTo>
                    <a:lnTo>
                      <a:pt x="67" y="329"/>
                    </a:lnTo>
                    <a:lnTo>
                      <a:pt x="59" y="326"/>
                    </a:lnTo>
                    <a:lnTo>
                      <a:pt x="53" y="322"/>
                    </a:lnTo>
                    <a:lnTo>
                      <a:pt x="47" y="319"/>
                    </a:lnTo>
                    <a:lnTo>
                      <a:pt x="41" y="314"/>
                    </a:lnTo>
                    <a:lnTo>
                      <a:pt x="38" y="313"/>
                    </a:lnTo>
                    <a:lnTo>
                      <a:pt x="37" y="311"/>
                    </a:lnTo>
                    <a:lnTo>
                      <a:pt x="34" y="314"/>
                    </a:lnTo>
                    <a:lnTo>
                      <a:pt x="31" y="316"/>
                    </a:lnTo>
                    <a:lnTo>
                      <a:pt x="27" y="317"/>
                    </a:lnTo>
                    <a:lnTo>
                      <a:pt x="24" y="317"/>
                    </a:lnTo>
                    <a:lnTo>
                      <a:pt x="19" y="319"/>
                    </a:lnTo>
                    <a:lnTo>
                      <a:pt x="16" y="319"/>
                    </a:lnTo>
                    <a:lnTo>
                      <a:pt x="15" y="322"/>
                    </a:lnTo>
                    <a:lnTo>
                      <a:pt x="13" y="326"/>
                    </a:lnTo>
                    <a:lnTo>
                      <a:pt x="19" y="329"/>
                    </a:lnTo>
                    <a:lnTo>
                      <a:pt x="24" y="332"/>
                    </a:lnTo>
                    <a:lnTo>
                      <a:pt x="27" y="335"/>
                    </a:lnTo>
                    <a:lnTo>
                      <a:pt x="28" y="338"/>
                    </a:lnTo>
                    <a:lnTo>
                      <a:pt x="30" y="340"/>
                    </a:lnTo>
                    <a:lnTo>
                      <a:pt x="31" y="341"/>
                    </a:lnTo>
                    <a:lnTo>
                      <a:pt x="31" y="343"/>
                    </a:lnTo>
                    <a:lnTo>
                      <a:pt x="24" y="344"/>
                    </a:lnTo>
                    <a:lnTo>
                      <a:pt x="18" y="344"/>
                    </a:lnTo>
                    <a:lnTo>
                      <a:pt x="12" y="343"/>
                    </a:lnTo>
                    <a:lnTo>
                      <a:pt x="7" y="341"/>
                    </a:lnTo>
                    <a:lnTo>
                      <a:pt x="4" y="338"/>
                    </a:lnTo>
                    <a:lnTo>
                      <a:pt x="1" y="337"/>
                    </a:lnTo>
                    <a:lnTo>
                      <a:pt x="0" y="335"/>
                    </a:lnTo>
                    <a:lnTo>
                      <a:pt x="0" y="334"/>
                    </a:lnTo>
                    <a:lnTo>
                      <a:pt x="0" y="329"/>
                    </a:lnTo>
                    <a:lnTo>
                      <a:pt x="1" y="325"/>
                    </a:lnTo>
                    <a:lnTo>
                      <a:pt x="4" y="320"/>
                    </a:lnTo>
                    <a:lnTo>
                      <a:pt x="7" y="316"/>
                    </a:lnTo>
                    <a:lnTo>
                      <a:pt x="10" y="311"/>
                    </a:lnTo>
                    <a:lnTo>
                      <a:pt x="13" y="307"/>
                    </a:lnTo>
                    <a:lnTo>
                      <a:pt x="16" y="302"/>
                    </a:lnTo>
                    <a:lnTo>
                      <a:pt x="18" y="298"/>
                    </a:lnTo>
                    <a:lnTo>
                      <a:pt x="19" y="292"/>
                    </a:lnTo>
                    <a:lnTo>
                      <a:pt x="22" y="288"/>
                    </a:lnTo>
                    <a:lnTo>
                      <a:pt x="25" y="285"/>
                    </a:lnTo>
                    <a:lnTo>
                      <a:pt x="30" y="282"/>
                    </a:lnTo>
                    <a:lnTo>
                      <a:pt x="33" y="279"/>
                    </a:lnTo>
                    <a:lnTo>
                      <a:pt x="37" y="276"/>
                    </a:lnTo>
                    <a:lnTo>
                      <a:pt x="40" y="273"/>
                    </a:lnTo>
                    <a:lnTo>
                      <a:pt x="41" y="270"/>
                    </a:lnTo>
                    <a:lnTo>
                      <a:pt x="43" y="267"/>
                    </a:lnTo>
                    <a:lnTo>
                      <a:pt x="43" y="264"/>
                    </a:lnTo>
                    <a:lnTo>
                      <a:pt x="43" y="261"/>
                    </a:lnTo>
                    <a:lnTo>
                      <a:pt x="41" y="259"/>
                    </a:lnTo>
                    <a:lnTo>
                      <a:pt x="41" y="258"/>
                    </a:lnTo>
                    <a:lnTo>
                      <a:pt x="41" y="256"/>
                    </a:lnTo>
                    <a:lnTo>
                      <a:pt x="40" y="255"/>
                    </a:lnTo>
                    <a:lnTo>
                      <a:pt x="38" y="258"/>
                    </a:lnTo>
                    <a:lnTo>
                      <a:pt x="37" y="261"/>
                    </a:lnTo>
                    <a:lnTo>
                      <a:pt x="34" y="262"/>
                    </a:lnTo>
                    <a:lnTo>
                      <a:pt x="33" y="264"/>
                    </a:lnTo>
                    <a:lnTo>
                      <a:pt x="30" y="265"/>
                    </a:lnTo>
                    <a:lnTo>
                      <a:pt x="28" y="267"/>
                    </a:lnTo>
                    <a:lnTo>
                      <a:pt x="27" y="267"/>
                    </a:lnTo>
                    <a:lnTo>
                      <a:pt x="27" y="262"/>
                    </a:lnTo>
                    <a:lnTo>
                      <a:pt x="25" y="259"/>
                    </a:lnTo>
                    <a:lnTo>
                      <a:pt x="24" y="255"/>
                    </a:lnTo>
                    <a:lnTo>
                      <a:pt x="22" y="254"/>
                    </a:lnTo>
                    <a:lnTo>
                      <a:pt x="19" y="251"/>
                    </a:lnTo>
                    <a:lnTo>
                      <a:pt x="18" y="248"/>
                    </a:lnTo>
                    <a:lnTo>
                      <a:pt x="18" y="246"/>
                    </a:lnTo>
                    <a:lnTo>
                      <a:pt x="18" y="243"/>
                    </a:lnTo>
                    <a:lnTo>
                      <a:pt x="25" y="242"/>
                    </a:lnTo>
                    <a:lnTo>
                      <a:pt x="31" y="242"/>
                    </a:lnTo>
                    <a:lnTo>
                      <a:pt x="35" y="240"/>
                    </a:lnTo>
                    <a:lnTo>
                      <a:pt x="38" y="237"/>
                    </a:lnTo>
                    <a:lnTo>
                      <a:pt x="41" y="236"/>
                    </a:lnTo>
                    <a:lnTo>
                      <a:pt x="41" y="234"/>
                    </a:lnTo>
                    <a:lnTo>
                      <a:pt x="43" y="234"/>
                    </a:lnTo>
                    <a:lnTo>
                      <a:pt x="46" y="236"/>
                    </a:lnTo>
                    <a:lnTo>
                      <a:pt x="50" y="237"/>
                    </a:lnTo>
                    <a:lnTo>
                      <a:pt x="55" y="237"/>
                    </a:lnTo>
                    <a:lnTo>
                      <a:pt x="59" y="239"/>
                    </a:lnTo>
                    <a:lnTo>
                      <a:pt x="62" y="239"/>
                    </a:lnTo>
                    <a:lnTo>
                      <a:pt x="65" y="239"/>
                    </a:lnTo>
                    <a:lnTo>
                      <a:pt x="68" y="237"/>
                    </a:lnTo>
                    <a:lnTo>
                      <a:pt x="73" y="242"/>
                    </a:lnTo>
                    <a:lnTo>
                      <a:pt x="76" y="245"/>
                    </a:lnTo>
                    <a:lnTo>
                      <a:pt x="77" y="246"/>
                    </a:lnTo>
                    <a:lnTo>
                      <a:pt x="79" y="249"/>
                    </a:lnTo>
                    <a:lnTo>
                      <a:pt x="80" y="251"/>
                    </a:lnTo>
                    <a:lnTo>
                      <a:pt x="83" y="252"/>
                    </a:lnTo>
                    <a:lnTo>
                      <a:pt x="86" y="252"/>
                    </a:lnTo>
                    <a:lnTo>
                      <a:pt x="92" y="254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9"/>
                    </a:lnTo>
                    <a:lnTo>
                      <a:pt x="86" y="262"/>
                    </a:lnTo>
                    <a:lnTo>
                      <a:pt x="83" y="265"/>
                    </a:lnTo>
                    <a:lnTo>
                      <a:pt x="82" y="267"/>
                    </a:lnTo>
                    <a:lnTo>
                      <a:pt x="80" y="268"/>
                    </a:lnTo>
                    <a:lnTo>
                      <a:pt x="79" y="268"/>
                    </a:lnTo>
                    <a:lnTo>
                      <a:pt x="86" y="268"/>
                    </a:lnTo>
                    <a:lnTo>
                      <a:pt x="92" y="268"/>
                    </a:lnTo>
                    <a:lnTo>
                      <a:pt x="96" y="267"/>
                    </a:lnTo>
                    <a:lnTo>
                      <a:pt x="98" y="265"/>
                    </a:lnTo>
                    <a:lnTo>
                      <a:pt x="99" y="264"/>
                    </a:lnTo>
                    <a:lnTo>
                      <a:pt x="101" y="262"/>
                    </a:lnTo>
                    <a:lnTo>
                      <a:pt x="104" y="262"/>
                    </a:lnTo>
                    <a:lnTo>
                      <a:pt x="105" y="264"/>
                    </a:lnTo>
                    <a:lnTo>
                      <a:pt x="107" y="267"/>
                    </a:lnTo>
                    <a:lnTo>
                      <a:pt x="108" y="270"/>
                    </a:lnTo>
                    <a:lnTo>
                      <a:pt x="110" y="274"/>
                    </a:lnTo>
                    <a:lnTo>
                      <a:pt x="110" y="277"/>
                    </a:lnTo>
                    <a:lnTo>
                      <a:pt x="110" y="280"/>
                    </a:lnTo>
                    <a:lnTo>
                      <a:pt x="111" y="285"/>
                    </a:lnTo>
                    <a:lnTo>
                      <a:pt x="113" y="285"/>
                    </a:lnTo>
                    <a:lnTo>
                      <a:pt x="114" y="282"/>
                    </a:lnTo>
                    <a:lnTo>
                      <a:pt x="116" y="277"/>
                    </a:lnTo>
                    <a:lnTo>
                      <a:pt x="117" y="273"/>
                    </a:lnTo>
                    <a:lnTo>
                      <a:pt x="119" y="267"/>
                    </a:lnTo>
                    <a:lnTo>
                      <a:pt x="119" y="264"/>
                    </a:lnTo>
                    <a:lnTo>
                      <a:pt x="119" y="262"/>
                    </a:lnTo>
                    <a:lnTo>
                      <a:pt x="122" y="259"/>
                    </a:lnTo>
                    <a:lnTo>
                      <a:pt x="123" y="258"/>
                    </a:lnTo>
                    <a:lnTo>
                      <a:pt x="123" y="254"/>
                    </a:lnTo>
                    <a:lnTo>
                      <a:pt x="123" y="249"/>
                    </a:lnTo>
                    <a:lnTo>
                      <a:pt x="125" y="243"/>
                    </a:lnTo>
                    <a:lnTo>
                      <a:pt x="126" y="237"/>
                    </a:lnTo>
                    <a:lnTo>
                      <a:pt x="129" y="228"/>
                    </a:lnTo>
                    <a:lnTo>
                      <a:pt x="135" y="219"/>
                    </a:lnTo>
                    <a:lnTo>
                      <a:pt x="132" y="221"/>
                    </a:lnTo>
                    <a:lnTo>
                      <a:pt x="128" y="224"/>
                    </a:lnTo>
                    <a:lnTo>
                      <a:pt x="125" y="230"/>
                    </a:lnTo>
                    <a:lnTo>
                      <a:pt x="122" y="234"/>
                    </a:lnTo>
                    <a:lnTo>
                      <a:pt x="119" y="240"/>
                    </a:lnTo>
                    <a:lnTo>
                      <a:pt x="117" y="246"/>
                    </a:lnTo>
                    <a:lnTo>
                      <a:pt x="116" y="249"/>
                    </a:lnTo>
                    <a:lnTo>
                      <a:pt x="116" y="251"/>
                    </a:lnTo>
                    <a:lnTo>
                      <a:pt x="114" y="234"/>
                    </a:lnTo>
                    <a:lnTo>
                      <a:pt x="116" y="221"/>
                    </a:lnTo>
                    <a:lnTo>
                      <a:pt x="120" y="210"/>
                    </a:lnTo>
                    <a:lnTo>
                      <a:pt x="125" y="203"/>
                    </a:lnTo>
                    <a:lnTo>
                      <a:pt x="129" y="197"/>
                    </a:lnTo>
                    <a:lnTo>
                      <a:pt x="133" y="193"/>
                    </a:lnTo>
                    <a:lnTo>
                      <a:pt x="135" y="190"/>
                    </a:lnTo>
                    <a:lnTo>
                      <a:pt x="136" y="188"/>
                    </a:lnTo>
                    <a:lnTo>
                      <a:pt x="132" y="187"/>
                    </a:lnTo>
                    <a:lnTo>
                      <a:pt x="129" y="187"/>
                    </a:lnTo>
                    <a:lnTo>
                      <a:pt x="126" y="187"/>
                    </a:lnTo>
                    <a:lnTo>
                      <a:pt x="122" y="190"/>
                    </a:lnTo>
                    <a:lnTo>
                      <a:pt x="120" y="191"/>
                    </a:lnTo>
                    <a:lnTo>
                      <a:pt x="119" y="194"/>
                    </a:lnTo>
                    <a:lnTo>
                      <a:pt x="117" y="196"/>
                    </a:lnTo>
                    <a:lnTo>
                      <a:pt x="116" y="196"/>
                    </a:lnTo>
                    <a:lnTo>
                      <a:pt x="111" y="188"/>
                    </a:lnTo>
                    <a:lnTo>
                      <a:pt x="110" y="182"/>
                    </a:lnTo>
                    <a:lnTo>
                      <a:pt x="110" y="178"/>
                    </a:lnTo>
                    <a:lnTo>
                      <a:pt x="111" y="175"/>
                    </a:lnTo>
                    <a:lnTo>
                      <a:pt x="114" y="172"/>
                    </a:lnTo>
                    <a:lnTo>
                      <a:pt x="116" y="170"/>
                    </a:lnTo>
                    <a:lnTo>
                      <a:pt x="119" y="170"/>
                    </a:lnTo>
                    <a:lnTo>
                      <a:pt x="119" y="169"/>
                    </a:lnTo>
                    <a:lnTo>
                      <a:pt x="142" y="172"/>
                    </a:lnTo>
                    <a:lnTo>
                      <a:pt x="142" y="167"/>
                    </a:lnTo>
                    <a:lnTo>
                      <a:pt x="139" y="164"/>
                    </a:lnTo>
                    <a:lnTo>
                      <a:pt x="135" y="161"/>
                    </a:lnTo>
                    <a:lnTo>
                      <a:pt x="129" y="160"/>
                    </a:lnTo>
                    <a:lnTo>
                      <a:pt x="125" y="159"/>
                    </a:lnTo>
                    <a:lnTo>
                      <a:pt x="119" y="157"/>
                    </a:lnTo>
                    <a:lnTo>
                      <a:pt x="116" y="154"/>
                    </a:lnTo>
                    <a:lnTo>
                      <a:pt x="113" y="151"/>
                    </a:lnTo>
                    <a:lnTo>
                      <a:pt x="111" y="147"/>
                    </a:lnTo>
                    <a:lnTo>
                      <a:pt x="111" y="144"/>
                    </a:lnTo>
                    <a:lnTo>
                      <a:pt x="113" y="139"/>
                    </a:lnTo>
                    <a:lnTo>
                      <a:pt x="116" y="138"/>
                    </a:lnTo>
                    <a:lnTo>
                      <a:pt x="119" y="136"/>
                    </a:lnTo>
                    <a:lnTo>
                      <a:pt x="123" y="135"/>
                    </a:lnTo>
                    <a:lnTo>
                      <a:pt x="125" y="133"/>
                    </a:lnTo>
                    <a:lnTo>
                      <a:pt x="126" y="133"/>
                    </a:lnTo>
                    <a:lnTo>
                      <a:pt x="131" y="132"/>
                    </a:lnTo>
                    <a:lnTo>
                      <a:pt x="135" y="129"/>
                    </a:lnTo>
                    <a:lnTo>
                      <a:pt x="138" y="124"/>
                    </a:lnTo>
                    <a:lnTo>
                      <a:pt x="142" y="120"/>
                    </a:lnTo>
                    <a:lnTo>
                      <a:pt x="145" y="115"/>
                    </a:lnTo>
                    <a:lnTo>
                      <a:pt x="150" y="113"/>
                    </a:lnTo>
                    <a:lnTo>
                      <a:pt x="154" y="111"/>
                    </a:lnTo>
                    <a:lnTo>
                      <a:pt x="157" y="111"/>
                    </a:lnTo>
                    <a:lnTo>
                      <a:pt x="153" y="105"/>
                    </a:lnTo>
                    <a:lnTo>
                      <a:pt x="150" y="98"/>
                    </a:lnTo>
                    <a:lnTo>
                      <a:pt x="150" y="92"/>
                    </a:lnTo>
                    <a:lnTo>
                      <a:pt x="150" y="84"/>
                    </a:lnTo>
                    <a:lnTo>
                      <a:pt x="151" y="78"/>
                    </a:lnTo>
                    <a:lnTo>
                      <a:pt x="153" y="72"/>
                    </a:lnTo>
                    <a:lnTo>
                      <a:pt x="153" y="69"/>
                    </a:lnTo>
                    <a:lnTo>
                      <a:pt x="154" y="68"/>
                    </a:lnTo>
                    <a:lnTo>
                      <a:pt x="141" y="78"/>
                    </a:lnTo>
                    <a:lnTo>
                      <a:pt x="136" y="74"/>
                    </a:lnTo>
                    <a:lnTo>
                      <a:pt x="132" y="71"/>
                    </a:lnTo>
                    <a:lnTo>
                      <a:pt x="129" y="69"/>
                    </a:lnTo>
                    <a:lnTo>
                      <a:pt x="125" y="68"/>
                    </a:lnTo>
                    <a:lnTo>
                      <a:pt x="123" y="67"/>
                    </a:lnTo>
                    <a:lnTo>
                      <a:pt x="120" y="65"/>
                    </a:lnTo>
                    <a:lnTo>
                      <a:pt x="119" y="65"/>
                    </a:lnTo>
                    <a:lnTo>
                      <a:pt x="111" y="65"/>
                    </a:lnTo>
                    <a:lnTo>
                      <a:pt x="107" y="62"/>
                    </a:lnTo>
                    <a:lnTo>
                      <a:pt x="105" y="59"/>
                    </a:lnTo>
                    <a:lnTo>
                      <a:pt x="104" y="55"/>
                    </a:lnTo>
                    <a:lnTo>
                      <a:pt x="104" y="52"/>
                    </a:lnTo>
                    <a:lnTo>
                      <a:pt x="104" y="49"/>
                    </a:lnTo>
                    <a:lnTo>
                      <a:pt x="105" y="46"/>
                    </a:lnTo>
                    <a:lnTo>
                      <a:pt x="107" y="41"/>
                    </a:lnTo>
                    <a:lnTo>
                      <a:pt x="108" y="37"/>
                    </a:lnTo>
                    <a:lnTo>
                      <a:pt x="110" y="34"/>
                    </a:lnTo>
                    <a:lnTo>
                      <a:pt x="110" y="31"/>
                    </a:lnTo>
                    <a:lnTo>
                      <a:pt x="110" y="26"/>
                    </a:lnTo>
                    <a:lnTo>
                      <a:pt x="111" y="23"/>
                    </a:lnTo>
                    <a:lnTo>
                      <a:pt x="111" y="21"/>
                    </a:lnTo>
                    <a:lnTo>
                      <a:pt x="111" y="19"/>
                    </a:lnTo>
                    <a:lnTo>
                      <a:pt x="113" y="18"/>
                    </a:lnTo>
                    <a:lnTo>
                      <a:pt x="113" y="16"/>
                    </a:lnTo>
                    <a:lnTo>
                      <a:pt x="114" y="13"/>
                    </a:lnTo>
                    <a:lnTo>
                      <a:pt x="114" y="9"/>
                    </a:lnTo>
                    <a:lnTo>
                      <a:pt x="114" y="6"/>
                    </a:lnTo>
                    <a:lnTo>
                      <a:pt x="116" y="3"/>
                    </a:lnTo>
                    <a:lnTo>
                      <a:pt x="117" y="1"/>
                    </a:lnTo>
                    <a:lnTo>
                      <a:pt x="119" y="1"/>
                    </a:lnTo>
                    <a:lnTo>
                      <a:pt x="123" y="1"/>
                    </a:lnTo>
                    <a:lnTo>
                      <a:pt x="126" y="3"/>
                    </a:lnTo>
                    <a:lnTo>
                      <a:pt x="126" y="4"/>
                    </a:lnTo>
                    <a:lnTo>
                      <a:pt x="128" y="6"/>
                    </a:lnTo>
                    <a:lnTo>
                      <a:pt x="128" y="7"/>
                    </a:lnTo>
                    <a:lnTo>
                      <a:pt x="128" y="9"/>
                    </a:lnTo>
                    <a:lnTo>
                      <a:pt x="129" y="10"/>
                    </a:lnTo>
                    <a:lnTo>
                      <a:pt x="131" y="10"/>
                    </a:lnTo>
                    <a:lnTo>
                      <a:pt x="138" y="10"/>
                    </a:lnTo>
                    <a:lnTo>
                      <a:pt x="142" y="9"/>
                    </a:lnTo>
                    <a:lnTo>
                      <a:pt x="145" y="7"/>
                    </a:lnTo>
                    <a:lnTo>
                      <a:pt x="147" y="4"/>
                    </a:lnTo>
                    <a:lnTo>
                      <a:pt x="148" y="3"/>
                    </a:lnTo>
                    <a:lnTo>
                      <a:pt x="148" y="0"/>
                    </a:lnTo>
                    <a:lnTo>
                      <a:pt x="150" y="1"/>
                    </a:lnTo>
                    <a:lnTo>
                      <a:pt x="154" y="4"/>
                    </a:lnTo>
                    <a:lnTo>
                      <a:pt x="159" y="7"/>
                    </a:lnTo>
                    <a:lnTo>
                      <a:pt x="163" y="9"/>
                    </a:lnTo>
                    <a:lnTo>
                      <a:pt x="168" y="10"/>
                    </a:lnTo>
                    <a:lnTo>
                      <a:pt x="171" y="10"/>
                    </a:lnTo>
                    <a:lnTo>
                      <a:pt x="174" y="10"/>
                    </a:lnTo>
                    <a:lnTo>
                      <a:pt x="175" y="10"/>
                    </a:lnTo>
                    <a:lnTo>
                      <a:pt x="177" y="10"/>
                    </a:lnTo>
                    <a:lnTo>
                      <a:pt x="177" y="12"/>
                    </a:lnTo>
                    <a:lnTo>
                      <a:pt x="177" y="15"/>
                    </a:lnTo>
                    <a:lnTo>
                      <a:pt x="178" y="18"/>
                    </a:lnTo>
                    <a:lnTo>
                      <a:pt x="180" y="22"/>
                    </a:lnTo>
                    <a:lnTo>
                      <a:pt x="182" y="25"/>
                    </a:lnTo>
                    <a:lnTo>
                      <a:pt x="187" y="28"/>
                    </a:lnTo>
                    <a:lnTo>
                      <a:pt x="191" y="31"/>
                    </a:lnTo>
                    <a:lnTo>
                      <a:pt x="199" y="31"/>
                    </a:lnTo>
                    <a:lnTo>
                      <a:pt x="200" y="34"/>
                    </a:lnTo>
                    <a:lnTo>
                      <a:pt x="202" y="37"/>
                    </a:lnTo>
                    <a:lnTo>
                      <a:pt x="203" y="38"/>
                    </a:lnTo>
                    <a:lnTo>
                      <a:pt x="205" y="41"/>
                    </a:lnTo>
                    <a:lnTo>
                      <a:pt x="208" y="43"/>
                    </a:lnTo>
                    <a:lnTo>
                      <a:pt x="208" y="46"/>
                    </a:lnTo>
                    <a:lnTo>
                      <a:pt x="209" y="50"/>
                    </a:lnTo>
                    <a:lnTo>
                      <a:pt x="209" y="56"/>
                    </a:lnTo>
                    <a:lnTo>
                      <a:pt x="246" y="55"/>
                    </a:lnTo>
                    <a:lnTo>
                      <a:pt x="246" y="56"/>
                    </a:lnTo>
                    <a:lnTo>
                      <a:pt x="248" y="59"/>
                    </a:lnTo>
                    <a:lnTo>
                      <a:pt x="249" y="62"/>
                    </a:lnTo>
                    <a:lnTo>
                      <a:pt x="251" y="68"/>
                    </a:lnTo>
                    <a:lnTo>
                      <a:pt x="251" y="72"/>
                    </a:lnTo>
                    <a:lnTo>
                      <a:pt x="249" y="77"/>
                    </a:lnTo>
                    <a:lnTo>
                      <a:pt x="245" y="80"/>
                    </a:lnTo>
                    <a:lnTo>
                      <a:pt x="237" y="83"/>
                    </a:lnTo>
                    <a:lnTo>
                      <a:pt x="234" y="83"/>
                    </a:lnTo>
                    <a:lnTo>
                      <a:pt x="229" y="84"/>
                    </a:lnTo>
                    <a:lnTo>
                      <a:pt x="218" y="86"/>
                    </a:lnTo>
                    <a:lnTo>
                      <a:pt x="209" y="89"/>
                    </a:lnTo>
                    <a:lnTo>
                      <a:pt x="200" y="93"/>
                    </a:lnTo>
                    <a:lnTo>
                      <a:pt x="196" y="98"/>
                    </a:lnTo>
                    <a:lnTo>
                      <a:pt x="196" y="99"/>
                    </a:lnTo>
                    <a:lnTo>
                      <a:pt x="197" y="102"/>
                    </a:lnTo>
                    <a:lnTo>
                      <a:pt x="200" y="105"/>
                    </a:lnTo>
                    <a:lnTo>
                      <a:pt x="206" y="108"/>
                    </a:lnTo>
                    <a:lnTo>
                      <a:pt x="211" y="111"/>
                    </a:lnTo>
                    <a:lnTo>
                      <a:pt x="217" y="111"/>
                    </a:lnTo>
                    <a:lnTo>
                      <a:pt x="226" y="113"/>
                    </a:lnTo>
                    <a:lnTo>
                      <a:pt x="234" y="114"/>
                    </a:lnTo>
                    <a:lnTo>
                      <a:pt x="242" y="117"/>
                    </a:lnTo>
                    <a:lnTo>
                      <a:pt x="246" y="121"/>
                    </a:lnTo>
                    <a:lnTo>
                      <a:pt x="249" y="124"/>
                    </a:lnTo>
                    <a:lnTo>
                      <a:pt x="249" y="129"/>
                    </a:lnTo>
                    <a:lnTo>
                      <a:pt x="249" y="135"/>
                    </a:lnTo>
                    <a:lnTo>
                      <a:pt x="249" y="141"/>
                    </a:lnTo>
                    <a:lnTo>
                      <a:pt x="246" y="144"/>
                    </a:lnTo>
                    <a:lnTo>
                      <a:pt x="243" y="147"/>
                    </a:lnTo>
                    <a:lnTo>
                      <a:pt x="240" y="153"/>
                    </a:lnTo>
                    <a:lnTo>
                      <a:pt x="239" y="159"/>
                    </a:lnTo>
                    <a:lnTo>
                      <a:pt x="237" y="167"/>
                    </a:lnTo>
                    <a:lnTo>
                      <a:pt x="237" y="178"/>
                    </a:lnTo>
                    <a:lnTo>
                      <a:pt x="240" y="190"/>
                    </a:lnTo>
                    <a:lnTo>
                      <a:pt x="246" y="205"/>
                    </a:lnTo>
                    <a:lnTo>
                      <a:pt x="243" y="208"/>
                    </a:lnTo>
                    <a:lnTo>
                      <a:pt x="240" y="212"/>
                    </a:lnTo>
                    <a:lnTo>
                      <a:pt x="240" y="216"/>
                    </a:lnTo>
                    <a:lnTo>
                      <a:pt x="240" y="221"/>
                    </a:lnTo>
                    <a:lnTo>
                      <a:pt x="242" y="228"/>
                    </a:lnTo>
                    <a:lnTo>
                      <a:pt x="245" y="237"/>
                    </a:lnTo>
                    <a:lnTo>
                      <a:pt x="249" y="245"/>
                    </a:lnTo>
                    <a:lnTo>
                      <a:pt x="254" y="252"/>
                    </a:lnTo>
                    <a:lnTo>
                      <a:pt x="257" y="259"/>
                    </a:lnTo>
                    <a:lnTo>
                      <a:pt x="258" y="265"/>
                    </a:lnTo>
                    <a:lnTo>
                      <a:pt x="257" y="268"/>
                    </a:lnTo>
                    <a:lnTo>
                      <a:pt x="255" y="271"/>
                    </a:lnTo>
                    <a:lnTo>
                      <a:pt x="252" y="273"/>
                    </a:lnTo>
                    <a:lnTo>
                      <a:pt x="249" y="276"/>
                    </a:lnTo>
                    <a:lnTo>
                      <a:pt x="246" y="282"/>
                    </a:lnTo>
                    <a:lnTo>
                      <a:pt x="245" y="289"/>
                    </a:lnTo>
                    <a:lnTo>
                      <a:pt x="245" y="302"/>
                    </a:lnTo>
                    <a:lnTo>
                      <a:pt x="249" y="322"/>
                    </a:lnTo>
                    <a:lnTo>
                      <a:pt x="248" y="329"/>
                    </a:lnTo>
                    <a:lnTo>
                      <a:pt x="246" y="334"/>
                    </a:lnTo>
                    <a:lnTo>
                      <a:pt x="243" y="337"/>
                    </a:lnTo>
                    <a:lnTo>
                      <a:pt x="240" y="340"/>
                    </a:lnTo>
                    <a:lnTo>
                      <a:pt x="237" y="343"/>
                    </a:lnTo>
                    <a:lnTo>
                      <a:pt x="234" y="347"/>
                    </a:lnTo>
                    <a:lnTo>
                      <a:pt x="234" y="351"/>
                    </a:lnTo>
                    <a:lnTo>
                      <a:pt x="236" y="360"/>
                    </a:lnTo>
                    <a:lnTo>
                      <a:pt x="230" y="371"/>
                    </a:lnTo>
                    <a:lnTo>
                      <a:pt x="229" y="380"/>
                    </a:lnTo>
                    <a:lnTo>
                      <a:pt x="230" y="387"/>
                    </a:lnTo>
                    <a:lnTo>
                      <a:pt x="233" y="393"/>
                    </a:lnTo>
                    <a:lnTo>
                      <a:pt x="237" y="399"/>
                    </a:lnTo>
                    <a:lnTo>
                      <a:pt x="242" y="405"/>
                    </a:lnTo>
                    <a:lnTo>
                      <a:pt x="246" y="411"/>
                    </a:lnTo>
                    <a:lnTo>
                      <a:pt x="249" y="420"/>
                    </a:lnTo>
                    <a:lnTo>
                      <a:pt x="249" y="424"/>
                    </a:lnTo>
                    <a:lnTo>
                      <a:pt x="248" y="429"/>
                    </a:lnTo>
                    <a:lnTo>
                      <a:pt x="246" y="435"/>
                    </a:lnTo>
                    <a:lnTo>
                      <a:pt x="245" y="440"/>
                    </a:lnTo>
                    <a:lnTo>
                      <a:pt x="243" y="448"/>
                    </a:lnTo>
                    <a:lnTo>
                      <a:pt x="243" y="455"/>
                    </a:lnTo>
                    <a:lnTo>
                      <a:pt x="245" y="464"/>
                    </a:lnTo>
                    <a:lnTo>
                      <a:pt x="248" y="475"/>
                    </a:lnTo>
                    <a:lnTo>
                      <a:pt x="246" y="475"/>
                    </a:lnTo>
                    <a:lnTo>
                      <a:pt x="245" y="476"/>
                    </a:lnTo>
                    <a:lnTo>
                      <a:pt x="243" y="478"/>
                    </a:lnTo>
                    <a:lnTo>
                      <a:pt x="242" y="481"/>
                    </a:lnTo>
                    <a:lnTo>
                      <a:pt x="239" y="484"/>
                    </a:lnTo>
                    <a:lnTo>
                      <a:pt x="237" y="489"/>
                    </a:lnTo>
                    <a:lnTo>
                      <a:pt x="236" y="495"/>
                    </a:lnTo>
                    <a:lnTo>
                      <a:pt x="236" y="504"/>
                    </a:lnTo>
                    <a:lnTo>
                      <a:pt x="234" y="506"/>
                    </a:lnTo>
                    <a:lnTo>
                      <a:pt x="231" y="509"/>
                    </a:lnTo>
                    <a:lnTo>
                      <a:pt x="229" y="512"/>
                    </a:lnTo>
                    <a:lnTo>
                      <a:pt x="227" y="515"/>
                    </a:lnTo>
                    <a:lnTo>
                      <a:pt x="224" y="518"/>
                    </a:lnTo>
                    <a:lnTo>
                      <a:pt x="221" y="521"/>
                    </a:lnTo>
                    <a:lnTo>
                      <a:pt x="218" y="525"/>
                    </a:lnTo>
                    <a:lnTo>
                      <a:pt x="215" y="5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 dirty="0"/>
              </a:p>
            </p:txBody>
          </p:sp>
          <p:grpSp>
            <p:nvGrpSpPr>
              <p:cNvPr id="207" name="Group 124">
                <a:extLst>
                  <a:ext uri="{FF2B5EF4-FFF2-40B4-BE49-F238E27FC236}">
                    <a16:creationId xmlns:a16="http://schemas.microsoft.com/office/drawing/2014/main" id="{0C6BC74A-7D7D-4FDB-810C-526281BFCE3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36" y="3046"/>
                <a:ext cx="196" cy="419"/>
                <a:chOff x="2859" y="2645"/>
                <a:chExt cx="215" cy="432"/>
              </a:xfrm>
              <a:grpFill/>
            </p:grpSpPr>
            <p:sp>
              <p:nvSpPr>
                <p:cNvPr id="237" name="Freeform 125">
                  <a:extLst>
                    <a:ext uri="{FF2B5EF4-FFF2-40B4-BE49-F238E27FC236}">
                      <a16:creationId xmlns:a16="http://schemas.microsoft.com/office/drawing/2014/main" id="{6FF9528B-D5C3-45F1-8549-7AA3981CDB6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59" y="2645"/>
                  <a:ext cx="215" cy="432"/>
                </a:xfrm>
                <a:custGeom>
                  <a:avLst/>
                  <a:gdLst>
                    <a:gd name="T0" fmla="*/ 123 w 215"/>
                    <a:gd name="T1" fmla="*/ 407 h 432"/>
                    <a:gd name="T2" fmla="*/ 135 w 215"/>
                    <a:gd name="T3" fmla="*/ 405 h 432"/>
                    <a:gd name="T4" fmla="*/ 147 w 215"/>
                    <a:gd name="T5" fmla="*/ 411 h 432"/>
                    <a:gd name="T6" fmla="*/ 157 w 215"/>
                    <a:gd name="T7" fmla="*/ 401 h 432"/>
                    <a:gd name="T8" fmla="*/ 180 w 215"/>
                    <a:gd name="T9" fmla="*/ 411 h 432"/>
                    <a:gd name="T10" fmla="*/ 187 w 215"/>
                    <a:gd name="T11" fmla="*/ 419 h 432"/>
                    <a:gd name="T12" fmla="*/ 211 w 215"/>
                    <a:gd name="T13" fmla="*/ 429 h 432"/>
                    <a:gd name="T14" fmla="*/ 215 w 215"/>
                    <a:gd name="T15" fmla="*/ 416 h 432"/>
                    <a:gd name="T16" fmla="*/ 199 w 215"/>
                    <a:gd name="T17" fmla="*/ 404 h 432"/>
                    <a:gd name="T18" fmla="*/ 194 w 215"/>
                    <a:gd name="T19" fmla="*/ 364 h 432"/>
                    <a:gd name="T20" fmla="*/ 180 w 215"/>
                    <a:gd name="T21" fmla="*/ 341 h 432"/>
                    <a:gd name="T22" fmla="*/ 163 w 215"/>
                    <a:gd name="T23" fmla="*/ 282 h 432"/>
                    <a:gd name="T24" fmla="*/ 177 w 215"/>
                    <a:gd name="T25" fmla="*/ 226 h 432"/>
                    <a:gd name="T26" fmla="*/ 157 w 215"/>
                    <a:gd name="T27" fmla="*/ 187 h 432"/>
                    <a:gd name="T28" fmla="*/ 145 w 215"/>
                    <a:gd name="T29" fmla="*/ 125 h 432"/>
                    <a:gd name="T30" fmla="*/ 148 w 215"/>
                    <a:gd name="T31" fmla="*/ 77 h 432"/>
                    <a:gd name="T32" fmla="*/ 142 w 215"/>
                    <a:gd name="T33" fmla="*/ 55 h 432"/>
                    <a:gd name="T34" fmla="*/ 138 w 215"/>
                    <a:gd name="T35" fmla="*/ 25 h 432"/>
                    <a:gd name="T36" fmla="*/ 125 w 215"/>
                    <a:gd name="T37" fmla="*/ 12 h 432"/>
                    <a:gd name="T38" fmla="*/ 108 w 215"/>
                    <a:gd name="T39" fmla="*/ 10 h 432"/>
                    <a:gd name="T40" fmla="*/ 96 w 215"/>
                    <a:gd name="T41" fmla="*/ 15 h 432"/>
                    <a:gd name="T42" fmla="*/ 77 w 215"/>
                    <a:gd name="T43" fmla="*/ 13 h 432"/>
                    <a:gd name="T44" fmla="*/ 53 w 215"/>
                    <a:gd name="T45" fmla="*/ 15 h 432"/>
                    <a:gd name="T46" fmla="*/ 43 w 215"/>
                    <a:gd name="T47" fmla="*/ 12 h 432"/>
                    <a:gd name="T48" fmla="*/ 28 w 215"/>
                    <a:gd name="T49" fmla="*/ 0 h 432"/>
                    <a:gd name="T50" fmla="*/ 19 w 215"/>
                    <a:gd name="T51" fmla="*/ 15 h 432"/>
                    <a:gd name="T52" fmla="*/ 18 w 215"/>
                    <a:gd name="T53" fmla="*/ 40 h 432"/>
                    <a:gd name="T54" fmla="*/ 6 w 215"/>
                    <a:gd name="T55" fmla="*/ 61 h 432"/>
                    <a:gd name="T56" fmla="*/ 3 w 215"/>
                    <a:gd name="T57" fmla="*/ 108 h 432"/>
                    <a:gd name="T58" fmla="*/ 1 w 215"/>
                    <a:gd name="T59" fmla="*/ 166 h 432"/>
                    <a:gd name="T60" fmla="*/ 13 w 215"/>
                    <a:gd name="T61" fmla="*/ 206 h 432"/>
                    <a:gd name="T62" fmla="*/ 34 w 215"/>
                    <a:gd name="T63" fmla="*/ 227 h 432"/>
                    <a:gd name="T64" fmla="*/ 33 w 215"/>
                    <a:gd name="T65" fmla="*/ 239 h 432"/>
                    <a:gd name="T66" fmla="*/ 56 w 215"/>
                    <a:gd name="T67" fmla="*/ 239 h 432"/>
                    <a:gd name="T68" fmla="*/ 76 w 215"/>
                    <a:gd name="T69" fmla="*/ 218 h 432"/>
                    <a:gd name="T70" fmla="*/ 95 w 215"/>
                    <a:gd name="T71" fmla="*/ 211 h 432"/>
                    <a:gd name="T72" fmla="*/ 111 w 215"/>
                    <a:gd name="T73" fmla="*/ 209 h 432"/>
                    <a:gd name="T74" fmla="*/ 123 w 215"/>
                    <a:gd name="T75" fmla="*/ 194 h 432"/>
                    <a:gd name="T76" fmla="*/ 116 w 215"/>
                    <a:gd name="T77" fmla="*/ 223 h 432"/>
                    <a:gd name="T78" fmla="*/ 96 w 215"/>
                    <a:gd name="T79" fmla="*/ 243 h 432"/>
                    <a:gd name="T80" fmla="*/ 110 w 215"/>
                    <a:gd name="T81" fmla="*/ 248 h 432"/>
                    <a:gd name="T82" fmla="*/ 128 w 215"/>
                    <a:gd name="T83" fmla="*/ 236 h 432"/>
                    <a:gd name="T84" fmla="*/ 119 w 215"/>
                    <a:gd name="T85" fmla="*/ 252 h 432"/>
                    <a:gd name="T86" fmla="*/ 129 w 215"/>
                    <a:gd name="T87" fmla="*/ 275 h 432"/>
                    <a:gd name="T88" fmla="*/ 117 w 215"/>
                    <a:gd name="T89" fmla="*/ 272 h 432"/>
                    <a:gd name="T90" fmla="*/ 104 w 215"/>
                    <a:gd name="T91" fmla="*/ 281 h 432"/>
                    <a:gd name="T92" fmla="*/ 132 w 215"/>
                    <a:gd name="T93" fmla="*/ 294 h 432"/>
                    <a:gd name="T94" fmla="*/ 117 w 215"/>
                    <a:gd name="T95" fmla="*/ 297 h 432"/>
                    <a:gd name="T96" fmla="*/ 108 w 215"/>
                    <a:gd name="T97" fmla="*/ 309 h 432"/>
                    <a:gd name="T98" fmla="*/ 114 w 215"/>
                    <a:gd name="T99" fmla="*/ 332 h 432"/>
                    <a:gd name="T100" fmla="*/ 119 w 215"/>
                    <a:gd name="T101" fmla="*/ 347 h 432"/>
                    <a:gd name="T102" fmla="*/ 111 w 215"/>
                    <a:gd name="T103" fmla="*/ 376 h 432"/>
                    <a:gd name="T104" fmla="*/ 114 w 215"/>
                    <a:gd name="T105" fmla="*/ 396 h 43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5"/>
                    <a:gd name="T160" fmla="*/ 0 h 432"/>
                    <a:gd name="T161" fmla="*/ 215 w 215"/>
                    <a:gd name="T162" fmla="*/ 432 h 43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5" h="432">
                      <a:moveTo>
                        <a:pt x="120" y="420"/>
                      </a:moveTo>
                      <a:lnTo>
                        <a:pt x="122" y="419"/>
                      </a:lnTo>
                      <a:lnTo>
                        <a:pt x="122" y="417"/>
                      </a:lnTo>
                      <a:lnTo>
                        <a:pt x="123" y="414"/>
                      </a:lnTo>
                      <a:lnTo>
                        <a:pt x="123" y="410"/>
                      </a:lnTo>
                      <a:lnTo>
                        <a:pt x="123" y="407"/>
                      </a:lnTo>
                      <a:lnTo>
                        <a:pt x="125" y="404"/>
                      </a:lnTo>
                      <a:lnTo>
                        <a:pt x="126" y="402"/>
                      </a:lnTo>
                      <a:lnTo>
                        <a:pt x="128" y="402"/>
                      </a:lnTo>
                      <a:lnTo>
                        <a:pt x="132" y="402"/>
                      </a:lnTo>
                      <a:lnTo>
                        <a:pt x="135" y="404"/>
                      </a:lnTo>
                      <a:lnTo>
                        <a:pt x="135" y="405"/>
                      </a:lnTo>
                      <a:lnTo>
                        <a:pt x="137" y="407"/>
                      </a:lnTo>
                      <a:lnTo>
                        <a:pt x="137" y="408"/>
                      </a:lnTo>
                      <a:lnTo>
                        <a:pt x="137" y="410"/>
                      </a:lnTo>
                      <a:lnTo>
                        <a:pt x="138" y="411"/>
                      </a:lnTo>
                      <a:lnTo>
                        <a:pt x="140" y="411"/>
                      </a:lnTo>
                      <a:lnTo>
                        <a:pt x="147" y="411"/>
                      </a:lnTo>
                      <a:lnTo>
                        <a:pt x="151" y="410"/>
                      </a:lnTo>
                      <a:lnTo>
                        <a:pt x="154" y="408"/>
                      </a:lnTo>
                      <a:lnTo>
                        <a:pt x="156" y="405"/>
                      </a:lnTo>
                      <a:lnTo>
                        <a:pt x="157" y="404"/>
                      </a:lnTo>
                      <a:lnTo>
                        <a:pt x="157" y="401"/>
                      </a:lnTo>
                      <a:lnTo>
                        <a:pt x="159" y="402"/>
                      </a:lnTo>
                      <a:lnTo>
                        <a:pt x="163" y="405"/>
                      </a:lnTo>
                      <a:lnTo>
                        <a:pt x="168" y="408"/>
                      </a:lnTo>
                      <a:lnTo>
                        <a:pt x="172" y="410"/>
                      </a:lnTo>
                      <a:lnTo>
                        <a:pt x="177" y="411"/>
                      </a:lnTo>
                      <a:lnTo>
                        <a:pt x="180" y="411"/>
                      </a:lnTo>
                      <a:lnTo>
                        <a:pt x="183" y="411"/>
                      </a:lnTo>
                      <a:lnTo>
                        <a:pt x="184" y="411"/>
                      </a:lnTo>
                      <a:lnTo>
                        <a:pt x="186" y="411"/>
                      </a:lnTo>
                      <a:lnTo>
                        <a:pt x="186" y="413"/>
                      </a:lnTo>
                      <a:lnTo>
                        <a:pt x="186" y="416"/>
                      </a:lnTo>
                      <a:lnTo>
                        <a:pt x="187" y="419"/>
                      </a:lnTo>
                      <a:lnTo>
                        <a:pt x="189" y="423"/>
                      </a:lnTo>
                      <a:lnTo>
                        <a:pt x="191" y="426"/>
                      </a:lnTo>
                      <a:lnTo>
                        <a:pt x="196" y="429"/>
                      </a:lnTo>
                      <a:lnTo>
                        <a:pt x="200" y="432"/>
                      </a:lnTo>
                      <a:lnTo>
                        <a:pt x="208" y="432"/>
                      </a:lnTo>
                      <a:lnTo>
                        <a:pt x="211" y="429"/>
                      </a:lnTo>
                      <a:lnTo>
                        <a:pt x="214" y="427"/>
                      </a:lnTo>
                      <a:lnTo>
                        <a:pt x="214" y="424"/>
                      </a:lnTo>
                      <a:lnTo>
                        <a:pt x="215" y="422"/>
                      </a:lnTo>
                      <a:lnTo>
                        <a:pt x="215" y="420"/>
                      </a:lnTo>
                      <a:lnTo>
                        <a:pt x="215" y="417"/>
                      </a:lnTo>
                      <a:lnTo>
                        <a:pt x="215" y="416"/>
                      </a:lnTo>
                      <a:lnTo>
                        <a:pt x="214" y="411"/>
                      </a:lnTo>
                      <a:lnTo>
                        <a:pt x="211" y="410"/>
                      </a:lnTo>
                      <a:lnTo>
                        <a:pt x="208" y="408"/>
                      </a:lnTo>
                      <a:lnTo>
                        <a:pt x="203" y="407"/>
                      </a:lnTo>
                      <a:lnTo>
                        <a:pt x="199" y="404"/>
                      </a:lnTo>
                      <a:lnTo>
                        <a:pt x="194" y="401"/>
                      </a:lnTo>
                      <a:lnTo>
                        <a:pt x="191" y="395"/>
                      </a:lnTo>
                      <a:lnTo>
                        <a:pt x="190" y="387"/>
                      </a:lnTo>
                      <a:lnTo>
                        <a:pt x="191" y="378"/>
                      </a:lnTo>
                      <a:lnTo>
                        <a:pt x="193" y="370"/>
                      </a:lnTo>
                      <a:lnTo>
                        <a:pt x="194" y="364"/>
                      </a:lnTo>
                      <a:lnTo>
                        <a:pt x="193" y="358"/>
                      </a:lnTo>
                      <a:lnTo>
                        <a:pt x="193" y="353"/>
                      </a:lnTo>
                      <a:lnTo>
                        <a:pt x="190" y="349"/>
                      </a:lnTo>
                      <a:lnTo>
                        <a:pt x="189" y="346"/>
                      </a:lnTo>
                      <a:lnTo>
                        <a:pt x="186" y="344"/>
                      </a:lnTo>
                      <a:lnTo>
                        <a:pt x="180" y="341"/>
                      </a:lnTo>
                      <a:lnTo>
                        <a:pt x="175" y="340"/>
                      </a:lnTo>
                      <a:lnTo>
                        <a:pt x="171" y="340"/>
                      </a:lnTo>
                      <a:lnTo>
                        <a:pt x="169" y="340"/>
                      </a:lnTo>
                      <a:lnTo>
                        <a:pt x="168" y="313"/>
                      </a:lnTo>
                      <a:lnTo>
                        <a:pt x="165" y="294"/>
                      </a:lnTo>
                      <a:lnTo>
                        <a:pt x="163" y="282"/>
                      </a:lnTo>
                      <a:lnTo>
                        <a:pt x="162" y="273"/>
                      </a:lnTo>
                      <a:lnTo>
                        <a:pt x="162" y="266"/>
                      </a:lnTo>
                      <a:lnTo>
                        <a:pt x="163" y="258"/>
                      </a:lnTo>
                      <a:lnTo>
                        <a:pt x="169" y="249"/>
                      </a:lnTo>
                      <a:lnTo>
                        <a:pt x="178" y="233"/>
                      </a:lnTo>
                      <a:lnTo>
                        <a:pt x="177" y="226"/>
                      </a:lnTo>
                      <a:lnTo>
                        <a:pt x="174" y="218"/>
                      </a:lnTo>
                      <a:lnTo>
                        <a:pt x="171" y="212"/>
                      </a:lnTo>
                      <a:lnTo>
                        <a:pt x="168" y="206"/>
                      </a:lnTo>
                      <a:lnTo>
                        <a:pt x="163" y="200"/>
                      </a:lnTo>
                      <a:lnTo>
                        <a:pt x="160" y="194"/>
                      </a:lnTo>
                      <a:lnTo>
                        <a:pt x="157" y="187"/>
                      </a:lnTo>
                      <a:lnTo>
                        <a:pt x="154" y="178"/>
                      </a:lnTo>
                      <a:lnTo>
                        <a:pt x="154" y="163"/>
                      </a:lnTo>
                      <a:lnTo>
                        <a:pt x="153" y="150"/>
                      </a:lnTo>
                      <a:lnTo>
                        <a:pt x="150" y="141"/>
                      </a:lnTo>
                      <a:lnTo>
                        <a:pt x="147" y="132"/>
                      </a:lnTo>
                      <a:lnTo>
                        <a:pt x="145" y="125"/>
                      </a:lnTo>
                      <a:lnTo>
                        <a:pt x="144" y="114"/>
                      </a:lnTo>
                      <a:lnTo>
                        <a:pt x="144" y="104"/>
                      </a:lnTo>
                      <a:lnTo>
                        <a:pt x="145" y="89"/>
                      </a:lnTo>
                      <a:lnTo>
                        <a:pt x="148" y="86"/>
                      </a:lnTo>
                      <a:lnTo>
                        <a:pt x="150" y="82"/>
                      </a:lnTo>
                      <a:lnTo>
                        <a:pt x="148" y="77"/>
                      </a:lnTo>
                      <a:lnTo>
                        <a:pt x="145" y="73"/>
                      </a:lnTo>
                      <a:lnTo>
                        <a:pt x="142" y="68"/>
                      </a:lnTo>
                      <a:lnTo>
                        <a:pt x="140" y="65"/>
                      </a:lnTo>
                      <a:lnTo>
                        <a:pt x="137" y="62"/>
                      </a:lnTo>
                      <a:lnTo>
                        <a:pt x="137" y="61"/>
                      </a:lnTo>
                      <a:lnTo>
                        <a:pt x="142" y="55"/>
                      </a:lnTo>
                      <a:lnTo>
                        <a:pt x="145" y="49"/>
                      </a:lnTo>
                      <a:lnTo>
                        <a:pt x="145" y="45"/>
                      </a:lnTo>
                      <a:lnTo>
                        <a:pt x="144" y="39"/>
                      </a:lnTo>
                      <a:lnTo>
                        <a:pt x="141" y="34"/>
                      </a:lnTo>
                      <a:lnTo>
                        <a:pt x="140" y="30"/>
                      </a:lnTo>
                      <a:lnTo>
                        <a:pt x="138" y="25"/>
                      </a:lnTo>
                      <a:lnTo>
                        <a:pt x="138" y="21"/>
                      </a:lnTo>
                      <a:lnTo>
                        <a:pt x="137" y="18"/>
                      </a:lnTo>
                      <a:lnTo>
                        <a:pt x="135" y="15"/>
                      </a:lnTo>
                      <a:lnTo>
                        <a:pt x="132" y="13"/>
                      </a:lnTo>
                      <a:lnTo>
                        <a:pt x="129" y="13"/>
                      </a:lnTo>
                      <a:lnTo>
                        <a:pt x="125" y="12"/>
                      </a:lnTo>
                      <a:lnTo>
                        <a:pt x="122" y="10"/>
                      </a:lnTo>
                      <a:lnTo>
                        <a:pt x="117" y="10"/>
                      </a:lnTo>
                      <a:lnTo>
                        <a:pt x="114" y="7"/>
                      </a:lnTo>
                      <a:lnTo>
                        <a:pt x="113" y="7"/>
                      </a:lnTo>
                      <a:lnTo>
                        <a:pt x="111" y="9"/>
                      </a:lnTo>
                      <a:lnTo>
                        <a:pt x="108" y="10"/>
                      </a:lnTo>
                      <a:lnTo>
                        <a:pt x="107" y="10"/>
                      </a:lnTo>
                      <a:lnTo>
                        <a:pt x="105" y="12"/>
                      </a:lnTo>
                      <a:lnTo>
                        <a:pt x="104" y="13"/>
                      </a:lnTo>
                      <a:lnTo>
                        <a:pt x="101" y="15"/>
                      </a:lnTo>
                      <a:lnTo>
                        <a:pt x="98" y="15"/>
                      </a:lnTo>
                      <a:lnTo>
                        <a:pt x="96" y="15"/>
                      </a:lnTo>
                      <a:lnTo>
                        <a:pt x="93" y="15"/>
                      </a:lnTo>
                      <a:lnTo>
                        <a:pt x="91" y="13"/>
                      </a:lnTo>
                      <a:lnTo>
                        <a:pt x="88" y="13"/>
                      </a:lnTo>
                      <a:lnTo>
                        <a:pt x="85" y="13"/>
                      </a:lnTo>
                      <a:lnTo>
                        <a:pt x="80" y="13"/>
                      </a:lnTo>
                      <a:lnTo>
                        <a:pt x="77" y="13"/>
                      </a:lnTo>
                      <a:lnTo>
                        <a:pt x="74" y="15"/>
                      </a:lnTo>
                      <a:lnTo>
                        <a:pt x="70" y="13"/>
                      </a:lnTo>
                      <a:lnTo>
                        <a:pt x="65" y="12"/>
                      </a:lnTo>
                      <a:lnTo>
                        <a:pt x="61" y="13"/>
                      </a:lnTo>
                      <a:lnTo>
                        <a:pt x="58" y="13"/>
                      </a:lnTo>
                      <a:lnTo>
                        <a:pt x="53" y="15"/>
                      </a:lnTo>
                      <a:lnTo>
                        <a:pt x="50" y="16"/>
                      </a:lnTo>
                      <a:lnTo>
                        <a:pt x="46" y="16"/>
                      </a:lnTo>
                      <a:lnTo>
                        <a:pt x="44" y="18"/>
                      </a:lnTo>
                      <a:lnTo>
                        <a:pt x="42" y="16"/>
                      </a:lnTo>
                      <a:lnTo>
                        <a:pt x="42" y="15"/>
                      </a:lnTo>
                      <a:lnTo>
                        <a:pt x="43" y="12"/>
                      </a:lnTo>
                      <a:lnTo>
                        <a:pt x="43" y="9"/>
                      </a:lnTo>
                      <a:lnTo>
                        <a:pt x="43" y="6"/>
                      </a:lnTo>
                      <a:lnTo>
                        <a:pt x="42" y="3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8" y="0"/>
                      </a:lnTo>
                      <a:lnTo>
                        <a:pt x="25" y="2"/>
                      </a:lnTo>
                      <a:lnTo>
                        <a:pt x="24" y="5"/>
                      </a:lnTo>
                      <a:lnTo>
                        <a:pt x="22" y="7"/>
                      </a:lnTo>
                      <a:lnTo>
                        <a:pt x="22" y="10"/>
                      </a:lnTo>
                      <a:lnTo>
                        <a:pt x="21" y="13"/>
                      </a:lnTo>
                      <a:lnTo>
                        <a:pt x="19" y="15"/>
                      </a:lnTo>
                      <a:lnTo>
                        <a:pt x="18" y="18"/>
                      </a:lnTo>
                      <a:lnTo>
                        <a:pt x="18" y="21"/>
                      </a:lnTo>
                      <a:lnTo>
                        <a:pt x="18" y="25"/>
                      </a:lnTo>
                      <a:lnTo>
                        <a:pt x="18" y="30"/>
                      </a:lnTo>
                      <a:lnTo>
                        <a:pt x="18" y="34"/>
                      </a:lnTo>
                      <a:lnTo>
                        <a:pt x="18" y="40"/>
                      </a:lnTo>
                      <a:lnTo>
                        <a:pt x="16" y="46"/>
                      </a:lnTo>
                      <a:lnTo>
                        <a:pt x="15" y="52"/>
                      </a:lnTo>
                      <a:lnTo>
                        <a:pt x="12" y="58"/>
                      </a:lnTo>
                      <a:lnTo>
                        <a:pt x="10" y="58"/>
                      </a:lnTo>
                      <a:lnTo>
                        <a:pt x="9" y="58"/>
                      </a:lnTo>
                      <a:lnTo>
                        <a:pt x="6" y="61"/>
                      </a:lnTo>
                      <a:lnTo>
                        <a:pt x="3" y="64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0" y="88"/>
                      </a:lnTo>
                      <a:lnTo>
                        <a:pt x="4" y="101"/>
                      </a:lnTo>
                      <a:lnTo>
                        <a:pt x="3" y="108"/>
                      </a:lnTo>
                      <a:lnTo>
                        <a:pt x="1" y="117"/>
                      </a:lnTo>
                      <a:lnTo>
                        <a:pt x="0" y="128"/>
                      </a:lnTo>
                      <a:lnTo>
                        <a:pt x="0" y="138"/>
                      </a:lnTo>
                      <a:lnTo>
                        <a:pt x="0" y="148"/>
                      </a:lnTo>
                      <a:lnTo>
                        <a:pt x="1" y="159"/>
                      </a:lnTo>
                      <a:lnTo>
                        <a:pt x="1" y="166"/>
                      </a:lnTo>
                      <a:lnTo>
                        <a:pt x="4" y="174"/>
                      </a:lnTo>
                      <a:lnTo>
                        <a:pt x="4" y="175"/>
                      </a:lnTo>
                      <a:lnTo>
                        <a:pt x="4" y="181"/>
                      </a:lnTo>
                      <a:lnTo>
                        <a:pt x="7" y="189"/>
                      </a:lnTo>
                      <a:lnTo>
                        <a:pt x="10" y="197"/>
                      </a:lnTo>
                      <a:lnTo>
                        <a:pt x="13" y="206"/>
                      </a:lnTo>
                      <a:lnTo>
                        <a:pt x="19" y="215"/>
                      </a:lnTo>
                      <a:lnTo>
                        <a:pt x="22" y="220"/>
                      </a:lnTo>
                      <a:lnTo>
                        <a:pt x="25" y="223"/>
                      </a:lnTo>
                      <a:lnTo>
                        <a:pt x="30" y="226"/>
                      </a:lnTo>
                      <a:lnTo>
                        <a:pt x="34" y="227"/>
                      </a:lnTo>
                      <a:lnTo>
                        <a:pt x="33" y="229"/>
                      </a:lnTo>
                      <a:lnTo>
                        <a:pt x="31" y="230"/>
                      </a:lnTo>
                      <a:lnTo>
                        <a:pt x="31" y="233"/>
                      </a:lnTo>
                      <a:lnTo>
                        <a:pt x="31" y="235"/>
                      </a:lnTo>
                      <a:lnTo>
                        <a:pt x="31" y="238"/>
                      </a:lnTo>
                      <a:lnTo>
                        <a:pt x="33" y="239"/>
                      </a:lnTo>
                      <a:lnTo>
                        <a:pt x="37" y="242"/>
                      </a:lnTo>
                      <a:lnTo>
                        <a:pt x="39" y="242"/>
                      </a:lnTo>
                      <a:lnTo>
                        <a:pt x="42" y="242"/>
                      </a:lnTo>
                      <a:lnTo>
                        <a:pt x="46" y="240"/>
                      </a:lnTo>
                      <a:lnTo>
                        <a:pt x="50" y="240"/>
                      </a:lnTo>
                      <a:lnTo>
                        <a:pt x="56" y="239"/>
                      </a:lnTo>
                      <a:lnTo>
                        <a:pt x="64" y="236"/>
                      </a:lnTo>
                      <a:lnTo>
                        <a:pt x="70" y="233"/>
                      </a:lnTo>
                      <a:lnTo>
                        <a:pt x="74" y="229"/>
                      </a:lnTo>
                      <a:lnTo>
                        <a:pt x="74" y="227"/>
                      </a:lnTo>
                      <a:lnTo>
                        <a:pt x="76" y="223"/>
                      </a:lnTo>
                      <a:lnTo>
                        <a:pt x="76" y="218"/>
                      </a:lnTo>
                      <a:lnTo>
                        <a:pt x="77" y="212"/>
                      </a:lnTo>
                      <a:lnTo>
                        <a:pt x="80" y="209"/>
                      </a:lnTo>
                      <a:lnTo>
                        <a:pt x="85" y="206"/>
                      </a:lnTo>
                      <a:lnTo>
                        <a:pt x="88" y="206"/>
                      </a:lnTo>
                      <a:lnTo>
                        <a:pt x="92" y="208"/>
                      </a:lnTo>
                      <a:lnTo>
                        <a:pt x="95" y="211"/>
                      </a:lnTo>
                      <a:lnTo>
                        <a:pt x="99" y="214"/>
                      </a:lnTo>
                      <a:lnTo>
                        <a:pt x="101" y="214"/>
                      </a:lnTo>
                      <a:lnTo>
                        <a:pt x="102" y="214"/>
                      </a:lnTo>
                      <a:lnTo>
                        <a:pt x="105" y="214"/>
                      </a:lnTo>
                      <a:lnTo>
                        <a:pt x="108" y="212"/>
                      </a:lnTo>
                      <a:lnTo>
                        <a:pt x="111" y="209"/>
                      </a:lnTo>
                      <a:lnTo>
                        <a:pt x="116" y="205"/>
                      </a:lnTo>
                      <a:lnTo>
                        <a:pt x="119" y="197"/>
                      </a:lnTo>
                      <a:lnTo>
                        <a:pt x="123" y="187"/>
                      </a:lnTo>
                      <a:lnTo>
                        <a:pt x="123" y="189"/>
                      </a:lnTo>
                      <a:lnTo>
                        <a:pt x="123" y="191"/>
                      </a:lnTo>
                      <a:lnTo>
                        <a:pt x="123" y="194"/>
                      </a:lnTo>
                      <a:lnTo>
                        <a:pt x="123" y="200"/>
                      </a:lnTo>
                      <a:lnTo>
                        <a:pt x="123" y="206"/>
                      </a:lnTo>
                      <a:lnTo>
                        <a:pt x="122" y="212"/>
                      </a:lnTo>
                      <a:lnTo>
                        <a:pt x="120" y="217"/>
                      </a:lnTo>
                      <a:lnTo>
                        <a:pt x="117" y="221"/>
                      </a:lnTo>
                      <a:lnTo>
                        <a:pt x="116" y="223"/>
                      </a:lnTo>
                      <a:lnTo>
                        <a:pt x="113" y="224"/>
                      </a:lnTo>
                      <a:lnTo>
                        <a:pt x="110" y="226"/>
                      </a:lnTo>
                      <a:lnTo>
                        <a:pt x="105" y="229"/>
                      </a:lnTo>
                      <a:lnTo>
                        <a:pt x="101" y="233"/>
                      </a:lnTo>
                      <a:lnTo>
                        <a:pt x="98" y="238"/>
                      </a:lnTo>
                      <a:lnTo>
                        <a:pt x="96" y="243"/>
                      </a:lnTo>
                      <a:lnTo>
                        <a:pt x="98" y="251"/>
                      </a:lnTo>
                      <a:lnTo>
                        <a:pt x="99" y="251"/>
                      </a:lnTo>
                      <a:lnTo>
                        <a:pt x="101" y="251"/>
                      </a:lnTo>
                      <a:lnTo>
                        <a:pt x="105" y="251"/>
                      </a:lnTo>
                      <a:lnTo>
                        <a:pt x="110" y="248"/>
                      </a:lnTo>
                      <a:lnTo>
                        <a:pt x="114" y="245"/>
                      </a:lnTo>
                      <a:lnTo>
                        <a:pt x="120" y="239"/>
                      </a:lnTo>
                      <a:lnTo>
                        <a:pt x="126" y="233"/>
                      </a:lnTo>
                      <a:lnTo>
                        <a:pt x="128" y="233"/>
                      </a:lnTo>
                      <a:lnTo>
                        <a:pt x="128" y="235"/>
                      </a:lnTo>
                      <a:lnTo>
                        <a:pt x="128" y="236"/>
                      </a:lnTo>
                      <a:lnTo>
                        <a:pt x="129" y="238"/>
                      </a:lnTo>
                      <a:lnTo>
                        <a:pt x="128" y="240"/>
                      </a:lnTo>
                      <a:lnTo>
                        <a:pt x="126" y="243"/>
                      </a:lnTo>
                      <a:lnTo>
                        <a:pt x="123" y="245"/>
                      </a:lnTo>
                      <a:lnTo>
                        <a:pt x="119" y="246"/>
                      </a:lnTo>
                      <a:lnTo>
                        <a:pt x="119" y="252"/>
                      </a:lnTo>
                      <a:lnTo>
                        <a:pt x="120" y="255"/>
                      </a:lnTo>
                      <a:lnTo>
                        <a:pt x="122" y="260"/>
                      </a:lnTo>
                      <a:lnTo>
                        <a:pt x="125" y="264"/>
                      </a:lnTo>
                      <a:lnTo>
                        <a:pt x="126" y="267"/>
                      </a:lnTo>
                      <a:lnTo>
                        <a:pt x="128" y="272"/>
                      </a:lnTo>
                      <a:lnTo>
                        <a:pt x="129" y="275"/>
                      </a:lnTo>
                      <a:lnTo>
                        <a:pt x="129" y="279"/>
                      </a:lnTo>
                      <a:lnTo>
                        <a:pt x="126" y="276"/>
                      </a:lnTo>
                      <a:lnTo>
                        <a:pt x="125" y="275"/>
                      </a:lnTo>
                      <a:lnTo>
                        <a:pt x="120" y="273"/>
                      </a:lnTo>
                      <a:lnTo>
                        <a:pt x="117" y="272"/>
                      </a:lnTo>
                      <a:lnTo>
                        <a:pt x="113" y="272"/>
                      </a:lnTo>
                      <a:lnTo>
                        <a:pt x="108" y="273"/>
                      </a:lnTo>
                      <a:lnTo>
                        <a:pt x="104" y="276"/>
                      </a:lnTo>
                      <a:lnTo>
                        <a:pt x="104" y="278"/>
                      </a:lnTo>
                      <a:lnTo>
                        <a:pt x="104" y="279"/>
                      </a:lnTo>
                      <a:lnTo>
                        <a:pt x="104" y="281"/>
                      </a:lnTo>
                      <a:lnTo>
                        <a:pt x="105" y="282"/>
                      </a:lnTo>
                      <a:lnTo>
                        <a:pt x="110" y="285"/>
                      </a:lnTo>
                      <a:lnTo>
                        <a:pt x="116" y="286"/>
                      </a:lnTo>
                      <a:lnTo>
                        <a:pt x="122" y="289"/>
                      </a:lnTo>
                      <a:lnTo>
                        <a:pt x="128" y="292"/>
                      </a:lnTo>
                      <a:lnTo>
                        <a:pt x="132" y="294"/>
                      </a:lnTo>
                      <a:lnTo>
                        <a:pt x="134" y="298"/>
                      </a:lnTo>
                      <a:lnTo>
                        <a:pt x="132" y="298"/>
                      </a:lnTo>
                      <a:lnTo>
                        <a:pt x="131" y="297"/>
                      </a:lnTo>
                      <a:lnTo>
                        <a:pt x="126" y="297"/>
                      </a:lnTo>
                      <a:lnTo>
                        <a:pt x="122" y="297"/>
                      </a:lnTo>
                      <a:lnTo>
                        <a:pt x="117" y="297"/>
                      </a:lnTo>
                      <a:lnTo>
                        <a:pt x="113" y="298"/>
                      </a:lnTo>
                      <a:lnTo>
                        <a:pt x="108" y="301"/>
                      </a:lnTo>
                      <a:lnTo>
                        <a:pt x="105" y="306"/>
                      </a:lnTo>
                      <a:lnTo>
                        <a:pt x="107" y="307"/>
                      </a:lnTo>
                      <a:lnTo>
                        <a:pt x="108" y="309"/>
                      </a:lnTo>
                      <a:lnTo>
                        <a:pt x="111" y="312"/>
                      </a:lnTo>
                      <a:lnTo>
                        <a:pt x="113" y="315"/>
                      </a:lnTo>
                      <a:lnTo>
                        <a:pt x="114" y="319"/>
                      </a:lnTo>
                      <a:lnTo>
                        <a:pt x="114" y="325"/>
                      </a:lnTo>
                      <a:lnTo>
                        <a:pt x="113" y="332"/>
                      </a:lnTo>
                      <a:lnTo>
                        <a:pt x="114" y="332"/>
                      </a:lnTo>
                      <a:lnTo>
                        <a:pt x="116" y="334"/>
                      </a:lnTo>
                      <a:lnTo>
                        <a:pt x="117" y="337"/>
                      </a:lnTo>
                      <a:lnTo>
                        <a:pt x="120" y="338"/>
                      </a:lnTo>
                      <a:lnTo>
                        <a:pt x="122" y="341"/>
                      </a:lnTo>
                      <a:lnTo>
                        <a:pt x="122" y="344"/>
                      </a:lnTo>
                      <a:lnTo>
                        <a:pt x="119" y="347"/>
                      </a:lnTo>
                      <a:lnTo>
                        <a:pt x="114" y="349"/>
                      </a:lnTo>
                      <a:lnTo>
                        <a:pt x="116" y="355"/>
                      </a:lnTo>
                      <a:lnTo>
                        <a:pt x="116" y="361"/>
                      </a:lnTo>
                      <a:lnTo>
                        <a:pt x="114" y="365"/>
                      </a:lnTo>
                      <a:lnTo>
                        <a:pt x="113" y="370"/>
                      </a:lnTo>
                      <a:lnTo>
                        <a:pt x="111" y="376"/>
                      </a:lnTo>
                      <a:lnTo>
                        <a:pt x="110" y="381"/>
                      </a:lnTo>
                      <a:lnTo>
                        <a:pt x="110" y="387"/>
                      </a:lnTo>
                      <a:lnTo>
                        <a:pt x="111" y="395"/>
                      </a:lnTo>
                      <a:lnTo>
                        <a:pt x="113" y="396"/>
                      </a:lnTo>
                      <a:lnTo>
                        <a:pt x="114" y="396"/>
                      </a:lnTo>
                      <a:lnTo>
                        <a:pt x="116" y="398"/>
                      </a:lnTo>
                      <a:lnTo>
                        <a:pt x="119" y="401"/>
                      </a:lnTo>
                      <a:lnTo>
                        <a:pt x="120" y="405"/>
                      </a:lnTo>
                      <a:lnTo>
                        <a:pt x="120" y="411"/>
                      </a:lnTo>
                      <a:lnTo>
                        <a:pt x="120" y="42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38" name="Freeform 126">
                  <a:extLst>
                    <a:ext uri="{FF2B5EF4-FFF2-40B4-BE49-F238E27FC236}">
                      <a16:creationId xmlns:a16="http://schemas.microsoft.com/office/drawing/2014/main" id="{24EF3150-CD4F-4CCA-A8D4-2137A6C629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66" y="2891"/>
                  <a:ext cx="64" cy="155"/>
                </a:xfrm>
                <a:custGeom>
                  <a:avLst/>
                  <a:gdLst>
                    <a:gd name="T0" fmla="*/ 6 w 64"/>
                    <a:gd name="T1" fmla="*/ 91 h 155"/>
                    <a:gd name="T2" fmla="*/ 9 w 64"/>
                    <a:gd name="T3" fmla="*/ 94 h 155"/>
                    <a:gd name="T4" fmla="*/ 11 w 64"/>
                    <a:gd name="T5" fmla="*/ 98 h 155"/>
                    <a:gd name="T6" fmla="*/ 11 w 64"/>
                    <a:gd name="T7" fmla="*/ 104 h 155"/>
                    <a:gd name="T8" fmla="*/ 11 w 64"/>
                    <a:gd name="T9" fmla="*/ 112 h 155"/>
                    <a:gd name="T10" fmla="*/ 9 w 64"/>
                    <a:gd name="T11" fmla="*/ 115 h 155"/>
                    <a:gd name="T12" fmla="*/ 8 w 64"/>
                    <a:gd name="T13" fmla="*/ 124 h 155"/>
                    <a:gd name="T14" fmla="*/ 6 w 64"/>
                    <a:gd name="T15" fmla="*/ 132 h 155"/>
                    <a:gd name="T16" fmla="*/ 11 w 64"/>
                    <a:gd name="T17" fmla="*/ 144 h 155"/>
                    <a:gd name="T18" fmla="*/ 29 w 64"/>
                    <a:gd name="T19" fmla="*/ 153 h 155"/>
                    <a:gd name="T20" fmla="*/ 48 w 64"/>
                    <a:gd name="T21" fmla="*/ 155 h 155"/>
                    <a:gd name="T22" fmla="*/ 54 w 64"/>
                    <a:gd name="T23" fmla="*/ 152 h 155"/>
                    <a:gd name="T24" fmla="*/ 60 w 64"/>
                    <a:gd name="T25" fmla="*/ 143 h 155"/>
                    <a:gd name="T26" fmla="*/ 60 w 64"/>
                    <a:gd name="T27" fmla="*/ 135 h 155"/>
                    <a:gd name="T28" fmla="*/ 57 w 64"/>
                    <a:gd name="T29" fmla="*/ 130 h 155"/>
                    <a:gd name="T30" fmla="*/ 52 w 64"/>
                    <a:gd name="T31" fmla="*/ 124 h 155"/>
                    <a:gd name="T32" fmla="*/ 54 w 64"/>
                    <a:gd name="T33" fmla="*/ 119 h 155"/>
                    <a:gd name="T34" fmla="*/ 60 w 64"/>
                    <a:gd name="T35" fmla="*/ 119 h 155"/>
                    <a:gd name="T36" fmla="*/ 64 w 64"/>
                    <a:gd name="T37" fmla="*/ 116 h 155"/>
                    <a:gd name="T38" fmla="*/ 61 w 64"/>
                    <a:gd name="T39" fmla="*/ 107 h 155"/>
                    <a:gd name="T40" fmla="*/ 55 w 64"/>
                    <a:gd name="T41" fmla="*/ 101 h 155"/>
                    <a:gd name="T42" fmla="*/ 55 w 64"/>
                    <a:gd name="T43" fmla="*/ 97 h 155"/>
                    <a:gd name="T44" fmla="*/ 57 w 64"/>
                    <a:gd name="T45" fmla="*/ 97 h 155"/>
                    <a:gd name="T46" fmla="*/ 58 w 64"/>
                    <a:gd name="T47" fmla="*/ 97 h 155"/>
                    <a:gd name="T48" fmla="*/ 55 w 64"/>
                    <a:gd name="T49" fmla="*/ 92 h 155"/>
                    <a:gd name="T50" fmla="*/ 49 w 64"/>
                    <a:gd name="T51" fmla="*/ 89 h 155"/>
                    <a:gd name="T52" fmla="*/ 43 w 64"/>
                    <a:gd name="T53" fmla="*/ 88 h 155"/>
                    <a:gd name="T54" fmla="*/ 39 w 64"/>
                    <a:gd name="T55" fmla="*/ 81 h 155"/>
                    <a:gd name="T56" fmla="*/ 39 w 64"/>
                    <a:gd name="T57" fmla="*/ 73 h 155"/>
                    <a:gd name="T58" fmla="*/ 39 w 64"/>
                    <a:gd name="T59" fmla="*/ 64 h 155"/>
                    <a:gd name="T60" fmla="*/ 43 w 64"/>
                    <a:gd name="T61" fmla="*/ 58 h 155"/>
                    <a:gd name="T62" fmla="*/ 49 w 64"/>
                    <a:gd name="T63" fmla="*/ 55 h 155"/>
                    <a:gd name="T64" fmla="*/ 54 w 64"/>
                    <a:gd name="T65" fmla="*/ 52 h 155"/>
                    <a:gd name="T66" fmla="*/ 55 w 64"/>
                    <a:gd name="T67" fmla="*/ 46 h 155"/>
                    <a:gd name="T68" fmla="*/ 54 w 64"/>
                    <a:gd name="T69" fmla="*/ 40 h 155"/>
                    <a:gd name="T70" fmla="*/ 52 w 64"/>
                    <a:gd name="T71" fmla="*/ 32 h 155"/>
                    <a:gd name="T72" fmla="*/ 48 w 64"/>
                    <a:gd name="T73" fmla="*/ 23 h 155"/>
                    <a:gd name="T74" fmla="*/ 45 w 64"/>
                    <a:gd name="T75" fmla="*/ 14 h 155"/>
                    <a:gd name="T76" fmla="*/ 40 w 64"/>
                    <a:gd name="T77" fmla="*/ 11 h 155"/>
                    <a:gd name="T78" fmla="*/ 37 w 64"/>
                    <a:gd name="T79" fmla="*/ 6 h 155"/>
                    <a:gd name="T80" fmla="*/ 33 w 64"/>
                    <a:gd name="T81" fmla="*/ 6 h 155"/>
                    <a:gd name="T82" fmla="*/ 29 w 64"/>
                    <a:gd name="T83" fmla="*/ 9 h 155"/>
                    <a:gd name="T84" fmla="*/ 26 w 64"/>
                    <a:gd name="T85" fmla="*/ 11 h 155"/>
                    <a:gd name="T86" fmla="*/ 23 w 64"/>
                    <a:gd name="T87" fmla="*/ 8 h 155"/>
                    <a:gd name="T88" fmla="*/ 20 w 64"/>
                    <a:gd name="T89" fmla="*/ 3 h 155"/>
                    <a:gd name="T90" fmla="*/ 15 w 64"/>
                    <a:gd name="T91" fmla="*/ 2 h 155"/>
                    <a:gd name="T92" fmla="*/ 6 w 64"/>
                    <a:gd name="T93" fmla="*/ 6 h 155"/>
                    <a:gd name="T94" fmla="*/ 2 w 64"/>
                    <a:gd name="T95" fmla="*/ 12 h 155"/>
                    <a:gd name="T96" fmla="*/ 2 w 64"/>
                    <a:gd name="T97" fmla="*/ 17 h 155"/>
                    <a:gd name="T98" fmla="*/ 2 w 64"/>
                    <a:gd name="T99" fmla="*/ 26 h 155"/>
                    <a:gd name="T100" fmla="*/ 3 w 64"/>
                    <a:gd name="T101" fmla="*/ 30 h 15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4"/>
                    <a:gd name="T154" fmla="*/ 0 h 155"/>
                    <a:gd name="T155" fmla="*/ 64 w 64"/>
                    <a:gd name="T156" fmla="*/ 155 h 15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4" h="155">
                      <a:moveTo>
                        <a:pt x="5" y="88"/>
                      </a:moveTo>
                      <a:lnTo>
                        <a:pt x="6" y="89"/>
                      </a:lnTo>
                      <a:lnTo>
                        <a:pt x="6" y="91"/>
                      </a:lnTo>
                      <a:lnTo>
                        <a:pt x="8" y="92"/>
                      </a:lnTo>
                      <a:lnTo>
                        <a:pt x="8" y="94"/>
                      </a:lnTo>
                      <a:lnTo>
                        <a:pt x="9" y="94"/>
                      </a:lnTo>
                      <a:lnTo>
                        <a:pt x="9" y="95"/>
                      </a:lnTo>
                      <a:lnTo>
                        <a:pt x="9" y="97"/>
                      </a:lnTo>
                      <a:lnTo>
                        <a:pt x="11" y="98"/>
                      </a:lnTo>
                      <a:lnTo>
                        <a:pt x="11" y="100"/>
                      </a:lnTo>
                      <a:lnTo>
                        <a:pt x="11" y="103"/>
                      </a:lnTo>
                      <a:lnTo>
                        <a:pt x="11" y="104"/>
                      </a:lnTo>
                      <a:lnTo>
                        <a:pt x="11" y="107"/>
                      </a:lnTo>
                      <a:lnTo>
                        <a:pt x="11" y="110"/>
                      </a:lnTo>
                      <a:lnTo>
                        <a:pt x="11" y="112"/>
                      </a:lnTo>
                      <a:lnTo>
                        <a:pt x="11" y="113"/>
                      </a:lnTo>
                      <a:lnTo>
                        <a:pt x="9" y="115"/>
                      </a:lnTo>
                      <a:lnTo>
                        <a:pt x="9" y="118"/>
                      </a:lnTo>
                      <a:lnTo>
                        <a:pt x="9" y="121"/>
                      </a:lnTo>
                      <a:lnTo>
                        <a:pt x="8" y="124"/>
                      </a:lnTo>
                      <a:lnTo>
                        <a:pt x="8" y="127"/>
                      </a:lnTo>
                      <a:lnTo>
                        <a:pt x="6" y="130"/>
                      </a:lnTo>
                      <a:lnTo>
                        <a:pt x="6" y="132"/>
                      </a:lnTo>
                      <a:lnTo>
                        <a:pt x="6" y="134"/>
                      </a:lnTo>
                      <a:lnTo>
                        <a:pt x="8" y="140"/>
                      </a:lnTo>
                      <a:lnTo>
                        <a:pt x="11" y="144"/>
                      </a:lnTo>
                      <a:lnTo>
                        <a:pt x="17" y="149"/>
                      </a:lnTo>
                      <a:lnTo>
                        <a:pt x="23" y="150"/>
                      </a:lnTo>
                      <a:lnTo>
                        <a:pt x="29" y="153"/>
                      </a:lnTo>
                      <a:lnTo>
                        <a:pt x="36" y="153"/>
                      </a:lnTo>
                      <a:lnTo>
                        <a:pt x="42" y="155"/>
                      </a:lnTo>
                      <a:lnTo>
                        <a:pt x="48" y="155"/>
                      </a:lnTo>
                      <a:lnTo>
                        <a:pt x="49" y="155"/>
                      </a:lnTo>
                      <a:lnTo>
                        <a:pt x="51" y="153"/>
                      </a:lnTo>
                      <a:lnTo>
                        <a:pt x="54" y="152"/>
                      </a:lnTo>
                      <a:lnTo>
                        <a:pt x="55" y="149"/>
                      </a:lnTo>
                      <a:lnTo>
                        <a:pt x="58" y="146"/>
                      </a:lnTo>
                      <a:lnTo>
                        <a:pt x="60" y="143"/>
                      </a:lnTo>
                      <a:lnTo>
                        <a:pt x="60" y="141"/>
                      </a:lnTo>
                      <a:lnTo>
                        <a:pt x="61" y="138"/>
                      </a:lnTo>
                      <a:lnTo>
                        <a:pt x="60" y="135"/>
                      </a:lnTo>
                      <a:lnTo>
                        <a:pt x="60" y="134"/>
                      </a:lnTo>
                      <a:lnTo>
                        <a:pt x="58" y="132"/>
                      </a:lnTo>
                      <a:lnTo>
                        <a:pt x="57" y="130"/>
                      </a:lnTo>
                      <a:lnTo>
                        <a:pt x="54" y="128"/>
                      </a:lnTo>
                      <a:lnTo>
                        <a:pt x="52" y="127"/>
                      </a:lnTo>
                      <a:lnTo>
                        <a:pt x="52" y="124"/>
                      </a:lnTo>
                      <a:lnTo>
                        <a:pt x="51" y="121"/>
                      </a:lnTo>
                      <a:lnTo>
                        <a:pt x="52" y="121"/>
                      </a:lnTo>
                      <a:lnTo>
                        <a:pt x="54" y="119"/>
                      </a:lnTo>
                      <a:lnTo>
                        <a:pt x="55" y="119"/>
                      </a:lnTo>
                      <a:lnTo>
                        <a:pt x="58" y="119"/>
                      </a:lnTo>
                      <a:lnTo>
                        <a:pt x="60" y="119"/>
                      </a:lnTo>
                      <a:lnTo>
                        <a:pt x="61" y="119"/>
                      </a:lnTo>
                      <a:lnTo>
                        <a:pt x="63" y="118"/>
                      </a:lnTo>
                      <a:lnTo>
                        <a:pt x="64" y="116"/>
                      </a:lnTo>
                      <a:lnTo>
                        <a:pt x="63" y="113"/>
                      </a:lnTo>
                      <a:lnTo>
                        <a:pt x="63" y="110"/>
                      </a:lnTo>
                      <a:lnTo>
                        <a:pt x="61" y="107"/>
                      </a:lnTo>
                      <a:lnTo>
                        <a:pt x="58" y="106"/>
                      </a:lnTo>
                      <a:lnTo>
                        <a:pt x="57" y="104"/>
                      </a:lnTo>
                      <a:lnTo>
                        <a:pt x="55" y="101"/>
                      </a:lnTo>
                      <a:lnTo>
                        <a:pt x="55" y="100"/>
                      </a:lnTo>
                      <a:lnTo>
                        <a:pt x="54" y="97"/>
                      </a:lnTo>
                      <a:lnTo>
                        <a:pt x="55" y="97"/>
                      </a:lnTo>
                      <a:lnTo>
                        <a:pt x="57" y="97"/>
                      </a:lnTo>
                      <a:lnTo>
                        <a:pt x="58" y="97"/>
                      </a:lnTo>
                      <a:lnTo>
                        <a:pt x="57" y="94"/>
                      </a:lnTo>
                      <a:lnTo>
                        <a:pt x="55" y="92"/>
                      </a:lnTo>
                      <a:lnTo>
                        <a:pt x="54" y="91"/>
                      </a:lnTo>
                      <a:lnTo>
                        <a:pt x="52" y="91"/>
                      </a:lnTo>
                      <a:lnTo>
                        <a:pt x="49" y="89"/>
                      </a:lnTo>
                      <a:lnTo>
                        <a:pt x="48" y="89"/>
                      </a:lnTo>
                      <a:lnTo>
                        <a:pt x="45" y="89"/>
                      </a:lnTo>
                      <a:lnTo>
                        <a:pt x="43" y="88"/>
                      </a:lnTo>
                      <a:lnTo>
                        <a:pt x="42" y="86"/>
                      </a:lnTo>
                      <a:lnTo>
                        <a:pt x="40" y="84"/>
                      </a:lnTo>
                      <a:lnTo>
                        <a:pt x="39" y="81"/>
                      </a:lnTo>
                      <a:lnTo>
                        <a:pt x="39" y="78"/>
                      </a:lnTo>
                      <a:lnTo>
                        <a:pt x="39" y="76"/>
                      </a:lnTo>
                      <a:lnTo>
                        <a:pt x="39" y="73"/>
                      </a:lnTo>
                      <a:lnTo>
                        <a:pt x="37" y="70"/>
                      </a:lnTo>
                      <a:lnTo>
                        <a:pt x="37" y="67"/>
                      </a:lnTo>
                      <a:lnTo>
                        <a:pt x="39" y="64"/>
                      </a:lnTo>
                      <a:lnTo>
                        <a:pt x="39" y="61"/>
                      </a:lnTo>
                      <a:lnTo>
                        <a:pt x="42" y="60"/>
                      </a:lnTo>
                      <a:lnTo>
                        <a:pt x="43" y="58"/>
                      </a:lnTo>
                      <a:lnTo>
                        <a:pt x="45" y="57"/>
                      </a:lnTo>
                      <a:lnTo>
                        <a:pt x="48" y="55"/>
                      </a:lnTo>
                      <a:lnTo>
                        <a:pt x="49" y="55"/>
                      </a:lnTo>
                      <a:lnTo>
                        <a:pt x="51" y="54"/>
                      </a:lnTo>
                      <a:lnTo>
                        <a:pt x="54" y="54"/>
                      </a:lnTo>
                      <a:lnTo>
                        <a:pt x="54" y="52"/>
                      </a:lnTo>
                      <a:lnTo>
                        <a:pt x="55" y="51"/>
                      </a:lnTo>
                      <a:lnTo>
                        <a:pt x="55" y="49"/>
                      </a:lnTo>
                      <a:lnTo>
                        <a:pt x="55" y="46"/>
                      </a:lnTo>
                      <a:lnTo>
                        <a:pt x="54" y="45"/>
                      </a:lnTo>
                      <a:lnTo>
                        <a:pt x="54" y="43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2" y="35"/>
                      </a:lnTo>
                      <a:lnTo>
                        <a:pt x="52" y="32"/>
                      </a:lnTo>
                      <a:lnTo>
                        <a:pt x="51" y="29"/>
                      </a:lnTo>
                      <a:lnTo>
                        <a:pt x="49" y="26"/>
                      </a:lnTo>
                      <a:lnTo>
                        <a:pt x="48" y="23"/>
                      </a:lnTo>
                      <a:lnTo>
                        <a:pt x="46" y="18"/>
                      </a:lnTo>
                      <a:lnTo>
                        <a:pt x="46" y="14"/>
                      </a:lnTo>
                      <a:lnTo>
                        <a:pt x="45" y="14"/>
                      </a:lnTo>
                      <a:lnTo>
                        <a:pt x="43" y="14"/>
                      </a:lnTo>
                      <a:lnTo>
                        <a:pt x="42" y="12"/>
                      </a:lnTo>
                      <a:lnTo>
                        <a:pt x="40" y="11"/>
                      </a:lnTo>
                      <a:lnTo>
                        <a:pt x="39" y="9"/>
                      </a:lnTo>
                      <a:lnTo>
                        <a:pt x="37" y="8"/>
                      </a:lnTo>
                      <a:lnTo>
                        <a:pt x="37" y="6"/>
                      </a:lnTo>
                      <a:lnTo>
                        <a:pt x="37" y="5"/>
                      </a:lnTo>
                      <a:lnTo>
                        <a:pt x="36" y="5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0" y="8"/>
                      </a:lnTo>
                      <a:lnTo>
                        <a:pt x="29" y="9"/>
                      </a:lnTo>
                      <a:lnTo>
                        <a:pt x="27" y="9"/>
                      </a:lnTo>
                      <a:lnTo>
                        <a:pt x="27" y="11"/>
                      </a:lnTo>
                      <a:lnTo>
                        <a:pt x="26" y="11"/>
                      </a:lnTo>
                      <a:lnTo>
                        <a:pt x="24" y="9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20" y="3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2" y="9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20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3" y="29"/>
                      </a:lnTo>
                      <a:lnTo>
                        <a:pt x="3" y="30"/>
                      </a:lnTo>
                      <a:lnTo>
                        <a:pt x="5" y="8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</p:grpSp>
          <p:grpSp>
            <p:nvGrpSpPr>
              <p:cNvPr id="208" name="Group 127">
                <a:extLst>
                  <a:ext uri="{FF2B5EF4-FFF2-40B4-BE49-F238E27FC236}">
                    <a16:creationId xmlns:a16="http://schemas.microsoft.com/office/drawing/2014/main" id="{FEFA12DA-31AE-4F5F-A43A-093D510F7BE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7" y="3913"/>
                <a:ext cx="550" cy="551"/>
                <a:chOff x="2930" y="3537"/>
                <a:chExt cx="599" cy="568"/>
              </a:xfrm>
              <a:grpFill/>
            </p:grpSpPr>
            <p:sp>
              <p:nvSpPr>
                <p:cNvPr id="209" name="Freeform 128">
                  <a:extLst>
                    <a:ext uri="{FF2B5EF4-FFF2-40B4-BE49-F238E27FC236}">
                      <a16:creationId xmlns:a16="http://schemas.microsoft.com/office/drawing/2014/main" id="{DC22153D-1846-4BB7-A55F-68BF200C9C0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94" y="3537"/>
                  <a:ext cx="426" cy="438"/>
                </a:xfrm>
                <a:custGeom>
                  <a:avLst/>
                  <a:gdLst>
                    <a:gd name="T0" fmla="*/ 12 w 426"/>
                    <a:gd name="T1" fmla="*/ 4 h 438"/>
                    <a:gd name="T2" fmla="*/ 2 w 426"/>
                    <a:gd name="T3" fmla="*/ 4 h 438"/>
                    <a:gd name="T4" fmla="*/ 24 w 426"/>
                    <a:gd name="T5" fmla="*/ 64 h 438"/>
                    <a:gd name="T6" fmla="*/ 39 w 426"/>
                    <a:gd name="T7" fmla="*/ 40 h 438"/>
                    <a:gd name="T8" fmla="*/ 46 w 426"/>
                    <a:gd name="T9" fmla="*/ 52 h 438"/>
                    <a:gd name="T10" fmla="*/ 64 w 426"/>
                    <a:gd name="T11" fmla="*/ 95 h 438"/>
                    <a:gd name="T12" fmla="*/ 42 w 426"/>
                    <a:gd name="T13" fmla="*/ 80 h 438"/>
                    <a:gd name="T14" fmla="*/ 33 w 426"/>
                    <a:gd name="T15" fmla="*/ 120 h 438"/>
                    <a:gd name="T16" fmla="*/ 28 w 426"/>
                    <a:gd name="T17" fmla="*/ 147 h 438"/>
                    <a:gd name="T18" fmla="*/ 61 w 426"/>
                    <a:gd name="T19" fmla="*/ 165 h 438"/>
                    <a:gd name="T20" fmla="*/ 83 w 426"/>
                    <a:gd name="T21" fmla="*/ 196 h 438"/>
                    <a:gd name="T22" fmla="*/ 70 w 426"/>
                    <a:gd name="T23" fmla="*/ 211 h 438"/>
                    <a:gd name="T24" fmla="*/ 85 w 426"/>
                    <a:gd name="T25" fmla="*/ 218 h 438"/>
                    <a:gd name="T26" fmla="*/ 92 w 426"/>
                    <a:gd name="T27" fmla="*/ 211 h 438"/>
                    <a:gd name="T28" fmla="*/ 98 w 426"/>
                    <a:gd name="T29" fmla="*/ 228 h 438"/>
                    <a:gd name="T30" fmla="*/ 107 w 426"/>
                    <a:gd name="T31" fmla="*/ 252 h 438"/>
                    <a:gd name="T32" fmla="*/ 94 w 426"/>
                    <a:gd name="T33" fmla="*/ 260 h 438"/>
                    <a:gd name="T34" fmla="*/ 123 w 426"/>
                    <a:gd name="T35" fmla="*/ 286 h 438"/>
                    <a:gd name="T36" fmla="*/ 135 w 426"/>
                    <a:gd name="T37" fmla="*/ 288 h 438"/>
                    <a:gd name="T38" fmla="*/ 131 w 426"/>
                    <a:gd name="T39" fmla="*/ 261 h 438"/>
                    <a:gd name="T40" fmla="*/ 144 w 426"/>
                    <a:gd name="T41" fmla="*/ 277 h 438"/>
                    <a:gd name="T42" fmla="*/ 157 w 426"/>
                    <a:gd name="T43" fmla="*/ 263 h 438"/>
                    <a:gd name="T44" fmla="*/ 171 w 426"/>
                    <a:gd name="T45" fmla="*/ 260 h 438"/>
                    <a:gd name="T46" fmla="*/ 137 w 426"/>
                    <a:gd name="T47" fmla="*/ 239 h 438"/>
                    <a:gd name="T48" fmla="*/ 189 w 426"/>
                    <a:gd name="T49" fmla="*/ 263 h 438"/>
                    <a:gd name="T50" fmla="*/ 195 w 426"/>
                    <a:gd name="T51" fmla="*/ 273 h 438"/>
                    <a:gd name="T52" fmla="*/ 186 w 426"/>
                    <a:gd name="T53" fmla="*/ 286 h 438"/>
                    <a:gd name="T54" fmla="*/ 181 w 426"/>
                    <a:gd name="T55" fmla="*/ 322 h 438"/>
                    <a:gd name="T56" fmla="*/ 172 w 426"/>
                    <a:gd name="T57" fmla="*/ 285 h 438"/>
                    <a:gd name="T58" fmla="*/ 169 w 426"/>
                    <a:gd name="T59" fmla="*/ 300 h 438"/>
                    <a:gd name="T60" fmla="*/ 146 w 426"/>
                    <a:gd name="T61" fmla="*/ 307 h 438"/>
                    <a:gd name="T62" fmla="*/ 132 w 426"/>
                    <a:gd name="T63" fmla="*/ 320 h 438"/>
                    <a:gd name="T64" fmla="*/ 162 w 426"/>
                    <a:gd name="T65" fmla="*/ 361 h 438"/>
                    <a:gd name="T66" fmla="*/ 141 w 426"/>
                    <a:gd name="T67" fmla="*/ 380 h 438"/>
                    <a:gd name="T68" fmla="*/ 174 w 426"/>
                    <a:gd name="T69" fmla="*/ 377 h 438"/>
                    <a:gd name="T70" fmla="*/ 181 w 426"/>
                    <a:gd name="T71" fmla="*/ 346 h 438"/>
                    <a:gd name="T72" fmla="*/ 208 w 426"/>
                    <a:gd name="T73" fmla="*/ 329 h 438"/>
                    <a:gd name="T74" fmla="*/ 235 w 426"/>
                    <a:gd name="T75" fmla="*/ 323 h 438"/>
                    <a:gd name="T76" fmla="*/ 263 w 426"/>
                    <a:gd name="T77" fmla="*/ 326 h 438"/>
                    <a:gd name="T78" fmla="*/ 276 w 426"/>
                    <a:gd name="T79" fmla="*/ 341 h 438"/>
                    <a:gd name="T80" fmla="*/ 257 w 426"/>
                    <a:gd name="T81" fmla="*/ 386 h 438"/>
                    <a:gd name="T82" fmla="*/ 239 w 426"/>
                    <a:gd name="T83" fmla="*/ 390 h 438"/>
                    <a:gd name="T84" fmla="*/ 215 w 426"/>
                    <a:gd name="T85" fmla="*/ 395 h 438"/>
                    <a:gd name="T86" fmla="*/ 247 w 426"/>
                    <a:gd name="T87" fmla="*/ 427 h 438"/>
                    <a:gd name="T88" fmla="*/ 293 w 426"/>
                    <a:gd name="T89" fmla="*/ 438 h 438"/>
                    <a:gd name="T90" fmla="*/ 306 w 426"/>
                    <a:gd name="T91" fmla="*/ 401 h 438"/>
                    <a:gd name="T92" fmla="*/ 297 w 426"/>
                    <a:gd name="T93" fmla="*/ 356 h 438"/>
                    <a:gd name="T94" fmla="*/ 294 w 426"/>
                    <a:gd name="T95" fmla="*/ 328 h 438"/>
                    <a:gd name="T96" fmla="*/ 355 w 426"/>
                    <a:gd name="T97" fmla="*/ 291 h 438"/>
                    <a:gd name="T98" fmla="*/ 380 w 426"/>
                    <a:gd name="T99" fmla="*/ 263 h 438"/>
                    <a:gd name="T100" fmla="*/ 425 w 426"/>
                    <a:gd name="T101" fmla="*/ 266 h 438"/>
                    <a:gd name="T102" fmla="*/ 356 w 426"/>
                    <a:gd name="T103" fmla="*/ 251 h 438"/>
                    <a:gd name="T104" fmla="*/ 242 w 426"/>
                    <a:gd name="T105" fmla="*/ 267 h 438"/>
                    <a:gd name="T106" fmla="*/ 193 w 426"/>
                    <a:gd name="T107" fmla="*/ 249 h 438"/>
                    <a:gd name="T108" fmla="*/ 180 w 426"/>
                    <a:gd name="T109" fmla="*/ 178 h 438"/>
                    <a:gd name="T110" fmla="*/ 159 w 426"/>
                    <a:gd name="T111" fmla="*/ 150 h 438"/>
                    <a:gd name="T112" fmla="*/ 126 w 426"/>
                    <a:gd name="T113" fmla="*/ 174 h 438"/>
                    <a:gd name="T114" fmla="*/ 103 w 426"/>
                    <a:gd name="T115" fmla="*/ 150 h 438"/>
                    <a:gd name="T116" fmla="*/ 85 w 426"/>
                    <a:gd name="T117" fmla="*/ 53 h 43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26"/>
                    <a:gd name="T178" fmla="*/ 0 h 438"/>
                    <a:gd name="T179" fmla="*/ 426 w 426"/>
                    <a:gd name="T180" fmla="*/ 438 h 43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26" h="438">
                      <a:moveTo>
                        <a:pt x="89" y="40"/>
                      </a:moveTo>
                      <a:lnTo>
                        <a:pt x="77" y="34"/>
                      </a:lnTo>
                      <a:lnTo>
                        <a:pt x="67" y="28"/>
                      </a:lnTo>
                      <a:lnTo>
                        <a:pt x="55" y="24"/>
                      </a:lnTo>
                      <a:lnTo>
                        <a:pt x="45" y="19"/>
                      </a:lnTo>
                      <a:lnTo>
                        <a:pt x="33" y="15"/>
                      </a:lnTo>
                      <a:lnTo>
                        <a:pt x="22" y="10"/>
                      </a:lnTo>
                      <a:lnTo>
                        <a:pt x="12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5" y="37"/>
                      </a:lnTo>
                      <a:lnTo>
                        <a:pt x="15" y="39"/>
                      </a:lnTo>
                      <a:lnTo>
                        <a:pt x="15" y="41"/>
                      </a:lnTo>
                      <a:lnTo>
                        <a:pt x="16" y="47"/>
                      </a:lnTo>
                      <a:lnTo>
                        <a:pt x="19" y="53"/>
                      </a:lnTo>
                      <a:lnTo>
                        <a:pt x="21" y="59"/>
                      </a:lnTo>
                      <a:lnTo>
                        <a:pt x="24" y="64"/>
                      </a:lnTo>
                      <a:lnTo>
                        <a:pt x="27" y="68"/>
                      </a:lnTo>
                      <a:lnTo>
                        <a:pt x="30" y="70"/>
                      </a:lnTo>
                      <a:lnTo>
                        <a:pt x="33" y="68"/>
                      </a:lnTo>
                      <a:lnTo>
                        <a:pt x="34" y="64"/>
                      </a:lnTo>
                      <a:lnTo>
                        <a:pt x="36" y="58"/>
                      </a:lnTo>
                      <a:lnTo>
                        <a:pt x="37" y="52"/>
                      </a:lnTo>
                      <a:lnTo>
                        <a:pt x="37" y="44"/>
                      </a:lnTo>
                      <a:lnTo>
                        <a:pt x="39" y="40"/>
                      </a:lnTo>
                      <a:lnTo>
                        <a:pt x="40" y="36"/>
                      </a:lnTo>
                      <a:lnTo>
                        <a:pt x="43" y="34"/>
                      </a:lnTo>
                      <a:lnTo>
                        <a:pt x="45" y="34"/>
                      </a:lnTo>
                      <a:lnTo>
                        <a:pt x="45" y="36"/>
                      </a:lnTo>
                      <a:lnTo>
                        <a:pt x="45" y="39"/>
                      </a:lnTo>
                      <a:lnTo>
                        <a:pt x="46" y="41"/>
                      </a:lnTo>
                      <a:lnTo>
                        <a:pt x="46" y="46"/>
                      </a:lnTo>
                      <a:lnTo>
                        <a:pt x="46" y="52"/>
                      </a:lnTo>
                      <a:lnTo>
                        <a:pt x="46" y="58"/>
                      </a:lnTo>
                      <a:lnTo>
                        <a:pt x="45" y="65"/>
                      </a:lnTo>
                      <a:lnTo>
                        <a:pt x="46" y="67"/>
                      </a:lnTo>
                      <a:lnTo>
                        <a:pt x="49" y="70"/>
                      </a:lnTo>
                      <a:lnTo>
                        <a:pt x="54" y="76"/>
                      </a:lnTo>
                      <a:lnTo>
                        <a:pt x="58" y="83"/>
                      </a:lnTo>
                      <a:lnTo>
                        <a:pt x="61" y="89"/>
                      </a:lnTo>
                      <a:lnTo>
                        <a:pt x="64" y="95"/>
                      </a:lnTo>
                      <a:lnTo>
                        <a:pt x="64" y="98"/>
                      </a:lnTo>
                      <a:lnTo>
                        <a:pt x="64" y="99"/>
                      </a:lnTo>
                      <a:lnTo>
                        <a:pt x="62" y="101"/>
                      </a:lnTo>
                      <a:lnTo>
                        <a:pt x="61" y="102"/>
                      </a:lnTo>
                      <a:lnTo>
                        <a:pt x="49" y="82"/>
                      </a:lnTo>
                      <a:lnTo>
                        <a:pt x="48" y="82"/>
                      </a:lnTo>
                      <a:lnTo>
                        <a:pt x="46" y="82"/>
                      </a:lnTo>
                      <a:lnTo>
                        <a:pt x="42" y="80"/>
                      </a:lnTo>
                      <a:lnTo>
                        <a:pt x="39" y="80"/>
                      </a:lnTo>
                      <a:lnTo>
                        <a:pt x="36" y="82"/>
                      </a:lnTo>
                      <a:lnTo>
                        <a:pt x="33" y="85"/>
                      </a:lnTo>
                      <a:lnTo>
                        <a:pt x="33" y="90"/>
                      </a:lnTo>
                      <a:lnTo>
                        <a:pt x="34" y="98"/>
                      </a:lnTo>
                      <a:lnTo>
                        <a:pt x="34" y="107"/>
                      </a:lnTo>
                      <a:lnTo>
                        <a:pt x="33" y="114"/>
                      </a:lnTo>
                      <a:lnTo>
                        <a:pt x="33" y="120"/>
                      </a:lnTo>
                      <a:lnTo>
                        <a:pt x="30" y="123"/>
                      </a:lnTo>
                      <a:lnTo>
                        <a:pt x="28" y="128"/>
                      </a:lnTo>
                      <a:lnTo>
                        <a:pt x="27" y="132"/>
                      </a:lnTo>
                      <a:lnTo>
                        <a:pt x="24" y="136"/>
                      </a:lnTo>
                      <a:lnTo>
                        <a:pt x="22" y="142"/>
                      </a:lnTo>
                      <a:lnTo>
                        <a:pt x="24" y="142"/>
                      </a:lnTo>
                      <a:lnTo>
                        <a:pt x="25" y="145"/>
                      </a:lnTo>
                      <a:lnTo>
                        <a:pt x="28" y="147"/>
                      </a:lnTo>
                      <a:lnTo>
                        <a:pt x="34" y="150"/>
                      </a:lnTo>
                      <a:lnTo>
                        <a:pt x="40" y="153"/>
                      </a:lnTo>
                      <a:lnTo>
                        <a:pt x="46" y="156"/>
                      </a:lnTo>
                      <a:lnTo>
                        <a:pt x="55" y="157"/>
                      </a:lnTo>
                      <a:lnTo>
                        <a:pt x="64" y="159"/>
                      </a:lnTo>
                      <a:lnTo>
                        <a:pt x="80" y="138"/>
                      </a:lnTo>
                      <a:lnTo>
                        <a:pt x="80" y="165"/>
                      </a:lnTo>
                      <a:lnTo>
                        <a:pt x="61" y="165"/>
                      </a:lnTo>
                      <a:lnTo>
                        <a:pt x="73" y="184"/>
                      </a:lnTo>
                      <a:lnTo>
                        <a:pt x="83" y="169"/>
                      </a:lnTo>
                      <a:lnTo>
                        <a:pt x="83" y="171"/>
                      </a:lnTo>
                      <a:lnTo>
                        <a:pt x="85" y="174"/>
                      </a:lnTo>
                      <a:lnTo>
                        <a:pt x="86" y="178"/>
                      </a:lnTo>
                      <a:lnTo>
                        <a:pt x="88" y="184"/>
                      </a:lnTo>
                      <a:lnTo>
                        <a:pt x="86" y="190"/>
                      </a:lnTo>
                      <a:lnTo>
                        <a:pt x="83" y="196"/>
                      </a:lnTo>
                      <a:lnTo>
                        <a:pt x="80" y="197"/>
                      </a:lnTo>
                      <a:lnTo>
                        <a:pt x="77" y="200"/>
                      </a:lnTo>
                      <a:lnTo>
                        <a:pt x="73" y="202"/>
                      </a:lnTo>
                      <a:lnTo>
                        <a:pt x="67" y="202"/>
                      </a:lnTo>
                      <a:lnTo>
                        <a:pt x="67" y="203"/>
                      </a:lnTo>
                      <a:lnTo>
                        <a:pt x="67" y="205"/>
                      </a:lnTo>
                      <a:lnTo>
                        <a:pt x="68" y="208"/>
                      </a:lnTo>
                      <a:lnTo>
                        <a:pt x="70" y="211"/>
                      </a:lnTo>
                      <a:lnTo>
                        <a:pt x="73" y="215"/>
                      </a:lnTo>
                      <a:lnTo>
                        <a:pt x="76" y="218"/>
                      </a:lnTo>
                      <a:lnTo>
                        <a:pt x="80" y="223"/>
                      </a:lnTo>
                      <a:lnTo>
                        <a:pt x="85" y="227"/>
                      </a:lnTo>
                      <a:lnTo>
                        <a:pt x="85" y="226"/>
                      </a:lnTo>
                      <a:lnTo>
                        <a:pt x="85" y="224"/>
                      </a:lnTo>
                      <a:lnTo>
                        <a:pt x="85" y="221"/>
                      </a:lnTo>
                      <a:lnTo>
                        <a:pt x="85" y="218"/>
                      </a:lnTo>
                      <a:lnTo>
                        <a:pt x="85" y="215"/>
                      </a:lnTo>
                      <a:lnTo>
                        <a:pt x="86" y="212"/>
                      </a:lnTo>
                      <a:lnTo>
                        <a:pt x="88" y="209"/>
                      </a:lnTo>
                      <a:lnTo>
                        <a:pt x="89" y="208"/>
                      </a:lnTo>
                      <a:lnTo>
                        <a:pt x="91" y="208"/>
                      </a:lnTo>
                      <a:lnTo>
                        <a:pt x="91" y="209"/>
                      </a:lnTo>
                      <a:lnTo>
                        <a:pt x="92" y="211"/>
                      </a:lnTo>
                      <a:lnTo>
                        <a:pt x="92" y="214"/>
                      </a:lnTo>
                      <a:lnTo>
                        <a:pt x="94" y="217"/>
                      </a:lnTo>
                      <a:lnTo>
                        <a:pt x="94" y="223"/>
                      </a:lnTo>
                      <a:lnTo>
                        <a:pt x="94" y="228"/>
                      </a:lnTo>
                      <a:lnTo>
                        <a:pt x="95" y="228"/>
                      </a:lnTo>
                      <a:lnTo>
                        <a:pt x="97" y="228"/>
                      </a:lnTo>
                      <a:lnTo>
                        <a:pt x="98" y="228"/>
                      </a:lnTo>
                      <a:lnTo>
                        <a:pt x="100" y="230"/>
                      </a:lnTo>
                      <a:lnTo>
                        <a:pt x="101" y="233"/>
                      </a:lnTo>
                      <a:lnTo>
                        <a:pt x="103" y="236"/>
                      </a:lnTo>
                      <a:lnTo>
                        <a:pt x="103" y="240"/>
                      </a:lnTo>
                      <a:lnTo>
                        <a:pt x="110" y="255"/>
                      </a:lnTo>
                      <a:lnTo>
                        <a:pt x="108" y="254"/>
                      </a:lnTo>
                      <a:lnTo>
                        <a:pt x="107" y="252"/>
                      </a:lnTo>
                      <a:lnTo>
                        <a:pt x="104" y="251"/>
                      </a:lnTo>
                      <a:lnTo>
                        <a:pt x="101" y="248"/>
                      </a:lnTo>
                      <a:lnTo>
                        <a:pt x="98" y="246"/>
                      </a:lnTo>
                      <a:lnTo>
                        <a:pt x="94" y="246"/>
                      </a:lnTo>
                      <a:lnTo>
                        <a:pt x="89" y="246"/>
                      </a:lnTo>
                      <a:lnTo>
                        <a:pt x="89" y="257"/>
                      </a:lnTo>
                      <a:lnTo>
                        <a:pt x="91" y="258"/>
                      </a:lnTo>
                      <a:lnTo>
                        <a:pt x="94" y="260"/>
                      </a:lnTo>
                      <a:lnTo>
                        <a:pt x="98" y="261"/>
                      </a:lnTo>
                      <a:lnTo>
                        <a:pt x="103" y="264"/>
                      </a:lnTo>
                      <a:lnTo>
                        <a:pt x="108" y="269"/>
                      </a:lnTo>
                      <a:lnTo>
                        <a:pt x="114" y="273"/>
                      </a:lnTo>
                      <a:lnTo>
                        <a:pt x="119" y="277"/>
                      </a:lnTo>
                      <a:lnTo>
                        <a:pt x="123" y="283"/>
                      </a:lnTo>
                      <a:lnTo>
                        <a:pt x="123" y="285"/>
                      </a:lnTo>
                      <a:lnTo>
                        <a:pt x="123" y="286"/>
                      </a:lnTo>
                      <a:lnTo>
                        <a:pt x="125" y="289"/>
                      </a:lnTo>
                      <a:lnTo>
                        <a:pt x="126" y="292"/>
                      </a:lnTo>
                      <a:lnTo>
                        <a:pt x="128" y="294"/>
                      </a:lnTo>
                      <a:lnTo>
                        <a:pt x="129" y="297"/>
                      </a:lnTo>
                      <a:lnTo>
                        <a:pt x="132" y="297"/>
                      </a:lnTo>
                      <a:lnTo>
                        <a:pt x="135" y="297"/>
                      </a:lnTo>
                      <a:lnTo>
                        <a:pt x="135" y="292"/>
                      </a:lnTo>
                      <a:lnTo>
                        <a:pt x="135" y="288"/>
                      </a:lnTo>
                      <a:lnTo>
                        <a:pt x="134" y="283"/>
                      </a:lnTo>
                      <a:lnTo>
                        <a:pt x="132" y="279"/>
                      </a:lnTo>
                      <a:lnTo>
                        <a:pt x="131" y="273"/>
                      </a:lnTo>
                      <a:lnTo>
                        <a:pt x="129" y="269"/>
                      </a:lnTo>
                      <a:lnTo>
                        <a:pt x="129" y="264"/>
                      </a:lnTo>
                      <a:lnTo>
                        <a:pt x="129" y="261"/>
                      </a:lnTo>
                      <a:lnTo>
                        <a:pt x="131" y="261"/>
                      </a:lnTo>
                      <a:lnTo>
                        <a:pt x="132" y="261"/>
                      </a:lnTo>
                      <a:lnTo>
                        <a:pt x="134" y="263"/>
                      </a:lnTo>
                      <a:lnTo>
                        <a:pt x="135" y="264"/>
                      </a:lnTo>
                      <a:lnTo>
                        <a:pt x="138" y="269"/>
                      </a:lnTo>
                      <a:lnTo>
                        <a:pt x="140" y="273"/>
                      </a:lnTo>
                      <a:lnTo>
                        <a:pt x="141" y="280"/>
                      </a:lnTo>
                      <a:lnTo>
                        <a:pt x="141" y="279"/>
                      </a:lnTo>
                      <a:lnTo>
                        <a:pt x="144" y="277"/>
                      </a:lnTo>
                      <a:lnTo>
                        <a:pt x="146" y="276"/>
                      </a:lnTo>
                      <a:lnTo>
                        <a:pt x="149" y="273"/>
                      </a:lnTo>
                      <a:lnTo>
                        <a:pt x="150" y="270"/>
                      </a:lnTo>
                      <a:lnTo>
                        <a:pt x="153" y="267"/>
                      </a:lnTo>
                      <a:lnTo>
                        <a:pt x="154" y="264"/>
                      </a:lnTo>
                      <a:lnTo>
                        <a:pt x="154" y="261"/>
                      </a:lnTo>
                      <a:lnTo>
                        <a:pt x="157" y="263"/>
                      </a:lnTo>
                      <a:lnTo>
                        <a:pt x="159" y="263"/>
                      </a:lnTo>
                      <a:lnTo>
                        <a:pt x="162" y="263"/>
                      </a:lnTo>
                      <a:lnTo>
                        <a:pt x="165" y="264"/>
                      </a:lnTo>
                      <a:lnTo>
                        <a:pt x="166" y="264"/>
                      </a:lnTo>
                      <a:lnTo>
                        <a:pt x="169" y="263"/>
                      </a:lnTo>
                      <a:lnTo>
                        <a:pt x="171" y="261"/>
                      </a:lnTo>
                      <a:lnTo>
                        <a:pt x="171" y="260"/>
                      </a:lnTo>
                      <a:lnTo>
                        <a:pt x="169" y="258"/>
                      </a:lnTo>
                      <a:lnTo>
                        <a:pt x="168" y="255"/>
                      </a:lnTo>
                      <a:lnTo>
                        <a:pt x="163" y="252"/>
                      </a:lnTo>
                      <a:lnTo>
                        <a:pt x="156" y="248"/>
                      </a:lnTo>
                      <a:lnTo>
                        <a:pt x="146" y="243"/>
                      </a:lnTo>
                      <a:lnTo>
                        <a:pt x="131" y="239"/>
                      </a:lnTo>
                      <a:lnTo>
                        <a:pt x="132" y="239"/>
                      </a:lnTo>
                      <a:lnTo>
                        <a:pt x="137" y="239"/>
                      </a:lnTo>
                      <a:lnTo>
                        <a:pt x="144" y="239"/>
                      </a:lnTo>
                      <a:lnTo>
                        <a:pt x="152" y="240"/>
                      </a:lnTo>
                      <a:lnTo>
                        <a:pt x="160" y="243"/>
                      </a:lnTo>
                      <a:lnTo>
                        <a:pt x="169" y="246"/>
                      </a:lnTo>
                      <a:lnTo>
                        <a:pt x="178" y="254"/>
                      </a:lnTo>
                      <a:lnTo>
                        <a:pt x="186" y="263"/>
                      </a:lnTo>
                      <a:lnTo>
                        <a:pt x="189" y="263"/>
                      </a:lnTo>
                      <a:lnTo>
                        <a:pt x="192" y="263"/>
                      </a:lnTo>
                      <a:lnTo>
                        <a:pt x="195" y="263"/>
                      </a:lnTo>
                      <a:lnTo>
                        <a:pt x="196" y="264"/>
                      </a:lnTo>
                      <a:lnTo>
                        <a:pt x="199" y="266"/>
                      </a:lnTo>
                      <a:lnTo>
                        <a:pt x="199" y="269"/>
                      </a:lnTo>
                      <a:lnTo>
                        <a:pt x="198" y="273"/>
                      </a:lnTo>
                      <a:lnTo>
                        <a:pt x="196" y="273"/>
                      </a:lnTo>
                      <a:lnTo>
                        <a:pt x="195" y="273"/>
                      </a:lnTo>
                      <a:lnTo>
                        <a:pt x="192" y="274"/>
                      </a:lnTo>
                      <a:lnTo>
                        <a:pt x="189" y="274"/>
                      </a:lnTo>
                      <a:lnTo>
                        <a:pt x="186" y="276"/>
                      </a:lnTo>
                      <a:lnTo>
                        <a:pt x="184" y="277"/>
                      </a:lnTo>
                      <a:lnTo>
                        <a:pt x="183" y="280"/>
                      </a:lnTo>
                      <a:lnTo>
                        <a:pt x="183" y="282"/>
                      </a:lnTo>
                      <a:lnTo>
                        <a:pt x="184" y="283"/>
                      </a:lnTo>
                      <a:lnTo>
                        <a:pt x="186" y="286"/>
                      </a:lnTo>
                      <a:lnTo>
                        <a:pt x="189" y="291"/>
                      </a:lnTo>
                      <a:lnTo>
                        <a:pt x="192" y="295"/>
                      </a:lnTo>
                      <a:lnTo>
                        <a:pt x="193" y="303"/>
                      </a:lnTo>
                      <a:lnTo>
                        <a:pt x="192" y="309"/>
                      </a:lnTo>
                      <a:lnTo>
                        <a:pt x="192" y="312"/>
                      </a:lnTo>
                      <a:lnTo>
                        <a:pt x="189" y="315"/>
                      </a:lnTo>
                      <a:lnTo>
                        <a:pt x="186" y="318"/>
                      </a:lnTo>
                      <a:lnTo>
                        <a:pt x="181" y="322"/>
                      </a:lnTo>
                      <a:lnTo>
                        <a:pt x="181" y="319"/>
                      </a:lnTo>
                      <a:lnTo>
                        <a:pt x="183" y="315"/>
                      </a:lnTo>
                      <a:lnTo>
                        <a:pt x="183" y="309"/>
                      </a:lnTo>
                      <a:lnTo>
                        <a:pt x="181" y="301"/>
                      </a:lnTo>
                      <a:lnTo>
                        <a:pt x="180" y="294"/>
                      </a:lnTo>
                      <a:lnTo>
                        <a:pt x="177" y="288"/>
                      </a:lnTo>
                      <a:lnTo>
                        <a:pt x="174" y="286"/>
                      </a:lnTo>
                      <a:lnTo>
                        <a:pt x="172" y="285"/>
                      </a:lnTo>
                      <a:lnTo>
                        <a:pt x="168" y="283"/>
                      </a:lnTo>
                      <a:lnTo>
                        <a:pt x="163" y="283"/>
                      </a:lnTo>
                      <a:lnTo>
                        <a:pt x="165" y="285"/>
                      </a:lnTo>
                      <a:lnTo>
                        <a:pt x="165" y="286"/>
                      </a:lnTo>
                      <a:lnTo>
                        <a:pt x="166" y="288"/>
                      </a:lnTo>
                      <a:lnTo>
                        <a:pt x="168" y="291"/>
                      </a:lnTo>
                      <a:lnTo>
                        <a:pt x="168" y="295"/>
                      </a:lnTo>
                      <a:lnTo>
                        <a:pt x="169" y="300"/>
                      </a:lnTo>
                      <a:lnTo>
                        <a:pt x="169" y="304"/>
                      </a:lnTo>
                      <a:lnTo>
                        <a:pt x="169" y="309"/>
                      </a:lnTo>
                      <a:lnTo>
                        <a:pt x="154" y="297"/>
                      </a:lnTo>
                      <a:lnTo>
                        <a:pt x="154" y="298"/>
                      </a:lnTo>
                      <a:lnTo>
                        <a:pt x="153" y="300"/>
                      </a:lnTo>
                      <a:lnTo>
                        <a:pt x="152" y="303"/>
                      </a:lnTo>
                      <a:lnTo>
                        <a:pt x="150" y="306"/>
                      </a:lnTo>
                      <a:lnTo>
                        <a:pt x="146" y="307"/>
                      </a:lnTo>
                      <a:lnTo>
                        <a:pt x="143" y="310"/>
                      </a:lnTo>
                      <a:lnTo>
                        <a:pt x="138" y="310"/>
                      </a:lnTo>
                      <a:lnTo>
                        <a:pt x="132" y="310"/>
                      </a:lnTo>
                      <a:lnTo>
                        <a:pt x="132" y="312"/>
                      </a:lnTo>
                      <a:lnTo>
                        <a:pt x="132" y="313"/>
                      </a:lnTo>
                      <a:lnTo>
                        <a:pt x="132" y="315"/>
                      </a:lnTo>
                      <a:lnTo>
                        <a:pt x="132" y="318"/>
                      </a:lnTo>
                      <a:lnTo>
                        <a:pt x="132" y="320"/>
                      </a:lnTo>
                      <a:lnTo>
                        <a:pt x="131" y="323"/>
                      </a:lnTo>
                      <a:lnTo>
                        <a:pt x="129" y="328"/>
                      </a:lnTo>
                      <a:lnTo>
                        <a:pt x="126" y="331"/>
                      </a:lnTo>
                      <a:lnTo>
                        <a:pt x="140" y="331"/>
                      </a:lnTo>
                      <a:lnTo>
                        <a:pt x="137" y="364"/>
                      </a:lnTo>
                      <a:lnTo>
                        <a:pt x="149" y="358"/>
                      </a:lnTo>
                      <a:lnTo>
                        <a:pt x="162" y="361"/>
                      </a:lnTo>
                      <a:lnTo>
                        <a:pt x="162" y="362"/>
                      </a:lnTo>
                      <a:lnTo>
                        <a:pt x="160" y="364"/>
                      </a:lnTo>
                      <a:lnTo>
                        <a:pt x="159" y="366"/>
                      </a:lnTo>
                      <a:lnTo>
                        <a:pt x="156" y="369"/>
                      </a:lnTo>
                      <a:lnTo>
                        <a:pt x="153" y="372"/>
                      </a:lnTo>
                      <a:lnTo>
                        <a:pt x="147" y="375"/>
                      </a:lnTo>
                      <a:lnTo>
                        <a:pt x="140" y="378"/>
                      </a:lnTo>
                      <a:lnTo>
                        <a:pt x="141" y="380"/>
                      </a:lnTo>
                      <a:lnTo>
                        <a:pt x="144" y="380"/>
                      </a:lnTo>
                      <a:lnTo>
                        <a:pt x="149" y="381"/>
                      </a:lnTo>
                      <a:lnTo>
                        <a:pt x="153" y="383"/>
                      </a:lnTo>
                      <a:lnTo>
                        <a:pt x="159" y="384"/>
                      </a:lnTo>
                      <a:lnTo>
                        <a:pt x="165" y="384"/>
                      </a:lnTo>
                      <a:lnTo>
                        <a:pt x="171" y="386"/>
                      </a:lnTo>
                      <a:lnTo>
                        <a:pt x="175" y="386"/>
                      </a:lnTo>
                      <a:lnTo>
                        <a:pt x="174" y="377"/>
                      </a:lnTo>
                      <a:lnTo>
                        <a:pt x="175" y="371"/>
                      </a:lnTo>
                      <a:lnTo>
                        <a:pt x="175" y="365"/>
                      </a:lnTo>
                      <a:lnTo>
                        <a:pt x="178" y="361"/>
                      </a:lnTo>
                      <a:lnTo>
                        <a:pt x="180" y="358"/>
                      </a:lnTo>
                      <a:lnTo>
                        <a:pt x="181" y="355"/>
                      </a:lnTo>
                      <a:lnTo>
                        <a:pt x="181" y="350"/>
                      </a:lnTo>
                      <a:lnTo>
                        <a:pt x="181" y="347"/>
                      </a:lnTo>
                      <a:lnTo>
                        <a:pt x="181" y="346"/>
                      </a:lnTo>
                      <a:lnTo>
                        <a:pt x="181" y="344"/>
                      </a:lnTo>
                      <a:lnTo>
                        <a:pt x="183" y="341"/>
                      </a:lnTo>
                      <a:lnTo>
                        <a:pt x="184" y="338"/>
                      </a:lnTo>
                      <a:lnTo>
                        <a:pt x="187" y="335"/>
                      </a:lnTo>
                      <a:lnTo>
                        <a:pt x="192" y="332"/>
                      </a:lnTo>
                      <a:lnTo>
                        <a:pt x="199" y="329"/>
                      </a:lnTo>
                      <a:lnTo>
                        <a:pt x="206" y="329"/>
                      </a:lnTo>
                      <a:lnTo>
                        <a:pt x="208" y="329"/>
                      </a:lnTo>
                      <a:lnTo>
                        <a:pt x="209" y="329"/>
                      </a:lnTo>
                      <a:lnTo>
                        <a:pt x="212" y="329"/>
                      </a:lnTo>
                      <a:lnTo>
                        <a:pt x="215" y="329"/>
                      </a:lnTo>
                      <a:lnTo>
                        <a:pt x="218" y="328"/>
                      </a:lnTo>
                      <a:lnTo>
                        <a:pt x="223" y="326"/>
                      </a:lnTo>
                      <a:lnTo>
                        <a:pt x="226" y="325"/>
                      </a:lnTo>
                      <a:lnTo>
                        <a:pt x="229" y="322"/>
                      </a:lnTo>
                      <a:lnTo>
                        <a:pt x="235" y="323"/>
                      </a:lnTo>
                      <a:lnTo>
                        <a:pt x="239" y="323"/>
                      </a:lnTo>
                      <a:lnTo>
                        <a:pt x="245" y="323"/>
                      </a:lnTo>
                      <a:lnTo>
                        <a:pt x="250" y="322"/>
                      </a:lnTo>
                      <a:lnTo>
                        <a:pt x="254" y="322"/>
                      </a:lnTo>
                      <a:lnTo>
                        <a:pt x="257" y="322"/>
                      </a:lnTo>
                      <a:lnTo>
                        <a:pt x="260" y="323"/>
                      </a:lnTo>
                      <a:lnTo>
                        <a:pt x="263" y="325"/>
                      </a:lnTo>
                      <a:lnTo>
                        <a:pt x="263" y="326"/>
                      </a:lnTo>
                      <a:lnTo>
                        <a:pt x="263" y="329"/>
                      </a:lnTo>
                      <a:lnTo>
                        <a:pt x="263" y="332"/>
                      </a:lnTo>
                      <a:lnTo>
                        <a:pt x="263" y="335"/>
                      </a:lnTo>
                      <a:lnTo>
                        <a:pt x="264" y="340"/>
                      </a:lnTo>
                      <a:lnTo>
                        <a:pt x="267" y="341"/>
                      </a:lnTo>
                      <a:lnTo>
                        <a:pt x="270" y="343"/>
                      </a:lnTo>
                      <a:lnTo>
                        <a:pt x="276" y="341"/>
                      </a:lnTo>
                      <a:lnTo>
                        <a:pt x="278" y="343"/>
                      </a:lnTo>
                      <a:lnTo>
                        <a:pt x="279" y="346"/>
                      </a:lnTo>
                      <a:lnTo>
                        <a:pt x="279" y="350"/>
                      </a:lnTo>
                      <a:lnTo>
                        <a:pt x="278" y="355"/>
                      </a:lnTo>
                      <a:lnTo>
                        <a:pt x="273" y="361"/>
                      </a:lnTo>
                      <a:lnTo>
                        <a:pt x="267" y="368"/>
                      </a:lnTo>
                      <a:lnTo>
                        <a:pt x="258" y="377"/>
                      </a:lnTo>
                      <a:lnTo>
                        <a:pt x="257" y="386"/>
                      </a:lnTo>
                      <a:lnTo>
                        <a:pt x="255" y="393"/>
                      </a:lnTo>
                      <a:lnTo>
                        <a:pt x="255" y="398"/>
                      </a:lnTo>
                      <a:lnTo>
                        <a:pt x="254" y="399"/>
                      </a:lnTo>
                      <a:lnTo>
                        <a:pt x="252" y="401"/>
                      </a:lnTo>
                      <a:lnTo>
                        <a:pt x="250" y="399"/>
                      </a:lnTo>
                      <a:lnTo>
                        <a:pt x="247" y="396"/>
                      </a:lnTo>
                      <a:lnTo>
                        <a:pt x="241" y="390"/>
                      </a:lnTo>
                      <a:lnTo>
                        <a:pt x="239" y="390"/>
                      </a:lnTo>
                      <a:lnTo>
                        <a:pt x="238" y="390"/>
                      </a:lnTo>
                      <a:lnTo>
                        <a:pt x="235" y="390"/>
                      </a:lnTo>
                      <a:lnTo>
                        <a:pt x="230" y="389"/>
                      </a:lnTo>
                      <a:lnTo>
                        <a:pt x="226" y="389"/>
                      </a:lnTo>
                      <a:lnTo>
                        <a:pt x="223" y="390"/>
                      </a:lnTo>
                      <a:lnTo>
                        <a:pt x="218" y="392"/>
                      </a:lnTo>
                      <a:lnTo>
                        <a:pt x="215" y="393"/>
                      </a:lnTo>
                      <a:lnTo>
                        <a:pt x="215" y="395"/>
                      </a:lnTo>
                      <a:lnTo>
                        <a:pt x="215" y="398"/>
                      </a:lnTo>
                      <a:lnTo>
                        <a:pt x="215" y="402"/>
                      </a:lnTo>
                      <a:lnTo>
                        <a:pt x="218" y="407"/>
                      </a:lnTo>
                      <a:lnTo>
                        <a:pt x="221" y="412"/>
                      </a:lnTo>
                      <a:lnTo>
                        <a:pt x="226" y="417"/>
                      </a:lnTo>
                      <a:lnTo>
                        <a:pt x="232" y="421"/>
                      </a:lnTo>
                      <a:lnTo>
                        <a:pt x="242" y="424"/>
                      </a:lnTo>
                      <a:lnTo>
                        <a:pt x="247" y="427"/>
                      </a:lnTo>
                      <a:lnTo>
                        <a:pt x="252" y="430"/>
                      </a:lnTo>
                      <a:lnTo>
                        <a:pt x="260" y="432"/>
                      </a:lnTo>
                      <a:lnTo>
                        <a:pt x="267" y="432"/>
                      </a:lnTo>
                      <a:lnTo>
                        <a:pt x="276" y="433"/>
                      </a:lnTo>
                      <a:lnTo>
                        <a:pt x="282" y="435"/>
                      </a:lnTo>
                      <a:lnTo>
                        <a:pt x="288" y="436"/>
                      </a:lnTo>
                      <a:lnTo>
                        <a:pt x="293" y="438"/>
                      </a:lnTo>
                      <a:lnTo>
                        <a:pt x="296" y="435"/>
                      </a:lnTo>
                      <a:lnTo>
                        <a:pt x="299" y="432"/>
                      </a:lnTo>
                      <a:lnTo>
                        <a:pt x="303" y="427"/>
                      </a:lnTo>
                      <a:lnTo>
                        <a:pt x="306" y="423"/>
                      </a:lnTo>
                      <a:lnTo>
                        <a:pt x="307" y="415"/>
                      </a:lnTo>
                      <a:lnTo>
                        <a:pt x="309" y="408"/>
                      </a:lnTo>
                      <a:lnTo>
                        <a:pt x="307" y="401"/>
                      </a:lnTo>
                      <a:lnTo>
                        <a:pt x="306" y="401"/>
                      </a:lnTo>
                      <a:lnTo>
                        <a:pt x="304" y="399"/>
                      </a:lnTo>
                      <a:lnTo>
                        <a:pt x="303" y="396"/>
                      </a:lnTo>
                      <a:lnTo>
                        <a:pt x="301" y="393"/>
                      </a:lnTo>
                      <a:lnTo>
                        <a:pt x="299" y="387"/>
                      </a:lnTo>
                      <a:lnTo>
                        <a:pt x="297" y="380"/>
                      </a:lnTo>
                      <a:lnTo>
                        <a:pt x="297" y="369"/>
                      </a:lnTo>
                      <a:lnTo>
                        <a:pt x="296" y="358"/>
                      </a:lnTo>
                      <a:lnTo>
                        <a:pt x="297" y="356"/>
                      </a:lnTo>
                      <a:lnTo>
                        <a:pt x="297" y="355"/>
                      </a:lnTo>
                      <a:lnTo>
                        <a:pt x="297" y="350"/>
                      </a:lnTo>
                      <a:lnTo>
                        <a:pt x="297" y="346"/>
                      </a:lnTo>
                      <a:lnTo>
                        <a:pt x="297" y="341"/>
                      </a:lnTo>
                      <a:lnTo>
                        <a:pt x="296" y="337"/>
                      </a:lnTo>
                      <a:lnTo>
                        <a:pt x="294" y="332"/>
                      </a:lnTo>
                      <a:lnTo>
                        <a:pt x="291" y="329"/>
                      </a:lnTo>
                      <a:lnTo>
                        <a:pt x="294" y="328"/>
                      </a:lnTo>
                      <a:lnTo>
                        <a:pt x="300" y="325"/>
                      </a:lnTo>
                      <a:lnTo>
                        <a:pt x="309" y="320"/>
                      </a:lnTo>
                      <a:lnTo>
                        <a:pt x="321" y="315"/>
                      </a:lnTo>
                      <a:lnTo>
                        <a:pt x="331" y="309"/>
                      </a:lnTo>
                      <a:lnTo>
                        <a:pt x="342" y="303"/>
                      </a:lnTo>
                      <a:lnTo>
                        <a:pt x="350" y="297"/>
                      </a:lnTo>
                      <a:lnTo>
                        <a:pt x="355" y="292"/>
                      </a:lnTo>
                      <a:lnTo>
                        <a:pt x="355" y="291"/>
                      </a:lnTo>
                      <a:lnTo>
                        <a:pt x="356" y="286"/>
                      </a:lnTo>
                      <a:lnTo>
                        <a:pt x="359" y="280"/>
                      </a:lnTo>
                      <a:lnTo>
                        <a:pt x="362" y="274"/>
                      </a:lnTo>
                      <a:lnTo>
                        <a:pt x="367" y="269"/>
                      </a:lnTo>
                      <a:lnTo>
                        <a:pt x="371" y="264"/>
                      </a:lnTo>
                      <a:lnTo>
                        <a:pt x="374" y="263"/>
                      </a:lnTo>
                      <a:lnTo>
                        <a:pt x="377" y="263"/>
                      </a:lnTo>
                      <a:lnTo>
                        <a:pt x="380" y="263"/>
                      </a:lnTo>
                      <a:lnTo>
                        <a:pt x="383" y="264"/>
                      </a:lnTo>
                      <a:lnTo>
                        <a:pt x="385" y="264"/>
                      </a:lnTo>
                      <a:lnTo>
                        <a:pt x="391" y="264"/>
                      </a:lnTo>
                      <a:lnTo>
                        <a:pt x="397" y="266"/>
                      </a:lnTo>
                      <a:lnTo>
                        <a:pt x="405" y="266"/>
                      </a:lnTo>
                      <a:lnTo>
                        <a:pt x="413" y="267"/>
                      </a:lnTo>
                      <a:lnTo>
                        <a:pt x="420" y="266"/>
                      </a:lnTo>
                      <a:lnTo>
                        <a:pt x="425" y="266"/>
                      </a:lnTo>
                      <a:lnTo>
                        <a:pt x="426" y="263"/>
                      </a:lnTo>
                      <a:lnTo>
                        <a:pt x="420" y="257"/>
                      </a:lnTo>
                      <a:lnTo>
                        <a:pt x="399" y="255"/>
                      </a:lnTo>
                      <a:lnTo>
                        <a:pt x="385" y="254"/>
                      </a:lnTo>
                      <a:lnTo>
                        <a:pt x="374" y="254"/>
                      </a:lnTo>
                      <a:lnTo>
                        <a:pt x="368" y="252"/>
                      </a:lnTo>
                      <a:lnTo>
                        <a:pt x="362" y="252"/>
                      </a:lnTo>
                      <a:lnTo>
                        <a:pt x="356" y="251"/>
                      </a:lnTo>
                      <a:lnTo>
                        <a:pt x="346" y="249"/>
                      </a:lnTo>
                      <a:lnTo>
                        <a:pt x="330" y="248"/>
                      </a:lnTo>
                      <a:lnTo>
                        <a:pt x="316" y="249"/>
                      </a:lnTo>
                      <a:lnTo>
                        <a:pt x="301" y="252"/>
                      </a:lnTo>
                      <a:lnTo>
                        <a:pt x="287" y="257"/>
                      </a:lnTo>
                      <a:lnTo>
                        <a:pt x="272" y="260"/>
                      </a:lnTo>
                      <a:lnTo>
                        <a:pt x="257" y="264"/>
                      </a:lnTo>
                      <a:lnTo>
                        <a:pt x="242" y="267"/>
                      </a:lnTo>
                      <a:lnTo>
                        <a:pt x="229" y="270"/>
                      </a:lnTo>
                      <a:lnTo>
                        <a:pt x="217" y="273"/>
                      </a:lnTo>
                      <a:lnTo>
                        <a:pt x="212" y="266"/>
                      </a:lnTo>
                      <a:lnTo>
                        <a:pt x="208" y="260"/>
                      </a:lnTo>
                      <a:lnTo>
                        <a:pt x="203" y="257"/>
                      </a:lnTo>
                      <a:lnTo>
                        <a:pt x="201" y="254"/>
                      </a:lnTo>
                      <a:lnTo>
                        <a:pt x="196" y="252"/>
                      </a:lnTo>
                      <a:lnTo>
                        <a:pt x="193" y="249"/>
                      </a:lnTo>
                      <a:lnTo>
                        <a:pt x="190" y="246"/>
                      </a:lnTo>
                      <a:lnTo>
                        <a:pt x="187" y="242"/>
                      </a:lnTo>
                      <a:lnTo>
                        <a:pt x="187" y="228"/>
                      </a:lnTo>
                      <a:lnTo>
                        <a:pt x="186" y="215"/>
                      </a:lnTo>
                      <a:lnTo>
                        <a:pt x="184" y="203"/>
                      </a:lnTo>
                      <a:lnTo>
                        <a:pt x="183" y="193"/>
                      </a:lnTo>
                      <a:lnTo>
                        <a:pt x="181" y="184"/>
                      </a:lnTo>
                      <a:lnTo>
                        <a:pt x="180" y="178"/>
                      </a:lnTo>
                      <a:lnTo>
                        <a:pt x="178" y="174"/>
                      </a:lnTo>
                      <a:lnTo>
                        <a:pt x="177" y="172"/>
                      </a:lnTo>
                      <a:lnTo>
                        <a:pt x="175" y="165"/>
                      </a:lnTo>
                      <a:lnTo>
                        <a:pt x="172" y="159"/>
                      </a:lnTo>
                      <a:lnTo>
                        <a:pt x="169" y="154"/>
                      </a:lnTo>
                      <a:lnTo>
                        <a:pt x="166" y="151"/>
                      </a:lnTo>
                      <a:lnTo>
                        <a:pt x="163" y="150"/>
                      </a:lnTo>
                      <a:lnTo>
                        <a:pt x="159" y="150"/>
                      </a:lnTo>
                      <a:lnTo>
                        <a:pt x="156" y="150"/>
                      </a:lnTo>
                      <a:lnTo>
                        <a:pt x="153" y="151"/>
                      </a:lnTo>
                      <a:lnTo>
                        <a:pt x="146" y="156"/>
                      </a:lnTo>
                      <a:lnTo>
                        <a:pt x="141" y="160"/>
                      </a:lnTo>
                      <a:lnTo>
                        <a:pt x="137" y="163"/>
                      </a:lnTo>
                      <a:lnTo>
                        <a:pt x="137" y="165"/>
                      </a:lnTo>
                      <a:lnTo>
                        <a:pt x="131" y="171"/>
                      </a:lnTo>
                      <a:lnTo>
                        <a:pt x="126" y="174"/>
                      </a:lnTo>
                      <a:lnTo>
                        <a:pt x="123" y="175"/>
                      </a:lnTo>
                      <a:lnTo>
                        <a:pt x="119" y="177"/>
                      </a:lnTo>
                      <a:lnTo>
                        <a:pt x="116" y="175"/>
                      </a:lnTo>
                      <a:lnTo>
                        <a:pt x="113" y="174"/>
                      </a:lnTo>
                      <a:lnTo>
                        <a:pt x="111" y="171"/>
                      </a:lnTo>
                      <a:lnTo>
                        <a:pt x="108" y="168"/>
                      </a:lnTo>
                      <a:lnTo>
                        <a:pt x="105" y="159"/>
                      </a:lnTo>
                      <a:lnTo>
                        <a:pt x="103" y="150"/>
                      </a:lnTo>
                      <a:lnTo>
                        <a:pt x="100" y="142"/>
                      </a:lnTo>
                      <a:lnTo>
                        <a:pt x="97" y="136"/>
                      </a:lnTo>
                      <a:lnTo>
                        <a:pt x="91" y="117"/>
                      </a:lnTo>
                      <a:lnTo>
                        <a:pt x="88" y="101"/>
                      </a:lnTo>
                      <a:lnTo>
                        <a:pt x="86" y="86"/>
                      </a:lnTo>
                      <a:lnTo>
                        <a:pt x="85" y="73"/>
                      </a:lnTo>
                      <a:lnTo>
                        <a:pt x="85" y="62"/>
                      </a:lnTo>
                      <a:lnTo>
                        <a:pt x="85" y="53"/>
                      </a:lnTo>
                      <a:lnTo>
                        <a:pt x="88" y="46"/>
                      </a:lnTo>
                      <a:lnTo>
                        <a:pt x="89" y="4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10" name="Freeform 129">
                  <a:extLst>
                    <a:ext uri="{FF2B5EF4-FFF2-40B4-BE49-F238E27FC236}">
                      <a16:creationId xmlns:a16="http://schemas.microsoft.com/office/drawing/2014/main" id="{99E09851-49B6-4DEF-B82A-A22057B9FB0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61" y="3828"/>
                  <a:ext cx="186" cy="228"/>
                </a:xfrm>
                <a:custGeom>
                  <a:avLst/>
                  <a:gdLst>
                    <a:gd name="T0" fmla="*/ 164 w 186"/>
                    <a:gd name="T1" fmla="*/ 101 h 228"/>
                    <a:gd name="T2" fmla="*/ 147 w 186"/>
                    <a:gd name="T3" fmla="*/ 6 h 228"/>
                    <a:gd name="T4" fmla="*/ 137 w 186"/>
                    <a:gd name="T5" fmla="*/ 7 h 228"/>
                    <a:gd name="T6" fmla="*/ 128 w 186"/>
                    <a:gd name="T7" fmla="*/ 13 h 228"/>
                    <a:gd name="T8" fmla="*/ 107 w 186"/>
                    <a:gd name="T9" fmla="*/ 7 h 228"/>
                    <a:gd name="T10" fmla="*/ 98 w 186"/>
                    <a:gd name="T11" fmla="*/ 0 h 228"/>
                    <a:gd name="T12" fmla="*/ 95 w 186"/>
                    <a:gd name="T13" fmla="*/ 16 h 228"/>
                    <a:gd name="T14" fmla="*/ 88 w 186"/>
                    <a:gd name="T15" fmla="*/ 29 h 228"/>
                    <a:gd name="T16" fmla="*/ 78 w 186"/>
                    <a:gd name="T17" fmla="*/ 34 h 228"/>
                    <a:gd name="T18" fmla="*/ 63 w 186"/>
                    <a:gd name="T19" fmla="*/ 34 h 228"/>
                    <a:gd name="T20" fmla="*/ 54 w 186"/>
                    <a:gd name="T21" fmla="*/ 37 h 228"/>
                    <a:gd name="T22" fmla="*/ 73 w 186"/>
                    <a:gd name="T23" fmla="*/ 43 h 228"/>
                    <a:gd name="T24" fmla="*/ 67 w 186"/>
                    <a:gd name="T25" fmla="*/ 53 h 228"/>
                    <a:gd name="T26" fmla="*/ 60 w 186"/>
                    <a:gd name="T27" fmla="*/ 56 h 228"/>
                    <a:gd name="T28" fmla="*/ 63 w 186"/>
                    <a:gd name="T29" fmla="*/ 90 h 228"/>
                    <a:gd name="T30" fmla="*/ 75 w 186"/>
                    <a:gd name="T31" fmla="*/ 92 h 228"/>
                    <a:gd name="T32" fmla="*/ 94 w 186"/>
                    <a:gd name="T33" fmla="*/ 89 h 228"/>
                    <a:gd name="T34" fmla="*/ 115 w 186"/>
                    <a:gd name="T35" fmla="*/ 81 h 228"/>
                    <a:gd name="T36" fmla="*/ 121 w 186"/>
                    <a:gd name="T37" fmla="*/ 81 h 228"/>
                    <a:gd name="T38" fmla="*/ 119 w 186"/>
                    <a:gd name="T39" fmla="*/ 90 h 228"/>
                    <a:gd name="T40" fmla="*/ 95 w 186"/>
                    <a:gd name="T41" fmla="*/ 111 h 228"/>
                    <a:gd name="T42" fmla="*/ 82 w 186"/>
                    <a:gd name="T43" fmla="*/ 127 h 228"/>
                    <a:gd name="T44" fmla="*/ 103 w 186"/>
                    <a:gd name="T45" fmla="*/ 156 h 228"/>
                    <a:gd name="T46" fmla="*/ 128 w 186"/>
                    <a:gd name="T47" fmla="*/ 165 h 228"/>
                    <a:gd name="T48" fmla="*/ 141 w 186"/>
                    <a:gd name="T49" fmla="*/ 168 h 228"/>
                    <a:gd name="T50" fmla="*/ 140 w 186"/>
                    <a:gd name="T51" fmla="*/ 191 h 228"/>
                    <a:gd name="T52" fmla="*/ 135 w 186"/>
                    <a:gd name="T53" fmla="*/ 188 h 228"/>
                    <a:gd name="T54" fmla="*/ 135 w 186"/>
                    <a:gd name="T55" fmla="*/ 178 h 228"/>
                    <a:gd name="T56" fmla="*/ 127 w 186"/>
                    <a:gd name="T57" fmla="*/ 172 h 228"/>
                    <a:gd name="T58" fmla="*/ 119 w 186"/>
                    <a:gd name="T59" fmla="*/ 175 h 228"/>
                    <a:gd name="T60" fmla="*/ 97 w 186"/>
                    <a:gd name="T61" fmla="*/ 175 h 228"/>
                    <a:gd name="T62" fmla="*/ 97 w 186"/>
                    <a:gd name="T63" fmla="*/ 185 h 228"/>
                    <a:gd name="T64" fmla="*/ 78 w 186"/>
                    <a:gd name="T65" fmla="*/ 179 h 228"/>
                    <a:gd name="T66" fmla="*/ 54 w 186"/>
                    <a:gd name="T67" fmla="*/ 169 h 228"/>
                    <a:gd name="T68" fmla="*/ 85 w 186"/>
                    <a:gd name="T69" fmla="*/ 191 h 228"/>
                    <a:gd name="T70" fmla="*/ 83 w 186"/>
                    <a:gd name="T71" fmla="*/ 194 h 228"/>
                    <a:gd name="T72" fmla="*/ 73 w 186"/>
                    <a:gd name="T73" fmla="*/ 200 h 228"/>
                    <a:gd name="T74" fmla="*/ 45 w 186"/>
                    <a:gd name="T75" fmla="*/ 199 h 228"/>
                    <a:gd name="T76" fmla="*/ 29 w 186"/>
                    <a:gd name="T77" fmla="*/ 193 h 228"/>
                    <a:gd name="T78" fmla="*/ 29 w 186"/>
                    <a:gd name="T79" fmla="*/ 200 h 228"/>
                    <a:gd name="T80" fmla="*/ 18 w 186"/>
                    <a:gd name="T81" fmla="*/ 211 h 228"/>
                    <a:gd name="T82" fmla="*/ 0 w 186"/>
                    <a:gd name="T83" fmla="*/ 211 h 228"/>
                    <a:gd name="T84" fmla="*/ 6 w 186"/>
                    <a:gd name="T85" fmla="*/ 218 h 228"/>
                    <a:gd name="T86" fmla="*/ 26 w 186"/>
                    <a:gd name="T87" fmla="*/ 216 h 228"/>
                    <a:gd name="T88" fmla="*/ 39 w 186"/>
                    <a:gd name="T89" fmla="*/ 211 h 228"/>
                    <a:gd name="T90" fmla="*/ 54 w 186"/>
                    <a:gd name="T91" fmla="*/ 219 h 228"/>
                    <a:gd name="T92" fmla="*/ 73 w 186"/>
                    <a:gd name="T93" fmla="*/ 228 h 228"/>
                    <a:gd name="T94" fmla="*/ 88 w 186"/>
                    <a:gd name="T95" fmla="*/ 227 h 228"/>
                    <a:gd name="T96" fmla="*/ 106 w 186"/>
                    <a:gd name="T97" fmla="*/ 218 h 228"/>
                    <a:gd name="T98" fmla="*/ 137 w 186"/>
                    <a:gd name="T99" fmla="*/ 214 h 228"/>
                    <a:gd name="T100" fmla="*/ 156 w 186"/>
                    <a:gd name="T101" fmla="*/ 218 h 228"/>
                    <a:gd name="T102" fmla="*/ 180 w 186"/>
                    <a:gd name="T103" fmla="*/ 211 h 228"/>
                    <a:gd name="T104" fmla="*/ 183 w 186"/>
                    <a:gd name="T105" fmla="*/ 209 h 22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86"/>
                    <a:gd name="T160" fmla="*/ 0 h 228"/>
                    <a:gd name="T161" fmla="*/ 186 w 186"/>
                    <a:gd name="T162" fmla="*/ 228 h 22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86" h="228">
                      <a:moveTo>
                        <a:pt x="186" y="208"/>
                      </a:moveTo>
                      <a:lnTo>
                        <a:pt x="181" y="194"/>
                      </a:lnTo>
                      <a:lnTo>
                        <a:pt x="176" y="170"/>
                      </a:lnTo>
                      <a:lnTo>
                        <a:pt x="170" y="138"/>
                      </a:lnTo>
                      <a:lnTo>
                        <a:pt x="164" y="101"/>
                      </a:lnTo>
                      <a:lnTo>
                        <a:pt x="158" y="67"/>
                      </a:lnTo>
                      <a:lnTo>
                        <a:pt x="153" y="35"/>
                      </a:lnTo>
                      <a:lnTo>
                        <a:pt x="150" y="15"/>
                      </a:lnTo>
                      <a:lnTo>
                        <a:pt x="149" y="6"/>
                      </a:lnTo>
                      <a:lnTo>
                        <a:pt x="147" y="6"/>
                      </a:lnTo>
                      <a:lnTo>
                        <a:pt x="146" y="6"/>
                      </a:lnTo>
                      <a:lnTo>
                        <a:pt x="144" y="6"/>
                      </a:lnTo>
                      <a:lnTo>
                        <a:pt x="141" y="6"/>
                      </a:lnTo>
                      <a:lnTo>
                        <a:pt x="140" y="6"/>
                      </a:lnTo>
                      <a:lnTo>
                        <a:pt x="137" y="7"/>
                      </a:lnTo>
                      <a:lnTo>
                        <a:pt x="134" y="7"/>
                      </a:lnTo>
                      <a:lnTo>
                        <a:pt x="132" y="9"/>
                      </a:lnTo>
                      <a:lnTo>
                        <a:pt x="131" y="10"/>
                      </a:lnTo>
                      <a:lnTo>
                        <a:pt x="130" y="12"/>
                      </a:lnTo>
                      <a:lnTo>
                        <a:pt x="128" y="13"/>
                      </a:lnTo>
                      <a:lnTo>
                        <a:pt x="125" y="15"/>
                      </a:lnTo>
                      <a:lnTo>
                        <a:pt x="121" y="16"/>
                      </a:lnTo>
                      <a:lnTo>
                        <a:pt x="116" y="15"/>
                      </a:lnTo>
                      <a:lnTo>
                        <a:pt x="112" y="13"/>
                      </a:lnTo>
                      <a:lnTo>
                        <a:pt x="107" y="7"/>
                      </a:lnTo>
                      <a:lnTo>
                        <a:pt x="106" y="7"/>
                      </a:lnTo>
                      <a:lnTo>
                        <a:pt x="104" y="4"/>
                      </a:lnTo>
                      <a:lnTo>
                        <a:pt x="103" y="3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7" y="1"/>
                      </a:lnTo>
                      <a:lnTo>
                        <a:pt x="95" y="6"/>
                      </a:lnTo>
                      <a:lnTo>
                        <a:pt x="95" y="13"/>
                      </a:lnTo>
                      <a:lnTo>
                        <a:pt x="95" y="16"/>
                      </a:lnTo>
                      <a:lnTo>
                        <a:pt x="95" y="18"/>
                      </a:lnTo>
                      <a:lnTo>
                        <a:pt x="95" y="21"/>
                      </a:lnTo>
                      <a:lnTo>
                        <a:pt x="94" y="25"/>
                      </a:lnTo>
                      <a:lnTo>
                        <a:pt x="92" y="28"/>
                      </a:lnTo>
                      <a:lnTo>
                        <a:pt x="88" y="29"/>
                      </a:lnTo>
                      <a:lnTo>
                        <a:pt x="82" y="31"/>
                      </a:lnTo>
                      <a:lnTo>
                        <a:pt x="82" y="32"/>
                      </a:lnTo>
                      <a:lnTo>
                        <a:pt x="79" y="34"/>
                      </a:lnTo>
                      <a:lnTo>
                        <a:pt x="78" y="34"/>
                      </a:lnTo>
                      <a:lnTo>
                        <a:pt x="75" y="34"/>
                      </a:lnTo>
                      <a:lnTo>
                        <a:pt x="72" y="35"/>
                      </a:lnTo>
                      <a:lnTo>
                        <a:pt x="67" y="35"/>
                      </a:lnTo>
                      <a:lnTo>
                        <a:pt x="64" y="34"/>
                      </a:lnTo>
                      <a:lnTo>
                        <a:pt x="63" y="34"/>
                      </a:lnTo>
                      <a:lnTo>
                        <a:pt x="61" y="34"/>
                      </a:lnTo>
                      <a:lnTo>
                        <a:pt x="58" y="35"/>
                      </a:lnTo>
                      <a:lnTo>
                        <a:pt x="55" y="35"/>
                      </a:lnTo>
                      <a:lnTo>
                        <a:pt x="54" y="35"/>
                      </a:lnTo>
                      <a:lnTo>
                        <a:pt x="54" y="37"/>
                      </a:lnTo>
                      <a:lnTo>
                        <a:pt x="57" y="38"/>
                      </a:lnTo>
                      <a:lnTo>
                        <a:pt x="64" y="41"/>
                      </a:lnTo>
                      <a:lnTo>
                        <a:pt x="69" y="40"/>
                      </a:lnTo>
                      <a:lnTo>
                        <a:pt x="72" y="41"/>
                      </a:lnTo>
                      <a:lnTo>
                        <a:pt x="73" y="43"/>
                      </a:lnTo>
                      <a:lnTo>
                        <a:pt x="75" y="46"/>
                      </a:lnTo>
                      <a:lnTo>
                        <a:pt x="75" y="49"/>
                      </a:lnTo>
                      <a:lnTo>
                        <a:pt x="73" y="52"/>
                      </a:lnTo>
                      <a:lnTo>
                        <a:pt x="72" y="53"/>
                      </a:lnTo>
                      <a:lnTo>
                        <a:pt x="67" y="53"/>
                      </a:lnTo>
                      <a:lnTo>
                        <a:pt x="66" y="53"/>
                      </a:lnTo>
                      <a:lnTo>
                        <a:pt x="64" y="53"/>
                      </a:lnTo>
                      <a:lnTo>
                        <a:pt x="63" y="53"/>
                      </a:lnTo>
                      <a:lnTo>
                        <a:pt x="61" y="55"/>
                      </a:lnTo>
                      <a:lnTo>
                        <a:pt x="60" y="56"/>
                      </a:lnTo>
                      <a:lnTo>
                        <a:pt x="58" y="59"/>
                      </a:lnTo>
                      <a:lnTo>
                        <a:pt x="58" y="62"/>
                      </a:lnTo>
                      <a:lnTo>
                        <a:pt x="58" y="68"/>
                      </a:lnTo>
                      <a:lnTo>
                        <a:pt x="61" y="89"/>
                      </a:lnTo>
                      <a:lnTo>
                        <a:pt x="63" y="90"/>
                      </a:lnTo>
                      <a:lnTo>
                        <a:pt x="64" y="90"/>
                      </a:lnTo>
                      <a:lnTo>
                        <a:pt x="66" y="90"/>
                      </a:lnTo>
                      <a:lnTo>
                        <a:pt x="69" y="90"/>
                      </a:lnTo>
                      <a:lnTo>
                        <a:pt x="72" y="92"/>
                      </a:lnTo>
                      <a:lnTo>
                        <a:pt x="75" y="92"/>
                      </a:lnTo>
                      <a:lnTo>
                        <a:pt x="78" y="92"/>
                      </a:lnTo>
                      <a:lnTo>
                        <a:pt x="79" y="92"/>
                      </a:lnTo>
                      <a:lnTo>
                        <a:pt x="85" y="92"/>
                      </a:lnTo>
                      <a:lnTo>
                        <a:pt x="89" y="90"/>
                      </a:lnTo>
                      <a:lnTo>
                        <a:pt x="94" y="89"/>
                      </a:lnTo>
                      <a:lnTo>
                        <a:pt x="98" y="86"/>
                      </a:lnTo>
                      <a:lnTo>
                        <a:pt x="101" y="84"/>
                      </a:lnTo>
                      <a:lnTo>
                        <a:pt x="106" y="83"/>
                      </a:lnTo>
                      <a:lnTo>
                        <a:pt x="110" y="81"/>
                      </a:lnTo>
                      <a:lnTo>
                        <a:pt x="115" y="81"/>
                      </a:lnTo>
                      <a:lnTo>
                        <a:pt x="116" y="81"/>
                      </a:lnTo>
                      <a:lnTo>
                        <a:pt x="118" y="81"/>
                      </a:lnTo>
                      <a:lnTo>
                        <a:pt x="119" y="81"/>
                      </a:lnTo>
                      <a:lnTo>
                        <a:pt x="121" y="81"/>
                      </a:lnTo>
                      <a:lnTo>
                        <a:pt x="121" y="83"/>
                      </a:lnTo>
                      <a:lnTo>
                        <a:pt x="122" y="84"/>
                      </a:lnTo>
                      <a:lnTo>
                        <a:pt x="121" y="87"/>
                      </a:lnTo>
                      <a:lnTo>
                        <a:pt x="119" y="90"/>
                      </a:lnTo>
                      <a:lnTo>
                        <a:pt x="118" y="95"/>
                      </a:lnTo>
                      <a:lnTo>
                        <a:pt x="115" y="96"/>
                      </a:lnTo>
                      <a:lnTo>
                        <a:pt x="109" y="102"/>
                      </a:lnTo>
                      <a:lnTo>
                        <a:pt x="103" y="107"/>
                      </a:lnTo>
                      <a:lnTo>
                        <a:pt x="95" y="111"/>
                      </a:lnTo>
                      <a:lnTo>
                        <a:pt x="89" y="116"/>
                      </a:lnTo>
                      <a:lnTo>
                        <a:pt x="86" y="119"/>
                      </a:lnTo>
                      <a:lnTo>
                        <a:pt x="85" y="121"/>
                      </a:lnTo>
                      <a:lnTo>
                        <a:pt x="83" y="124"/>
                      </a:lnTo>
                      <a:lnTo>
                        <a:pt x="82" y="127"/>
                      </a:lnTo>
                      <a:lnTo>
                        <a:pt x="83" y="136"/>
                      </a:lnTo>
                      <a:lnTo>
                        <a:pt x="86" y="144"/>
                      </a:lnTo>
                      <a:lnTo>
                        <a:pt x="91" y="148"/>
                      </a:lnTo>
                      <a:lnTo>
                        <a:pt x="97" y="153"/>
                      </a:lnTo>
                      <a:lnTo>
                        <a:pt x="103" y="156"/>
                      </a:lnTo>
                      <a:lnTo>
                        <a:pt x="110" y="159"/>
                      </a:lnTo>
                      <a:lnTo>
                        <a:pt x="118" y="160"/>
                      </a:lnTo>
                      <a:lnTo>
                        <a:pt x="127" y="163"/>
                      </a:lnTo>
                      <a:lnTo>
                        <a:pt x="127" y="165"/>
                      </a:lnTo>
                      <a:lnTo>
                        <a:pt x="128" y="165"/>
                      </a:lnTo>
                      <a:lnTo>
                        <a:pt x="131" y="166"/>
                      </a:lnTo>
                      <a:lnTo>
                        <a:pt x="132" y="168"/>
                      </a:lnTo>
                      <a:lnTo>
                        <a:pt x="135" y="168"/>
                      </a:lnTo>
                      <a:lnTo>
                        <a:pt x="138" y="168"/>
                      </a:lnTo>
                      <a:lnTo>
                        <a:pt x="141" y="168"/>
                      </a:lnTo>
                      <a:lnTo>
                        <a:pt x="144" y="168"/>
                      </a:lnTo>
                      <a:lnTo>
                        <a:pt x="144" y="191"/>
                      </a:lnTo>
                      <a:lnTo>
                        <a:pt x="143" y="191"/>
                      </a:lnTo>
                      <a:lnTo>
                        <a:pt x="141" y="191"/>
                      </a:lnTo>
                      <a:lnTo>
                        <a:pt x="140" y="191"/>
                      </a:lnTo>
                      <a:lnTo>
                        <a:pt x="138" y="190"/>
                      </a:lnTo>
                      <a:lnTo>
                        <a:pt x="137" y="190"/>
                      </a:lnTo>
                      <a:lnTo>
                        <a:pt x="135" y="190"/>
                      </a:lnTo>
                      <a:lnTo>
                        <a:pt x="135" y="188"/>
                      </a:lnTo>
                      <a:lnTo>
                        <a:pt x="135" y="187"/>
                      </a:lnTo>
                      <a:lnTo>
                        <a:pt x="135" y="185"/>
                      </a:lnTo>
                      <a:lnTo>
                        <a:pt x="135" y="182"/>
                      </a:lnTo>
                      <a:lnTo>
                        <a:pt x="135" y="181"/>
                      </a:lnTo>
                      <a:lnTo>
                        <a:pt x="135" y="178"/>
                      </a:lnTo>
                      <a:lnTo>
                        <a:pt x="135" y="176"/>
                      </a:lnTo>
                      <a:lnTo>
                        <a:pt x="135" y="173"/>
                      </a:lnTo>
                      <a:lnTo>
                        <a:pt x="135" y="172"/>
                      </a:lnTo>
                      <a:lnTo>
                        <a:pt x="128" y="172"/>
                      </a:lnTo>
                      <a:lnTo>
                        <a:pt x="127" y="172"/>
                      </a:lnTo>
                      <a:lnTo>
                        <a:pt x="125" y="173"/>
                      </a:lnTo>
                      <a:lnTo>
                        <a:pt x="124" y="173"/>
                      </a:lnTo>
                      <a:lnTo>
                        <a:pt x="122" y="173"/>
                      </a:lnTo>
                      <a:lnTo>
                        <a:pt x="121" y="175"/>
                      </a:lnTo>
                      <a:lnTo>
                        <a:pt x="119" y="175"/>
                      </a:lnTo>
                      <a:lnTo>
                        <a:pt x="116" y="175"/>
                      </a:lnTo>
                      <a:lnTo>
                        <a:pt x="115" y="175"/>
                      </a:lnTo>
                      <a:lnTo>
                        <a:pt x="95" y="172"/>
                      </a:lnTo>
                      <a:lnTo>
                        <a:pt x="97" y="173"/>
                      </a:lnTo>
                      <a:lnTo>
                        <a:pt x="97" y="175"/>
                      </a:lnTo>
                      <a:lnTo>
                        <a:pt x="98" y="178"/>
                      </a:lnTo>
                      <a:lnTo>
                        <a:pt x="100" y="181"/>
                      </a:lnTo>
                      <a:lnTo>
                        <a:pt x="100" y="184"/>
                      </a:lnTo>
                      <a:lnTo>
                        <a:pt x="100" y="185"/>
                      </a:lnTo>
                      <a:lnTo>
                        <a:pt x="97" y="185"/>
                      </a:lnTo>
                      <a:lnTo>
                        <a:pt x="91" y="184"/>
                      </a:lnTo>
                      <a:lnTo>
                        <a:pt x="89" y="184"/>
                      </a:lnTo>
                      <a:lnTo>
                        <a:pt x="86" y="182"/>
                      </a:lnTo>
                      <a:lnTo>
                        <a:pt x="83" y="181"/>
                      </a:lnTo>
                      <a:lnTo>
                        <a:pt x="78" y="179"/>
                      </a:lnTo>
                      <a:lnTo>
                        <a:pt x="72" y="176"/>
                      </a:lnTo>
                      <a:lnTo>
                        <a:pt x="66" y="173"/>
                      </a:lnTo>
                      <a:lnTo>
                        <a:pt x="60" y="170"/>
                      </a:lnTo>
                      <a:lnTo>
                        <a:pt x="54" y="166"/>
                      </a:lnTo>
                      <a:lnTo>
                        <a:pt x="54" y="169"/>
                      </a:lnTo>
                      <a:lnTo>
                        <a:pt x="58" y="173"/>
                      </a:lnTo>
                      <a:lnTo>
                        <a:pt x="64" y="178"/>
                      </a:lnTo>
                      <a:lnTo>
                        <a:pt x="72" y="182"/>
                      </a:lnTo>
                      <a:lnTo>
                        <a:pt x="79" y="188"/>
                      </a:lnTo>
                      <a:lnTo>
                        <a:pt x="85" y="191"/>
                      </a:lnTo>
                      <a:lnTo>
                        <a:pt x="88" y="194"/>
                      </a:lnTo>
                      <a:lnTo>
                        <a:pt x="88" y="196"/>
                      </a:lnTo>
                      <a:lnTo>
                        <a:pt x="85" y="196"/>
                      </a:lnTo>
                      <a:lnTo>
                        <a:pt x="83" y="194"/>
                      </a:lnTo>
                      <a:lnTo>
                        <a:pt x="81" y="194"/>
                      </a:lnTo>
                      <a:lnTo>
                        <a:pt x="78" y="194"/>
                      </a:lnTo>
                      <a:lnTo>
                        <a:pt x="75" y="196"/>
                      </a:lnTo>
                      <a:lnTo>
                        <a:pt x="73" y="197"/>
                      </a:lnTo>
                      <a:lnTo>
                        <a:pt x="73" y="200"/>
                      </a:lnTo>
                      <a:lnTo>
                        <a:pt x="55" y="187"/>
                      </a:lnTo>
                      <a:lnTo>
                        <a:pt x="48" y="202"/>
                      </a:lnTo>
                      <a:lnTo>
                        <a:pt x="46" y="200"/>
                      </a:lnTo>
                      <a:lnTo>
                        <a:pt x="45" y="199"/>
                      </a:lnTo>
                      <a:lnTo>
                        <a:pt x="43" y="196"/>
                      </a:lnTo>
                      <a:lnTo>
                        <a:pt x="40" y="194"/>
                      </a:lnTo>
                      <a:lnTo>
                        <a:pt x="37" y="193"/>
                      </a:lnTo>
                      <a:lnTo>
                        <a:pt x="33" y="193"/>
                      </a:lnTo>
                      <a:lnTo>
                        <a:pt x="29" y="193"/>
                      </a:lnTo>
                      <a:lnTo>
                        <a:pt x="33" y="199"/>
                      </a:lnTo>
                      <a:lnTo>
                        <a:pt x="34" y="202"/>
                      </a:lnTo>
                      <a:lnTo>
                        <a:pt x="33" y="202"/>
                      </a:lnTo>
                      <a:lnTo>
                        <a:pt x="29" y="200"/>
                      </a:lnTo>
                      <a:lnTo>
                        <a:pt x="26" y="199"/>
                      </a:lnTo>
                      <a:lnTo>
                        <a:pt x="21" y="199"/>
                      </a:lnTo>
                      <a:lnTo>
                        <a:pt x="17" y="200"/>
                      </a:lnTo>
                      <a:lnTo>
                        <a:pt x="18" y="206"/>
                      </a:lnTo>
                      <a:lnTo>
                        <a:pt x="18" y="211"/>
                      </a:lnTo>
                      <a:lnTo>
                        <a:pt x="15" y="212"/>
                      </a:lnTo>
                      <a:lnTo>
                        <a:pt x="11" y="212"/>
                      </a:lnTo>
                      <a:lnTo>
                        <a:pt x="6" y="212"/>
                      </a:lnTo>
                      <a:lnTo>
                        <a:pt x="3" y="211"/>
                      </a:lnTo>
                      <a:lnTo>
                        <a:pt x="0" y="211"/>
                      </a:lnTo>
                      <a:lnTo>
                        <a:pt x="0" y="212"/>
                      </a:lnTo>
                      <a:lnTo>
                        <a:pt x="2" y="215"/>
                      </a:lnTo>
                      <a:lnTo>
                        <a:pt x="3" y="216"/>
                      </a:lnTo>
                      <a:lnTo>
                        <a:pt x="6" y="218"/>
                      </a:lnTo>
                      <a:lnTo>
                        <a:pt x="9" y="219"/>
                      </a:lnTo>
                      <a:lnTo>
                        <a:pt x="14" y="221"/>
                      </a:lnTo>
                      <a:lnTo>
                        <a:pt x="18" y="219"/>
                      </a:lnTo>
                      <a:lnTo>
                        <a:pt x="26" y="218"/>
                      </a:lnTo>
                      <a:lnTo>
                        <a:pt x="26" y="216"/>
                      </a:lnTo>
                      <a:lnTo>
                        <a:pt x="27" y="215"/>
                      </a:lnTo>
                      <a:lnTo>
                        <a:pt x="29" y="214"/>
                      </a:lnTo>
                      <a:lnTo>
                        <a:pt x="32" y="212"/>
                      </a:lnTo>
                      <a:lnTo>
                        <a:pt x="34" y="211"/>
                      </a:lnTo>
                      <a:lnTo>
                        <a:pt x="39" y="211"/>
                      </a:lnTo>
                      <a:lnTo>
                        <a:pt x="43" y="214"/>
                      </a:lnTo>
                      <a:lnTo>
                        <a:pt x="48" y="219"/>
                      </a:lnTo>
                      <a:lnTo>
                        <a:pt x="49" y="219"/>
                      </a:lnTo>
                      <a:lnTo>
                        <a:pt x="51" y="219"/>
                      </a:lnTo>
                      <a:lnTo>
                        <a:pt x="54" y="219"/>
                      </a:lnTo>
                      <a:lnTo>
                        <a:pt x="58" y="219"/>
                      </a:lnTo>
                      <a:lnTo>
                        <a:pt x="61" y="221"/>
                      </a:lnTo>
                      <a:lnTo>
                        <a:pt x="66" y="222"/>
                      </a:lnTo>
                      <a:lnTo>
                        <a:pt x="70" y="225"/>
                      </a:lnTo>
                      <a:lnTo>
                        <a:pt x="73" y="228"/>
                      </a:lnTo>
                      <a:lnTo>
                        <a:pt x="75" y="228"/>
                      </a:lnTo>
                      <a:lnTo>
                        <a:pt x="76" y="228"/>
                      </a:lnTo>
                      <a:lnTo>
                        <a:pt x="79" y="228"/>
                      </a:lnTo>
                      <a:lnTo>
                        <a:pt x="83" y="227"/>
                      </a:lnTo>
                      <a:lnTo>
                        <a:pt x="88" y="227"/>
                      </a:lnTo>
                      <a:lnTo>
                        <a:pt x="92" y="225"/>
                      </a:lnTo>
                      <a:lnTo>
                        <a:pt x="97" y="224"/>
                      </a:lnTo>
                      <a:lnTo>
                        <a:pt x="101" y="221"/>
                      </a:lnTo>
                      <a:lnTo>
                        <a:pt x="103" y="221"/>
                      </a:lnTo>
                      <a:lnTo>
                        <a:pt x="106" y="218"/>
                      </a:lnTo>
                      <a:lnTo>
                        <a:pt x="109" y="216"/>
                      </a:lnTo>
                      <a:lnTo>
                        <a:pt x="115" y="214"/>
                      </a:lnTo>
                      <a:lnTo>
                        <a:pt x="122" y="212"/>
                      </a:lnTo>
                      <a:lnTo>
                        <a:pt x="130" y="212"/>
                      </a:lnTo>
                      <a:lnTo>
                        <a:pt x="137" y="214"/>
                      </a:lnTo>
                      <a:lnTo>
                        <a:pt x="146" y="218"/>
                      </a:lnTo>
                      <a:lnTo>
                        <a:pt x="149" y="218"/>
                      </a:lnTo>
                      <a:lnTo>
                        <a:pt x="152" y="218"/>
                      </a:lnTo>
                      <a:lnTo>
                        <a:pt x="156" y="218"/>
                      </a:lnTo>
                      <a:lnTo>
                        <a:pt x="162" y="218"/>
                      </a:lnTo>
                      <a:lnTo>
                        <a:pt x="168" y="216"/>
                      </a:lnTo>
                      <a:lnTo>
                        <a:pt x="174" y="215"/>
                      </a:lnTo>
                      <a:lnTo>
                        <a:pt x="180" y="211"/>
                      </a:lnTo>
                      <a:lnTo>
                        <a:pt x="181" y="211"/>
                      </a:lnTo>
                      <a:lnTo>
                        <a:pt x="183" y="209"/>
                      </a:lnTo>
                      <a:lnTo>
                        <a:pt x="184" y="209"/>
                      </a:lnTo>
                      <a:lnTo>
                        <a:pt x="186" y="20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11" name="Freeform 130">
                  <a:extLst>
                    <a:ext uri="{FF2B5EF4-FFF2-40B4-BE49-F238E27FC236}">
                      <a16:creationId xmlns:a16="http://schemas.microsoft.com/office/drawing/2014/main" id="{7B7DB14B-515B-4EE9-8C6C-B8A82530E64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47" y="3546"/>
                  <a:ext cx="71" cy="122"/>
                </a:xfrm>
                <a:custGeom>
                  <a:avLst/>
                  <a:gdLst>
                    <a:gd name="T0" fmla="*/ 35 w 71"/>
                    <a:gd name="T1" fmla="*/ 76 h 122"/>
                    <a:gd name="T2" fmla="*/ 35 w 71"/>
                    <a:gd name="T3" fmla="*/ 77 h 122"/>
                    <a:gd name="T4" fmla="*/ 37 w 71"/>
                    <a:gd name="T5" fmla="*/ 79 h 122"/>
                    <a:gd name="T6" fmla="*/ 37 w 71"/>
                    <a:gd name="T7" fmla="*/ 89 h 122"/>
                    <a:gd name="T8" fmla="*/ 38 w 71"/>
                    <a:gd name="T9" fmla="*/ 101 h 122"/>
                    <a:gd name="T10" fmla="*/ 38 w 71"/>
                    <a:gd name="T11" fmla="*/ 108 h 122"/>
                    <a:gd name="T12" fmla="*/ 37 w 71"/>
                    <a:gd name="T13" fmla="*/ 108 h 122"/>
                    <a:gd name="T14" fmla="*/ 37 w 71"/>
                    <a:gd name="T15" fmla="*/ 108 h 122"/>
                    <a:gd name="T16" fmla="*/ 31 w 71"/>
                    <a:gd name="T17" fmla="*/ 105 h 122"/>
                    <a:gd name="T18" fmla="*/ 25 w 71"/>
                    <a:gd name="T19" fmla="*/ 93 h 122"/>
                    <a:gd name="T20" fmla="*/ 22 w 71"/>
                    <a:gd name="T21" fmla="*/ 83 h 122"/>
                    <a:gd name="T22" fmla="*/ 13 w 71"/>
                    <a:gd name="T23" fmla="*/ 77 h 122"/>
                    <a:gd name="T24" fmla="*/ 3 w 71"/>
                    <a:gd name="T25" fmla="*/ 71 h 122"/>
                    <a:gd name="T26" fmla="*/ 1 w 71"/>
                    <a:gd name="T27" fmla="*/ 64 h 122"/>
                    <a:gd name="T28" fmla="*/ 7 w 71"/>
                    <a:gd name="T29" fmla="*/ 59 h 122"/>
                    <a:gd name="T30" fmla="*/ 14 w 71"/>
                    <a:gd name="T31" fmla="*/ 56 h 122"/>
                    <a:gd name="T32" fmla="*/ 20 w 71"/>
                    <a:gd name="T33" fmla="*/ 56 h 122"/>
                    <a:gd name="T34" fmla="*/ 23 w 71"/>
                    <a:gd name="T35" fmla="*/ 56 h 122"/>
                    <a:gd name="T36" fmla="*/ 25 w 71"/>
                    <a:gd name="T37" fmla="*/ 56 h 122"/>
                    <a:gd name="T38" fmla="*/ 25 w 71"/>
                    <a:gd name="T39" fmla="*/ 58 h 122"/>
                    <a:gd name="T40" fmla="*/ 25 w 71"/>
                    <a:gd name="T41" fmla="*/ 59 h 122"/>
                    <a:gd name="T42" fmla="*/ 28 w 71"/>
                    <a:gd name="T43" fmla="*/ 59 h 122"/>
                    <a:gd name="T44" fmla="*/ 31 w 71"/>
                    <a:gd name="T45" fmla="*/ 55 h 122"/>
                    <a:gd name="T46" fmla="*/ 31 w 71"/>
                    <a:gd name="T47" fmla="*/ 49 h 122"/>
                    <a:gd name="T48" fmla="*/ 31 w 71"/>
                    <a:gd name="T49" fmla="*/ 46 h 122"/>
                    <a:gd name="T50" fmla="*/ 32 w 71"/>
                    <a:gd name="T51" fmla="*/ 43 h 122"/>
                    <a:gd name="T52" fmla="*/ 34 w 71"/>
                    <a:gd name="T53" fmla="*/ 38 h 122"/>
                    <a:gd name="T54" fmla="*/ 32 w 71"/>
                    <a:gd name="T55" fmla="*/ 34 h 122"/>
                    <a:gd name="T56" fmla="*/ 32 w 71"/>
                    <a:gd name="T57" fmla="*/ 32 h 122"/>
                    <a:gd name="T58" fmla="*/ 29 w 71"/>
                    <a:gd name="T59" fmla="*/ 30 h 122"/>
                    <a:gd name="T60" fmla="*/ 22 w 71"/>
                    <a:gd name="T61" fmla="*/ 24 h 122"/>
                    <a:gd name="T62" fmla="*/ 16 w 71"/>
                    <a:gd name="T63" fmla="*/ 15 h 122"/>
                    <a:gd name="T64" fmla="*/ 17 w 71"/>
                    <a:gd name="T65" fmla="*/ 6 h 122"/>
                    <a:gd name="T66" fmla="*/ 22 w 71"/>
                    <a:gd name="T67" fmla="*/ 1 h 122"/>
                    <a:gd name="T68" fmla="*/ 29 w 71"/>
                    <a:gd name="T69" fmla="*/ 0 h 122"/>
                    <a:gd name="T70" fmla="*/ 37 w 71"/>
                    <a:gd name="T71" fmla="*/ 1 h 122"/>
                    <a:gd name="T72" fmla="*/ 43 w 71"/>
                    <a:gd name="T73" fmla="*/ 3 h 122"/>
                    <a:gd name="T74" fmla="*/ 47 w 71"/>
                    <a:gd name="T75" fmla="*/ 6 h 122"/>
                    <a:gd name="T76" fmla="*/ 46 w 71"/>
                    <a:gd name="T77" fmla="*/ 12 h 122"/>
                    <a:gd name="T78" fmla="*/ 44 w 71"/>
                    <a:gd name="T79" fmla="*/ 16 h 122"/>
                    <a:gd name="T80" fmla="*/ 46 w 71"/>
                    <a:gd name="T81" fmla="*/ 22 h 122"/>
                    <a:gd name="T82" fmla="*/ 52 w 71"/>
                    <a:gd name="T83" fmla="*/ 25 h 122"/>
                    <a:gd name="T84" fmla="*/ 56 w 71"/>
                    <a:gd name="T85" fmla="*/ 30 h 122"/>
                    <a:gd name="T86" fmla="*/ 59 w 71"/>
                    <a:gd name="T87" fmla="*/ 40 h 122"/>
                    <a:gd name="T88" fmla="*/ 59 w 71"/>
                    <a:gd name="T89" fmla="*/ 52 h 122"/>
                    <a:gd name="T90" fmla="*/ 59 w 71"/>
                    <a:gd name="T91" fmla="*/ 62 h 122"/>
                    <a:gd name="T92" fmla="*/ 60 w 71"/>
                    <a:gd name="T93" fmla="*/ 65 h 122"/>
                    <a:gd name="T94" fmla="*/ 63 w 71"/>
                    <a:gd name="T95" fmla="*/ 68 h 122"/>
                    <a:gd name="T96" fmla="*/ 68 w 71"/>
                    <a:gd name="T97" fmla="*/ 76 h 122"/>
                    <a:gd name="T98" fmla="*/ 69 w 71"/>
                    <a:gd name="T99" fmla="*/ 89 h 122"/>
                    <a:gd name="T100" fmla="*/ 71 w 71"/>
                    <a:gd name="T101" fmla="*/ 102 h 122"/>
                    <a:gd name="T102" fmla="*/ 66 w 71"/>
                    <a:gd name="T103" fmla="*/ 113 h 122"/>
                    <a:gd name="T104" fmla="*/ 59 w 71"/>
                    <a:gd name="T105" fmla="*/ 120 h 122"/>
                    <a:gd name="T106" fmla="*/ 53 w 71"/>
                    <a:gd name="T107" fmla="*/ 122 h 122"/>
                    <a:gd name="T108" fmla="*/ 50 w 71"/>
                    <a:gd name="T109" fmla="*/ 117 h 122"/>
                    <a:gd name="T110" fmla="*/ 49 w 71"/>
                    <a:gd name="T111" fmla="*/ 113 h 122"/>
                    <a:gd name="T112" fmla="*/ 47 w 71"/>
                    <a:gd name="T113" fmla="*/ 99 h 122"/>
                    <a:gd name="T114" fmla="*/ 43 w 71"/>
                    <a:gd name="T115" fmla="*/ 84 h 122"/>
                    <a:gd name="T116" fmla="*/ 37 w 71"/>
                    <a:gd name="T117" fmla="*/ 74 h 12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1"/>
                    <a:gd name="T178" fmla="*/ 0 h 122"/>
                    <a:gd name="T179" fmla="*/ 71 w 71"/>
                    <a:gd name="T180" fmla="*/ 122 h 12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1" h="122">
                      <a:moveTo>
                        <a:pt x="37" y="74"/>
                      </a:moveTo>
                      <a:lnTo>
                        <a:pt x="35" y="74"/>
                      </a:lnTo>
                      <a:lnTo>
                        <a:pt x="35" y="76"/>
                      </a:lnTo>
                      <a:lnTo>
                        <a:pt x="35" y="77"/>
                      </a:lnTo>
                      <a:lnTo>
                        <a:pt x="37" y="79"/>
                      </a:lnTo>
                      <a:lnTo>
                        <a:pt x="37" y="81"/>
                      </a:lnTo>
                      <a:lnTo>
                        <a:pt x="37" y="86"/>
                      </a:lnTo>
                      <a:lnTo>
                        <a:pt x="37" y="89"/>
                      </a:lnTo>
                      <a:lnTo>
                        <a:pt x="37" y="93"/>
                      </a:lnTo>
                      <a:lnTo>
                        <a:pt x="38" y="96"/>
                      </a:lnTo>
                      <a:lnTo>
                        <a:pt x="38" y="101"/>
                      </a:lnTo>
                      <a:lnTo>
                        <a:pt x="38" y="104"/>
                      </a:lnTo>
                      <a:lnTo>
                        <a:pt x="38" y="108"/>
                      </a:lnTo>
                      <a:lnTo>
                        <a:pt x="37" y="108"/>
                      </a:lnTo>
                      <a:lnTo>
                        <a:pt x="32" y="107"/>
                      </a:lnTo>
                      <a:lnTo>
                        <a:pt x="31" y="105"/>
                      </a:lnTo>
                      <a:lnTo>
                        <a:pt x="28" y="101"/>
                      </a:lnTo>
                      <a:lnTo>
                        <a:pt x="26" y="98"/>
                      </a:lnTo>
                      <a:lnTo>
                        <a:pt x="25" y="93"/>
                      </a:lnTo>
                      <a:lnTo>
                        <a:pt x="23" y="89"/>
                      </a:lnTo>
                      <a:lnTo>
                        <a:pt x="23" y="84"/>
                      </a:lnTo>
                      <a:lnTo>
                        <a:pt x="22" y="83"/>
                      </a:lnTo>
                      <a:lnTo>
                        <a:pt x="19" y="80"/>
                      </a:lnTo>
                      <a:lnTo>
                        <a:pt x="16" y="79"/>
                      </a:lnTo>
                      <a:lnTo>
                        <a:pt x="13" y="77"/>
                      </a:lnTo>
                      <a:lnTo>
                        <a:pt x="8" y="76"/>
                      </a:lnTo>
                      <a:lnTo>
                        <a:pt x="5" y="73"/>
                      </a:lnTo>
                      <a:lnTo>
                        <a:pt x="3" y="71"/>
                      </a:lnTo>
                      <a:lnTo>
                        <a:pt x="1" y="68"/>
                      </a:lnTo>
                      <a:lnTo>
                        <a:pt x="0" y="65"/>
                      </a:lnTo>
                      <a:lnTo>
                        <a:pt x="1" y="64"/>
                      </a:lnTo>
                      <a:lnTo>
                        <a:pt x="3" y="62"/>
                      </a:lnTo>
                      <a:lnTo>
                        <a:pt x="4" y="61"/>
                      </a:lnTo>
                      <a:lnTo>
                        <a:pt x="7" y="59"/>
                      </a:lnTo>
                      <a:lnTo>
                        <a:pt x="10" y="58"/>
                      </a:lnTo>
                      <a:lnTo>
                        <a:pt x="13" y="56"/>
                      </a:lnTo>
                      <a:lnTo>
                        <a:pt x="14" y="56"/>
                      </a:lnTo>
                      <a:lnTo>
                        <a:pt x="17" y="56"/>
                      </a:lnTo>
                      <a:lnTo>
                        <a:pt x="19" y="56"/>
                      </a:lnTo>
                      <a:lnTo>
                        <a:pt x="20" y="56"/>
                      </a:lnTo>
                      <a:lnTo>
                        <a:pt x="22" y="56"/>
                      </a:lnTo>
                      <a:lnTo>
                        <a:pt x="23" y="56"/>
                      </a:lnTo>
                      <a:lnTo>
                        <a:pt x="25" y="56"/>
                      </a:lnTo>
                      <a:lnTo>
                        <a:pt x="25" y="58"/>
                      </a:lnTo>
                      <a:lnTo>
                        <a:pt x="25" y="59"/>
                      </a:lnTo>
                      <a:lnTo>
                        <a:pt x="28" y="59"/>
                      </a:lnTo>
                      <a:lnTo>
                        <a:pt x="29" y="58"/>
                      </a:lnTo>
                      <a:lnTo>
                        <a:pt x="31" y="55"/>
                      </a:lnTo>
                      <a:lnTo>
                        <a:pt x="31" y="53"/>
                      </a:lnTo>
                      <a:lnTo>
                        <a:pt x="31" y="52"/>
                      </a:lnTo>
                      <a:lnTo>
                        <a:pt x="31" y="49"/>
                      </a:lnTo>
                      <a:lnTo>
                        <a:pt x="31" y="47"/>
                      </a:lnTo>
                      <a:lnTo>
                        <a:pt x="31" y="46"/>
                      </a:lnTo>
                      <a:lnTo>
                        <a:pt x="32" y="44"/>
                      </a:lnTo>
                      <a:lnTo>
                        <a:pt x="32" y="43"/>
                      </a:lnTo>
                      <a:lnTo>
                        <a:pt x="32" y="41"/>
                      </a:lnTo>
                      <a:lnTo>
                        <a:pt x="34" y="40"/>
                      </a:lnTo>
                      <a:lnTo>
                        <a:pt x="34" y="38"/>
                      </a:lnTo>
                      <a:lnTo>
                        <a:pt x="34" y="37"/>
                      </a:lnTo>
                      <a:lnTo>
                        <a:pt x="32" y="35"/>
                      </a:lnTo>
                      <a:lnTo>
                        <a:pt x="32" y="34"/>
                      </a:lnTo>
                      <a:lnTo>
                        <a:pt x="32" y="32"/>
                      </a:lnTo>
                      <a:lnTo>
                        <a:pt x="32" y="31"/>
                      </a:lnTo>
                      <a:lnTo>
                        <a:pt x="34" y="31"/>
                      </a:lnTo>
                      <a:lnTo>
                        <a:pt x="29" y="30"/>
                      </a:lnTo>
                      <a:lnTo>
                        <a:pt x="26" y="28"/>
                      </a:lnTo>
                      <a:lnTo>
                        <a:pt x="23" y="27"/>
                      </a:lnTo>
                      <a:lnTo>
                        <a:pt x="22" y="24"/>
                      </a:lnTo>
                      <a:lnTo>
                        <a:pt x="19" y="21"/>
                      </a:lnTo>
                      <a:lnTo>
                        <a:pt x="17" y="18"/>
                      </a:lnTo>
                      <a:lnTo>
                        <a:pt x="16" y="15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7" y="6"/>
                      </a:lnTo>
                      <a:lnTo>
                        <a:pt x="19" y="3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40" y="3"/>
                      </a:lnTo>
                      <a:lnTo>
                        <a:pt x="43" y="3"/>
                      </a:lnTo>
                      <a:lnTo>
                        <a:pt x="44" y="3"/>
                      </a:lnTo>
                      <a:lnTo>
                        <a:pt x="47" y="4"/>
                      </a:lnTo>
                      <a:lnTo>
                        <a:pt x="47" y="6"/>
                      </a:lnTo>
                      <a:lnTo>
                        <a:pt x="46" y="7"/>
                      </a:lnTo>
                      <a:lnTo>
                        <a:pt x="46" y="10"/>
                      </a:lnTo>
                      <a:lnTo>
                        <a:pt x="46" y="12"/>
                      </a:lnTo>
                      <a:lnTo>
                        <a:pt x="46" y="13"/>
                      </a:lnTo>
                      <a:lnTo>
                        <a:pt x="44" y="15"/>
                      </a:lnTo>
                      <a:lnTo>
                        <a:pt x="44" y="16"/>
                      </a:lnTo>
                      <a:lnTo>
                        <a:pt x="44" y="18"/>
                      </a:lnTo>
                      <a:lnTo>
                        <a:pt x="44" y="21"/>
                      </a:lnTo>
                      <a:lnTo>
                        <a:pt x="46" y="22"/>
                      </a:lnTo>
                      <a:lnTo>
                        <a:pt x="47" y="24"/>
                      </a:lnTo>
                      <a:lnTo>
                        <a:pt x="49" y="25"/>
                      </a:lnTo>
                      <a:lnTo>
                        <a:pt x="52" y="25"/>
                      </a:lnTo>
                      <a:lnTo>
                        <a:pt x="53" y="27"/>
                      </a:lnTo>
                      <a:lnTo>
                        <a:pt x="54" y="28"/>
                      </a:lnTo>
                      <a:lnTo>
                        <a:pt x="56" y="30"/>
                      </a:lnTo>
                      <a:lnTo>
                        <a:pt x="57" y="32"/>
                      </a:lnTo>
                      <a:lnTo>
                        <a:pt x="57" y="37"/>
                      </a:lnTo>
                      <a:lnTo>
                        <a:pt x="59" y="40"/>
                      </a:lnTo>
                      <a:lnTo>
                        <a:pt x="59" y="44"/>
                      </a:lnTo>
                      <a:lnTo>
                        <a:pt x="59" y="47"/>
                      </a:lnTo>
                      <a:lnTo>
                        <a:pt x="59" y="52"/>
                      </a:lnTo>
                      <a:lnTo>
                        <a:pt x="59" y="55"/>
                      </a:lnTo>
                      <a:lnTo>
                        <a:pt x="59" y="59"/>
                      </a:lnTo>
                      <a:lnTo>
                        <a:pt x="59" y="62"/>
                      </a:lnTo>
                      <a:lnTo>
                        <a:pt x="59" y="64"/>
                      </a:lnTo>
                      <a:lnTo>
                        <a:pt x="60" y="64"/>
                      </a:lnTo>
                      <a:lnTo>
                        <a:pt x="60" y="65"/>
                      </a:lnTo>
                      <a:lnTo>
                        <a:pt x="62" y="67"/>
                      </a:lnTo>
                      <a:lnTo>
                        <a:pt x="63" y="68"/>
                      </a:lnTo>
                      <a:lnTo>
                        <a:pt x="63" y="70"/>
                      </a:lnTo>
                      <a:lnTo>
                        <a:pt x="66" y="73"/>
                      </a:lnTo>
                      <a:lnTo>
                        <a:pt x="68" y="76"/>
                      </a:lnTo>
                      <a:lnTo>
                        <a:pt x="68" y="80"/>
                      </a:lnTo>
                      <a:lnTo>
                        <a:pt x="69" y="84"/>
                      </a:lnTo>
                      <a:lnTo>
                        <a:pt x="69" y="89"/>
                      </a:lnTo>
                      <a:lnTo>
                        <a:pt x="71" y="93"/>
                      </a:lnTo>
                      <a:lnTo>
                        <a:pt x="71" y="98"/>
                      </a:lnTo>
                      <a:lnTo>
                        <a:pt x="71" y="102"/>
                      </a:lnTo>
                      <a:lnTo>
                        <a:pt x="71" y="107"/>
                      </a:lnTo>
                      <a:lnTo>
                        <a:pt x="69" y="110"/>
                      </a:lnTo>
                      <a:lnTo>
                        <a:pt x="66" y="113"/>
                      </a:lnTo>
                      <a:lnTo>
                        <a:pt x="65" y="116"/>
                      </a:lnTo>
                      <a:lnTo>
                        <a:pt x="62" y="117"/>
                      </a:lnTo>
                      <a:lnTo>
                        <a:pt x="59" y="120"/>
                      </a:lnTo>
                      <a:lnTo>
                        <a:pt x="56" y="120"/>
                      </a:lnTo>
                      <a:lnTo>
                        <a:pt x="53" y="122"/>
                      </a:lnTo>
                      <a:lnTo>
                        <a:pt x="52" y="120"/>
                      </a:lnTo>
                      <a:lnTo>
                        <a:pt x="50" y="119"/>
                      </a:lnTo>
                      <a:lnTo>
                        <a:pt x="50" y="117"/>
                      </a:lnTo>
                      <a:lnTo>
                        <a:pt x="49" y="116"/>
                      </a:lnTo>
                      <a:lnTo>
                        <a:pt x="49" y="114"/>
                      </a:lnTo>
                      <a:lnTo>
                        <a:pt x="49" y="113"/>
                      </a:lnTo>
                      <a:lnTo>
                        <a:pt x="49" y="111"/>
                      </a:lnTo>
                      <a:lnTo>
                        <a:pt x="49" y="105"/>
                      </a:lnTo>
                      <a:lnTo>
                        <a:pt x="47" y="99"/>
                      </a:lnTo>
                      <a:lnTo>
                        <a:pt x="46" y="95"/>
                      </a:lnTo>
                      <a:lnTo>
                        <a:pt x="46" y="89"/>
                      </a:lnTo>
                      <a:lnTo>
                        <a:pt x="43" y="84"/>
                      </a:lnTo>
                      <a:lnTo>
                        <a:pt x="41" y="80"/>
                      </a:lnTo>
                      <a:lnTo>
                        <a:pt x="38" y="77"/>
                      </a:lnTo>
                      <a:lnTo>
                        <a:pt x="37" y="7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12" name="Freeform 131">
                  <a:extLst>
                    <a:ext uri="{FF2B5EF4-FFF2-40B4-BE49-F238E27FC236}">
                      <a16:creationId xmlns:a16="http://schemas.microsoft.com/office/drawing/2014/main" id="{B174D86A-B84D-416C-A23A-8C3025423B0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68" y="3866"/>
                  <a:ext cx="84" cy="83"/>
                </a:xfrm>
                <a:custGeom>
                  <a:avLst/>
                  <a:gdLst>
                    <a:gd name="T0" fmla="*/ 19 w 84"/>
                    <a:gd name="T1" fmla="*/ 64 h 83"/>
                    <a:gd name="T2" fmla="*/ 13 w 84"/>
                    <a:gd name="T3" fmla="*/ 60 h 83"/>
                    <a:gd name="T4" fmla="*/ 9 w 84"/>
                    <a:gd name="T5" fmla="*/ 52 h 83"/>
                    <a:gd name="T6" fmla="*/ 6 w 84"/>
                    <a:gd name="T7" fmla="*/ 45 h 83"/>
                    <a:gd name="T8" fmla="*/ 6 w 84"/>
                    <a:gd name="T9" fmla="*/ 37 h 83"/>
                    <a:gd name="T10" fmla="*/ 7 w 84"/>
                    <a:gd name="T11" fmla="*/ 32 h 83"/>
                    <a:gd name="T12" fmla="*/ 10 w 84"/>
                    <a:gd name="T13" fmla="*/ 29 h 83"/>
                    <a:gd name="T14" fmla="*/ 15 w 84"/>
                    <a:gd name="T15" fmla="*/ 26 h 83"/>
                    <a:gd name="T16" fmla="*/ 18 w 84"/>
                    <a:gd name="T17" fmla="*/ 26 h 83"/>
                    <a:gd name="T18" fmla="*/ 19 w 84"/>
                    <a:gd name="T19" fmla="*/ 27 h 83"/>
                    <a:gd name="T20" fmla="*/ 21 w 84"/>
                    <a:gd name="T21" fmla="*/ 29 h 83"/>
                    <a:gd name="T22" fmla="*/ 22 w 84"/>
                    <a:gd name="T23" fmla="*/ 30 h 83"/>
                    <a:gd name="T24" fmla="*/ 28 w 84"/>
                    <a:gd name="T25" fmla="*/ 29 h 83"/>
                    <a:gd name="T26" fmla="*/ 32 w 84"/>
                    <a:gd name="T27" fmla="*/ 26 h 83"/>
                    <a:gd name="T28" fmla="*/ 37 w 84"/>
                    <a:gd name="T29" fmla="*/ 20 h 83"/>
                    <a:gd name="T30" fmla="*/ 40 w 84"/>
                    <a:gd name="T31" fmla="*/ 12 h 83"/>
                    <a:gd name="T32" fmla="*/ 70 w 84"/>
                    <a:gd name="T33" fmla="*/ 0 h 83"/>
                    <a:gd name="T34" fmla="*/ 74 w 84"/>
                    <a:gd name="T35" fmla="*/ 0 h 83"/>
                    <a:gd name="T36" fmla="*/ 77 w 84"/>
                    <a:gd name="T37" fmla="*/ 2 h 83"/>
                    <a:gd name="T38" fmla="*/ 80 w 84"/>
                    <a:gd name="T39" fmla="*/ 2 h 83"/>
                    <a:gd name="T40" fmla="*/ 81 w 84"/>
                    <a:gd name="T41" fmla="*/ 3 h 83"/>
                    <a:gd name="T42" fmla="*/ 83 w 84"/>
                    <a:gd name="T43" fmla="*/ 5 h 83"/>
                    <a:gd name="T44" fmla="*/ 83 w 84"/>
                    <a:gd name="T45" fmla="*/ 8 h 83"/>
                    <a:gd name="T46" fmla="*/ 84 w 84"/>
                    <a:gd name="T47" fmla="*/ 9 h 83"/>
                    <a:gd name="T48" fmla="*/ 84 w 84"/>
                    <a:gd name="T49" fmla="*/ 9 h 83"/>
                    <a:gd name="T50" fmla="*/ 77 w 84"/>
                    <a:gd name="T51" fmla="*/ 17 h 83"/>
                    <a:gd name="T52" fmla="*/ 73 w 84"/>
                    <a:gd name="T53" fmla="*/ 24 h 83"/>
                    <a:gd name="T54" fmla="*/ 68 w 84"/>
                    <a:gd name="T55" fmla="*/ 32 h 83"/>
                    <a:gd name="T56" fmla="*/ 62 w 84"/>
                    <a:gd name="T57" fmla="*/ 39 h 83"/>
                    <a:gd name="T58" fmla="*/ 61 w 84"/>
                    <a:gd name="T59" fmla="*/ 42 h 83"/>
                    <a:gd name="T60" fmla="*/ 58 w 84"/>
                    <a:gd name="T61" fmla="*/ 46 h 83"/>
                    <a:gd name="T62" fmla="*/ 55 w 84"/>
                    <a:gd name="T63" fmla="*/ 49 h 83"/>
                    <a:gd name="T64" fmla="*/ 53 w 84"/>
                    <a:gd name="T65" fmla="*/ 51 h 83"/>
                    <a:gd name="T66" fmla="*/ 50 w 84"/>
                    <a:gd name="T67" fmla="*/ 51 h 83"/>
                    <a:gd name="T68" fmla="*/ 49 w 84"/>
                    <a:gd name="T69" fmla="*/ 49 h 83"/>
                    <a:gd name="T70" fmla="*/ 46 w 84"/>
                    <a:gd name="T71" fmla="*/ 49 h 83"/>
                    <a:gd name="T72" fmla="*/ 44 w 84"/>
                    <a:gd name="T73" fmla="*/ 48 h 83"/>
                    <a:gd name="T74" fmla="*/ 41 w 84"/>
                    <a:gd name="T75" fmla="*/ 49 h 83"/>
                    <a:gd name="T76" fmla="*/ 41 w 84"/>
                    <a:gd name="T77" fmla="*/ 52 h 83"/>
                    <a:gd name="T78" fmla="*/ 41 w 84"/>
                    <a:gd name="T79" fmla="*/ 54 h 83"/>
                    <a:gd name="T80" fmla="*/ 41 w 84"/>
                    <a:gd name="T81" fmla="*/ 55 h 83"/>
                    <a:gd name="T82" fmla="*/ 40 w 84"/>
                    <a:gd name="T83" fmla="*/ 55 h 83"/>
                    <a:gd name="T84" fmla="*/ 40 w 84"/>
                    <a:gd name="T85" fmla="*/ 57 h 83"/>
                    <a:gd name="T86" fmla="*/ 37 w 84"/>
                    <a:gd name="T87" fmla="*/ 58 h 83"/>
                    <a:gd name="T88" fmla="*/ 34 w 84"/>
                    <a:gd name="T89" fmla="*/ 58 h 83"/>
                    <a:gd name="T90" fmla="*/ 31 w 84"/>
                    <a:gd name="T91" fmla="*/ 60 h 83"/>
                    <a:gd name="T92" fmla="*/ 31 w 84"/>
                    <a:gd name="T93" fmla="*/ 64 h 83"/>
                    <a:gd name="T94" fmla="*/ 31 w 84"/>
                    <a:gd name="T95" fmla="*/ 67 h 83"/>
                    <a:gd name="T96" fmla="*/ 31 w 84"/>
                    <a:gd name="T97" fmla="*/ 70 h 83"/>
                    <a:gd name="T98" fmla="*/ 31 w 84"/>
                    <a:gd name="T99" fmla="*/ 73 h 83"/>
                    <a:gd name="T100" fmla="*/ 31 w 84"/>
                    <a:gd name="T101" fmla="*/ 78 h 83"/>
                    <a:gd name="T102" fmla="*/ 28 w 84"/>
                    <a:gd name="T103" fmla="*/ 81 h 83"/>
                    <a:gd name="T104" fmla="*/ 25 w 84"/>
                    <a:gd name="T105" fmla="*/ 83 h 83"/>
                    <a:gd name="T106" fmla="*/ 19 w 84"/>
                    <a:gd name="T107" fmla="*/ 82 h 83"/>
                    <a:gd name="T108" fmla="*/ 12 w 84"/>
                    <a:gd name="T109" fmla="*/ 79 h 83"/>
                    <a:gd name="T110" fmla="*/ 4 w 84"/>
                    <a:gd name="T111" fmla="*/ 75 h 83"/>
                    <a:gd name="T112" fmla="*/ 0 w 84"/>
                    <a:gd name="T113" fmla="*/ 69 h 83"/>
                    <a:gd name="T114" fmla="*/ 0 w 84"/>
                    <a:gd name="T115" fmla="*/ 66 h 83"/>
                    <a:gd name="T116" fmla="*/ 6 w 84"/>
                    <a:gd name="T117" fmla="*/ 64 h 83"/>
                    <a:gd name="T118" fmla="*/ 13 w 84"/>
                    <a:gd name="T119" fmla="*/ 64 h 83"/>
                    <a:gd name="T120" fmla="*/ 21 w 84"/>
                    <a:gd name="T121" fmla="*/ 66 h 8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4"/>
                    <a:gd name="T184" fmla="*/ 0 h 83"/>
                    <a:gd name="T185" fmla="*/ 84 w 84"/>
                    <a:gd name="T186" fmla="*/ 83 h 8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4" h="83">
                      <a:moveTo>
                        <a:pt x="22" y="66"/>
                      </a:moveTo>
                      <a:lnTo>
                        <a:pt x="19" y="64"/>
                      </a:lnTo>
                      <a:lnTo>
                        <a:pt x="16" y="61"/>
                      </a:lnTo>
                      <a:lnTo>
                        <a:pt x="13" y="60"/>
                      </a:lnTo>
                      <a:lnTo>
                        <a:pt x="12" y="57"/>
                      </a:lnTo>
                      <a:lnTo>
                        <a:pt x="9" y="52"/>
                      </a:lnTo>
                      <a:lnTo>
                        <a:pt x="7" y="49"/>
                      </a:lnTo>
                      <a:lnTo>
                        <a:pt x="6" y="45"/>
                      </a:lnTo>
                      <a:lnTo>
                        <a:pt x="6" y="40"/>
                      </a:lnTo>
                      <a:lnTo>
                        <a:pt x="6" y="37"/>
                      </a:lnTo>
                      <a:lnTo>
                        <a:pt x="7" y="35"/>
                      </a:lnTo>
                      <a:lnTo>
                        <a:pt x="7" y="32"/>
                      </a:lnTo>
                      <a:lnTo>
                        <a:pt x="9" y="30"/>
                      </a:lnTo>
                      <a:lnTo>
                        <a:pt x="10" y="29"/>
                      </a:lnTo>
                      <a:lnTo>
                        <a:pt x="12" y="26"/>
                      </a:lnTo>
                      <a:lnTo>
                        <a:pt x="15" y="26"/>
                      </a:lnTo>
                      <a:lnTo>
                        <a:pt x="16" y="24"/>
                      </a:lnTo>
                      <a:lnTo>
                        <a:pt x="18" y="26"/>
                      </a:lnTo>
                      <a:lnTo>
                        <a:pt x="18" y="27"/>
                      </a:lnTo>
                      <a:lnTo>
                        <a:pt x="19" y="27"/>
                      </a:lnTo>
                      <a:lnTo>
                        <a:pt x="19" y="29"/>
                      </a:lnTo>
                      <a:lnTo>
                        <a:pt x="21" y="29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4" y="30"/>
                      </a:lnTo>
                      <a:lnTo>
                        <a:pt x="28" y="29"/>
                      </a:lnTo>
                      <a:lnTo>
                        <a:pt x="31" y="27"/>
                      </a:lnTo>
                      <a:lnTo>
                        <a:pt x="32" y="26"/>
                      </a:lnTo>
                      <a:lnTo>
                        <a:pt x="35" y="23"/>
                      </a:lnTo>
                      <a:lnTo>
                        <a:pt x="37" y="20"/>
                      </a:lnTo>
                      <a:lnTo>
                        <a:pt x="38" y="15"/>
                      </a:lnTo>
                      <a:lnTo>
                        <a:pt x="40" y="12"/>
                      </a:lnTo>
                      <a:lnTo>
                        <a:pt x="41" y="8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6" y="0"/>
                      </a:lnTo>
                      <a:lnTo>
                        <a:pt x="77" y="2"/>
                      </a:lnTo>
                      <a:lnTo>
                        <a:pt x="78" y="2"/>
                      </a:lnTo>
                      <a:lnTo>
                        <a:pt x="80" y="2"/>
                      </a:lnTo>
                      <a:lnTo>
                        <a:pt x="81" y="2"/>
                      </a:lnTo>
                      <a:lnTo>
                        <a:pt x="81" y="3"/>
                      </a:lnTo>
                      <a:lnTo>
                        <a:pt x="83" y="5"/>
                      </a:lnTo>
                      <a:lnTo>
                        <a:pt x="83" y="6"/>
                      </a:lnTo>
                      <a:lnTo>
                        <a:pt x="83" y="8"/>
                      </a:lnTo>
                      <a:lnTo>
                        <a:pt x="84" y="9"/>
                      </a:lnTo>
                      <a:lnTo>
                        <a:pt x="81" y="12"/>
                      </a:lnTo>
                      <a:lnTo>
                        <a:pt x="77" y="17"/>
                      </a:lnTo>
                      <a:lnTo>
                        <a:pt x="76" y="20"/>
                      </a:lnTo>
                      <a:lnTo>
                        <a:pt x="73" y="24"/>
                      </a:lnTo>
                      <a:lnTo>
                        <a:pt x="70" y="27"/>
                      </a:lnTo>
                      <a:lnTo>
                        <a:pt x="68" y="32"/>
                      </a:lnTo>
                      <a:lnTo>
                        <a:pt x="65" y="36"/>
                      </a:lnTo>
                      <a:lnTo>
                        <a:pt x="62" y="39"/>
                      </a:lnTo>
                      <a:lnTo>
                        <a:pt x="61" y="40"/>
                      </a:lnTo>
                      <a:lnTo>
                        <a:pt x="61" y="42"/>
                      </a:lnTo>
                      <a:lnTo>
                        <a:pt x="59" y="43"/>
                      </a:lnTo>
                      <a:lnTo>
                        <a:pt x="58" y="46"/>
                      </a:lnTo>
                      <a:lnTo>
                        <a:pt x="56" y="48"/>
                      </a:lnTo>
                      <a:lnTo>
                        <a:pt x="55" y="49"/>
                      </a:lnTo>
                      <a:lnTo>
                        <a:pt x="53" y="51"/>
                      </a:lnTo>
                      <a:lnTo>
                        <a:pt x="52" y="51"/>
                      </a:lnTo>
                      <a:lnTo>
                        <a:pt x="50" y="51"/>
                      </a:lnTo>
                      <a:lnTo>
                        <a:pt x="49" y="51"/>
                      </a:lnTo>
                      <a:lnTo>
                        <a:pt x="49" y="49"/>
                      </a:lnTo>
                      <a:lnTo>
                        <a:pt x="47" y="49"/>
                      </a:lnTo>
                      <a:lnTo>
                        <a:pt x="46" y="49"/>
                      </a:lnTo>
                      <a:lnTo>
                        <a:pt x="46" y="48"/>
                      </a:lnTo>
                      <a:lnTo>
                        <a:pt x="44" y="48"/>
                      </a:lnTo>
                      <a:lnTo>
                        <a:pt x="41" y="48"/>
                      </a:lnTo>
                      <a:lnTo>
                        <a:pt x="41" y="49"/>
                      </a:lnTo>
                      <a:lnTo>
                        <a:pt x="41" y="51"/>
                      </a:lnTo>
                      <a:lnTo>
                        <a:pt x="41" y="52"/>
                      </a:lnTo>
                      <a:lnTo>
                        <a:pt x="41" y="54"/>
                      </a:lnTo>
                      <a:lnTo>
                        <a:pt x="41" y="55"/>
                      </a:lnTo>
                      <a:lnTo>
                        <a:pt x="40" y="55"/>
                      </a:lnTo>
                      <a:lnTo>
                        <a:pt x="40" y="57"/>
                      </a:lnTo>
                      <a:lnTo>
                        <a:pt x="38" y="57"/>
                      </a:lnTo>
                      <a:lnTo>
                        <a:pt x="37" y="58"/>
                      </a:lnTo>
                      <a:lnTo>
                        <a:pt x="35" y="58"/>
                      </a:lnTo>
                      <a:lnTo>
                        <a:pt x="34" y="58"/>
                      </a:lnTo>
                      <a:lnTo>
                        <a:pt x="31" y="58"/>
                      </a:lnTo>
                      <a:lnTo>
                        <a:pt x="31" y="60"/>
                      </a:lnTo>
                      <a:lnTo>
                        <a:pt x="31" y="63"/>
                      </a:lnTo>
                      <a:lnTo>
                        <a:pt x="31" y="64"/>
                      </a:lnTo>
                      <a:lnTo>
                        <a:pt x="31" y="66"/>
                      </a:lnTo>
                      <a:lnTo>
                        <a:pt x="31" y="67"/>
                      </a:lnTo>
                      <a:lnTo>
                        <a:pt x="31" y="69"/>
                      </a:lnTo>
                      <a:lnTo>
                        <a:pt x="31" y="70"/>
                      </a:lnTo>
                      <a:lnTo>
                        <a:pt x="31" y="72"/>
                      </a:lnTo>
                      <a:lnTo>
                        <a:pt x="31" y="73"/>
                      </a:lnTo>
                      <a:lnTo>
                        <a:pt x="31" y="75"/>
                      </a:lnTo>
                      <a:lnTo>
                        <a:pt x="31" y="78"/>
                      </a:lnTo>
                      <a:lnTo>
                        <a:pt x="29" y="79"/>
                      </a:lnTo>
                      <a:lnTo>
                        <a:pt x="28" y="81"/>
                      </a:lnTo>
                      <a:lnTo>
                        <a:pt x="27" y="82"/>
                      </a:lnTo>
                      <a:lnTo>
                        <a:pt x="25" y="83"/>
                      </a:lnTo>
                      <a:lnTo>
                        <a:pt x="24" y="83"/>
                      </a:lnTo>
                      <a:lnTo>
                        <a:pt x="19" y="82"/>
                      </a:lnTo>
                      <a:lnTo>
                        <a:pt x="16" y="82"/>
                      </a:lnTo>
                      <a:lnTo>
                        <a:pt x="12" y="79"/>
                      </a:lnTo>
                      <a:lnTo>
                        <a:pt x="7" y="78"/>
                      </a:lnTo>
                      <a:lnTo>
                        <a:pt x="4" y="75"/>
                      </a:lnTo>
                      <a:lnTo>
                        <a:pt x="1" y="72"/>
                      </a:lnTo>
                      <a:lnTo>
                        <a:pt x="0" y="69"/>
                      </a:lnTo>
                      <a:lnTo>
                        <a:pt x="0" y="66"/>
                      </a:lnTo>
                      <a:lnTo>
                        <a:pt x="3" y="66"/>
                      </a:lnTo>
                      <a:lnTo>
                        <a:pt x="6" y="64"/>
                      </a:lnTo>
                      <a:lnTo>
                        <a:pt x="10" y="64"/>
                      </a:lnTo>
                      <a:lnTo>
                        <a:pt x="13" y="64"/>
                      </a:lnTo>
                      <a:lnTo>
                        <a:pt x="18" y="66"/>
                      </a:lnTo>
                      <a:lnTo>
                        <a:pt x="21" y="66"/>
                      </a:lnTo>
                      <a:lnTo>
                        <a:pt x="22" y="6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13" name="Freeform 132">
                  <a:extLst>
                    <a:ext uri="{FF2B5EF4-FFF2-40B4-BE49-F238E27FC236}">
                      <a16:creationId xmlns:a16="http://schemas.microsoft.com/office/drawing/2014/main" id="{B6F3002D-F0EC-4D90-BA61-702E46D8FE0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47" y="3546"/>
                  <a:ext cx="71" cy="122"/>
                </a:xfrm>
                <a:custGeom>
                  <a:avLst/>
                  <a:gdLst>
                    <a:gd name="T0" fmla="*/ 35 w 71"/>
                    <a:gd name="T1" fmla="*/ 76 h 122"/>
                    <a:gd name="T2" fmla="*/ 35 w 71"/>
                    <a:gd name="T3" fmla="*/ 77 h 122"/>
                    <a:gd name="T4" fmla="*/ 37 w 71"/>
                    <a:gd name="T5" fmla="*/ 79 h 122"/>
                    <a:gd name="T6" fmla="*/ 37 w 71"/>
                    <a:gd name="T7" fmla="*/ 89 h 122"/>
                    <a:gd name="T8" fmla="*/ 38 w 71"/>
                    <a:gd name="T9" fmla="*/ 101 h 122"/>
                    <a:gd name="T10" fmla="*/ 38 w 71"/>
                    <a:gd name="T11" fmla="*/ 108 h 122"/>
                    <a:gd name="T12" fmla="*/ 37 w 71"/>
                    <a:gd name="T13" fmla="*/ 108 h 122"/>
                    <a:gd name="T14" fmla="*/ 37 w 71"/>
                    <a:gd name="T15" fmla="*/ 108 h 122"/>
                    <a:gd name="T16" fmla="*/ 31 w 71"/>
                    <a:gd name="T17" fmla="*/ 105 h 122"/>
                    <a:gd name="T18" fmla="*/ 25 w 71"/>
                    <a:gd name="T19" fmla="*/ 93 h 122"/>
                    <a:gd name="T20" fmla="*/ 22 w 71"/>
                    <a:gd name="T21" fmla="*/ 83 h 122"/>
                    <a:gd name="T22" fmla="*/ 13 w 71"/>
                    <a:gd name="T23" fmla="*/ 77 h 122"/>
                    <a:gd name="T24" fmla="*/ 3 w 71"/>
                    <a:gd name="T25" fmla="*/ 71 h 122"/>
                    <a:gd name="T26" fmla="*/ 1 w 71"/>
                    <a:gd name="T27" fmla="*/ 64 h 122"/>
                    <a:gd name="T28" fmla="*/ 7 w 71"/>
                    <a:gd name="T29" fmla="*/ 59 h 122"/>
                    <a:gd name="T30" fmla="*/ 14 w 71"/>
                    <a:gd name="T31" fmla="*/ 56 h 122"/>
                    <a:gd name="T32" fmla="*/ 20 w 71"/>
                    <a:gd name="T33" fmla="*/ 56 h 122"/>
                    <a:gd name="T34" fmla="*/ 23 w 71"/>
                    <a:gd name="T35" fmla="*/ 56 h 122"/>
                    <a:gd name="T36" fmla="*/ 25 w 71"/>
                    <a:gd name="T37" fmla="*/ 56 h 122"/>
                    <a:gd name="T38" fmla="*/ 25 w 71"/>
                    <a:gd name="T39" fmla="*/ 58 h 122"/>
                    <a:gd name="T40" fmla="*/ 25 w 71"/>
                    <a:gd name="T41" fmla="*/ 59 h 122"/>
                    <a:gd name="T42" fmla="*/ 28 w 71"/>
                    <a:gd name="T43" fmla="*/ 59 h 122"/>
                    <a:gd name="T44" fmla="*/ 31 w 71"/>
                    <a:gd name="T45" fmla="*/ 55 h 122"/>
                    <a:gd name="T46" fmla="*/ 31 w 71"/>
                    <a:gd name="T47" fmla="*/ 49 h 122"/>
                    <a:gd name="T48" fmla="*/ 31 w 71"/>
                    <a:gd name="T49" fmla="*/ 46 h 122"/>
                    <a:gd name="T50" fmla="*/ 32 w 71"/>
                    <a:gd name="T51" fmla="*/ 43 h 122"/>
                    <a:gd name="T52" fmla="*/ 34 w 71"/>
                    <a:gd name="T53" fmla="*/ 38 h 122"/>
                    <a:gd name="T54" fmla="*/ 32 w 71"/>
                    <a:gd name="T55" fmla="*/ 34 h 122"/>
                    <a:gd name="T56" fmla="*/ 32 w 71"/>
                    <a:gd name="T57" fmla="*/ 32 h 122"/>
                    <a:gd name="T58" fmla="*/ 29 w 71"/>
                    <a:gd name="T59" fmla="*/ 30 h 122"/>
                    <a:gd name="T60" fmla="*/ 22 w 71"/>
                    <a:gd name="T61" fmla="*/ 24 h 122"/>
                    <a:gd name="T62" fmla="*/ 16 w 71"/>
                    <a:gd name="T63" fmla="*/ 15 h 122"/>
                    <a:gd name="T64" fmla="*/ 17 w 71"/>
                    <a:gd name="T65" fmla="*/ 6 h 122"/>
                    <a:gd name="T66" fmla="*/ 22 w 71"/>
                    <a:gd name="T67" fmla="*/ 1 h 122"/>
                    <a:gd name="T68" fmla="*/ 29 w 71"/>
                    <a:gd name="T69" fmla="*/ 0 h 122"/>
                    <a:gd name="T70" fmla="*/ 37 w 71"/>
                    <a:gd name="T71" fmla="*/ 1 h 122"/>
                    <a:gd name="T72" fmla="*/ 43 w 71"/>
                    <a:gd name="T73" fmla="*/ 3 h 122"/>
                    <a:gd name="T74" fmla="*/ 47 w 71"/>
                    <a:gd name="T75" fmla="*/ 6 h 122"/>
                    <a:gd name="T76" fmla="*/ 46 w 71"/>
                    <a:gd name="T77" fmla="*/ 12 h 122"/>
                    <a:gd name="T78" fmla="*/ 44 w 71"/>
                    <a:gd name="T79" fmla="*/ 16 h 122"/>
                    <a:gd name="T80" fmla="*/ 46 w 71"/>
                    <a:gd name="T81" fmla="*/ 22 h 122"/>
                    <a:gd name="T82" fmla="*/ 52 w 71"/>
                    <a:gd name="T83" fmla="*/ 25 h 122"/>
                    <a:gd name="T84" fmla="*/ 56 w 71"/>
                    <a:gd name="T85" fmla="*/ 30 h 122"/>
                    <a:gd name="T86" fmla="*/ 59 w 71"/>
                    <a:gd name="T87" fmla="*/ 40 h 122"/>
                    <a:gd name="T88" fmla="*/ 59 w 71"/>
                    <a:gd name="T89" fmla="*/ 52 h 122"/>
                    <a:gd name="T90" fmla="*/ 59 w 71"/>
                    <a:gd name="T91" fmla="*/ 62 h 122"/>
                    <a:gd name="T92" fmla="*/ 60 w 71"/>
                    <a:gd name="T93" fmla="*/ 65 h 122"/>
                    <a:gd name="T94" fmla="*/ 63 w 71"/>
                    <a:gd name="T95" fmla="*/ 68 h 122"/>
                    <a:gd name="T96" fmla="*/ 68 w 71"/>
                    <a:gd name="T97" fmla="*/ 76 h 122"/>
                    <a:gd name="T98" fmla="*/ 69 w 71"/>
                    <a:gd name="T99" fmla="*/ 89 h 122"/>
                    <a:gd name="T100" fmla="*/ 71 w 71"/>
                    <a:gd name="T101" fmla="*/ 102 h 122"/>
                    <a:gd name="T102" fmla="*/ 66 w 71"/>
                    <a:gd name="T103" fmla="*/ 113 h 122"/>
                    <a:gd name="T104" fmla="*/ 59 w 71"/>
                    <a:gd name="T105" fmla="*/ 120 h 122"/>
                    <a:gd name="T106" fmla="*/ 53 w 71"/>
                    <a:gd name="T107" fmla="*/ 122 h 122"/>
                    <a:gd name="T108" fmla="*/ 50 w 71"/>
                    <a:gd name="T109" fmla="*/ 117 h 122"/>
                    <a:gd name="T110" fmla="*/ 49 w 71"/>
                    <a:gd name="T111" fmla="*/ 113 h 122"/>
                    <a:gd name="T112" fmla="*/ 47 w 71"/>
                    <a:gd name="T113" fmla="*/ 99 h 122"/>
                    <a:gd name="T114" fmla="*/ 43 w 71"/>
                    <a:gd name="T115" fmla="*/ 84 h 122"/>
                    <a:gd name="T116" fmla="*/ 37 w 71"/>
                    <a:gd name="T117" fmla="*/ 74 h 12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1"/>
                    <a:gd name="T178" fmla="*/ 0 h 122"/>
                    <a:gd name="T179" fmla="*/ 71 w 71"/>
                    <a:gd name="T180" fmla="*/ 122 h 12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1" h="122">
                      <a:moveTo>
                        <a:pt x="37" y="74"/>
                      </a:moveTo>
                      <a:lnTo>
                        <a:pt x="35" y="74"/>
                      </a:lnTo>
                      <a:lnTo>
                        <a:pt x="35" y="76"/>
                      </a:lnTo>
                      <a:lnTo>
                        <a:pt x="35" y="77"/>
                      </a:lnTo>
                      <a:lnTo>
                        <a:pt x="37" y="79"/>
                      </a:lnTo>
                      <a:lnTo>
                        <a:pt x="37" y="81"/>
                      </a:lnTo>
                      <a:lnTo>
                        <a:pt x="37" y="86"/>
                      </a:lnTo>
                      <a:lnTo>
                        <a:pt x="37" y="89"/>
                      </a:lnTo>
                      <a:lnTo>
                        <a:pt x="37" y="93"/>
                      </a:lnTo>
                      <a:lnTo>
                        <a:pt x="38" y="96"/>
                      </a:lnTo>
                      <a:lnTo>
                        <a:pt x="38" y="101"/>
                      </a:lnTo>
                      <a:lnTo>
                        <a:pt x="38" y="104"/>
                      </a:lnTo>
                      <a:lnTo>
                        <a:pt x="38" y="108"/>
                      </a:lnTo>
                      <a:lnTo>
                        <a:pt x="37" y="108"/>
                      </a:lnTo>
                      <a:lnTo>
                        <a:pt x="32" y="107"/>
                      </a:lnTo>
                      <a:lnTo>
                        <a:pt x="31" y="105"/>
                      </a:lnTo>
                      <a:lnTo>
                        <a:pt x="28" y="101"/>
                      </a:lnTo>
                      <a:lnTo>
                        <a:pt x="26" y="98"/>
                      </a:lnTo>
                      <a:lnTo>
                        <a:pt x="25" y="93"/>
                      </a:lnTo>
                      <a:lnTo>
                        <a:pt x="23" y="89"/>
                      </a:lnTo>
                      <a:lnTo>
                        <a:pt x="23" y="84"/>
                      </a:lnTo>
                      <a:lnTo>
                        <a:pt x="22" y="83"/>
                      </a:lnTo>
                      <a:lnTo>
                        <a:pt x="19" y="80"/>
                      </a:lnTo>
                      <a:lnTo>
                        <a:pt x="16" y="79"/>
                      </a:lnTo>
                      <a:lnTo>
                        <a:pt x="13" y="77"/>
                      </a:lnTo>
                      <a:lnTo>
                        <a:pt x="8" y="76"/>
                      </a:lnTo>
                      <a:lnTo>
                        <a:pt x="5" y="73"/>
                      </a:lnTo>
                      <a:lnTo>
                        <a:pt x="3" y="71"/>
                      </a:lnTo>
                      <a:lnTo>
                        <a:pt x="1" y="68"/>
                      </a:lnTo>
                      <a:lnTo>
                        <a:pt x="0" y="65"/>
                      </a:lnTo>
                      <a:lnTo>
                        <a:pt x="1" y="64"/>
                      </a:lnTo>
                      <a:lnTo>
                        <a:pt x="3" y="62"/>
                      </a:lnTo>
                      <a:lnTo>
                        <a:pt x="4" y="61"/>
                      </a:lnTo>
                      <a:lnTo>
                        <a:pt x="7" y="59"/>
                      </a:lnTo>
                      <a:lnTo>
                        <a:pt x="10" y="58"/>
                      </a:lnTo>
                      <a:lnTo>
                        <a:pt x="13" y="56"/>
                      </a:lnTo>
                      <a:lnTo>
                        <a:pt x="14" y="56"/>
                      </a:lnTo>
                      <a:lnTo>
                        <a:pt x="17" y="56"/>
                      </a:lnTo>
                      <a:lnTo>
                        <a:pt x="19" y="56"/>
                      </a:lnTo>
                      <a:lnTo>
                        <a:pt x="20" y="56"/>
                      </a:lnTo>
                      <a:lnTo>
                        <a:pt x="22" y="56"/>
                      </a:lnTo>
                      <a:lnTo>
                        <a:pt x="23" y="56"/>
                      </a:lnTo>
                      <a:lnTo>
                        <a:pt x="25" y="56"/>
                      </a:lnTo>
                      <a:lnTo>
                        <a:pt x="25" y="58"/>
                      </a:lnTo>
                      <a:lnTo>
                        <a:pt x="25" y="59"/>
                      </a:lnTo>
                      <a:lnTo>
                        <a:pt x="28" y="59"/>
                      </a:lnTo>
                      <a:lnTo>
                        <a:pt x="29" y="58"/>
                      </a:lnTo>
                      <a:lnTo>
                        <a:pt x="31" y="55"/>
                      </a:lnTo>
                      <a:lnTo>
                        <a:pt x="31" y="53"/>
                      </a:lnTo>
                      <a:lnTo>
                        <a:pt x="31" y="52"/>
                      </a:lnTo>
                      <a:lnTo>
                        <a:pt x="31" y="49"/>
                      </a:lnTo>
                      <a:lnTo>
                        <a:pt x="31" y="47"/>
                      </a:lnTo>
                      <a:lnTo>
                        <a:pt x="31" y="46"/>
                      </a:lnTo>
                      <a:lnTo>
                        <a:pt x="32" y="44"/>
                      </a:lnTo>
                      <a:lnTo>
                        <a:pt x="32" y="43"/>
                      </a:lnTo>
                      <a:lnTo>
                        <a:pt x="32" y="41"/>
                      </a:lnTo>
                      <a:lnTo>
                        <a:pt x="34" y="40"/>
                      </a:lnTo>
                      <a:lnTo>
                        <a:pt x="34" y="38"/>
                      </a:lnTo>
                      <a:lnTo>
                        <a:pt x="34" y="37"/>
                      </a:lnTo>
                      <a:lnTo>
                        <a:pt x="32" y="35"/>
                      </a:lnTo>
                      <a:lnTo>
                        <a:pt x="32" y="34"/>
                      </a:lnTo>
                      <a:lnTo>
                        <a:pt x="32" y="32"/>
                      </a:lnTo>
                      <a:lnTo>
                        <a:pt x="32" y="31"/>
                      </a:lnTo>
                      <a:lnTo>
                        <a:pt x="34" y="31"/>
                      </a:lnTo>
                      <a:lnTo>
                        <a:pt x="29" y="30"/>
                      </a:lnTo>
                      <a:lnTo>
                        <a:pt x="26" y="28"/>
                      </a:lnTo>
                      <a:lnTo>
                        <a:pt x="23" y="27"/>
                      </a:lnTo>
                      <a:lnTo>
                        <a:pt x="22" y="24"/>
                      </a:lnTo>
                      <a:lnTo>
                        <a:pt x="19" y="21"/>
                      </a:lnTo>
                      <a:lnTo>
                        <a:pt x="17" y="18"/>
                      </a:lnTo>
                      <a:lnTo>
                        <a:pt x="16" y="15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7" y="6"/>
                      </a:lnTo>
                      <a:lnTo>
                        <a:pt x="19" y="3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40" y="3"/>
                      </a:lnTo>
                      <a:lnTo>
                        <a:pt x="43" y="3"/>
                      </a:lnTo>
                      <a:lnTo>
                        <a:pt x="44" y="3"/>
                      </a:lnTo>
                      <a:lnTo>
                        <a:pt x="47" y="4"/>
                      </a:lnTo>
                      <a:lnTo>
                        <a:pt x="47" y="6"/>
                      </a:lnTo>
                      <a:lnTo>
                        <a:pt x="46" y="7"/>
                      </a:lnTo>
                      <a:lnTo>
                        <a:pt x="46" y="10"/>
                      </a:lnTo>
                      <a:lnTo>
                        <a:pt x="46" y="12"/>
                      </a:lnTo>
                      <a:lnTo>
                        <a:pt x="46" y="13"/>
                      </a:lnTo>
                      <a:lnTo>
                        <a:pt x="44" y="15"/>
                      </a:lnTo>
                      <a:lnTo>
                        <a:pt x="44" y="16"/>
                      </a:lnTo>
                      <a:lnTo>
                        <a:pt x="44" y="18"/>
                      </a:lnTo>
                      <a:lnTo>
                        <a:pt x="44" y="21"/>
                      </a:lnTo>
                      <a:lnTo>
                        <a:pt x="46" y="22"/>
                      </a:lnTo>
                      <a:lnTo>
                        <a:pt x="47" y="24"/>
                      </a:lnTo>
                      <a:lnTo>
                        <a:pt x="49" y="25"/>
                      </a:lnTo>
                      <a:lnTo>
                        <a:pt x="52" y="25"/>
                      </a:lnTo>
                      <a:lnTo>
                        <a:pt x="53" y="27"/>
                      </a:lnTo>
                      <a:lnTo>
                        <a:pt x="54" y="28"/>
                      </a:lnTo>
                      <a:lnTo>
                        <a:pt x="56" y="30"/>
                      </a:lnTo>
                      <a:lnTo>
                        <a:pt x="57" y="32"/>
                      </a:lnTo>
                      <a:lnTo>
                        <a:pt x="57" y="37"/>
                      </a:lnTo>
                      <a:lnTo>
                        <a:pt x="59" y="40"/>
                      </a:lnTo>
                      <a:lnTo>
                        <a:pt x="59" y="44"/>
                      </a:lnTo>
                      <a:lnTo>
                        <a:pt x="59" y="47"/>
                      </a:lnTo>
                      <a:lnTo>
                        <a:pt x="59" y="52"/>
                      </a:lnTo>
                      <a:lnTo>
                        <a:pt x="59" y="55"/>
                      </a:lnTo>
                      <a:lnTo>
                        <a:pt x="59" y="59"/>
                      </a:lnTo>
                      <a:lnTo>
                        <a:pt x="59" y="62"/>
                      </a:lnTo>
                      <a:lnTo>
                        <a:pt x="59" y="64"/>
                      </a:lnTo>
                      <a:lnTo>
                        <a:pt x="60" y="64"/>
                      </a:lnTo>
                      <a:lnTo>
                        <a:pt x="60" y="65"/>
                      </a:lnTo>
                      <a:lnTo>
                        <a:pt x="62" y="67"/>
                      </a:lnTo>
                      <a:lnTo>
                        <a:pt x="63" y="68"/>
                      </a:lnTo>
                      <a:lnTo>
                        <a:pt x="63" y="70"/>
                      </a:lnTo>
                      <a:lnTo>
                        <a:pt x="66" y="73"/>
                      </a:lnTo>
                      <a:lnTo>
                        <a:pt x="68" y="76"/>
                      </a:lnTo>
                      <a:lnTo>
                        <a:pt x="68" y="80"/>
                      </a:lnTo>
                      <a:lnTo>
                        <a:pt x="69" y="84"/>
                      </a:lnTo>
                      <a:lnTo>
                        <a:pt x="69" y="89"/>
                      </a:lnTo>
                      <a:lnTo>
                        <a:pt x="71" y="93"/>
                      </a:lnTo>
                      <a:lnTo>
                        <a:pt x="71" y="98"/>
                      </a:lnTo>
                      <a:lnTo>
                        <a:pt x="71" y="102"/>
                      </a:lnTo>
                      <a:lnTo>
                        <a:pt x="71" y="107"/>
                      </a:lnTo>
                      <a:lnTo>
                        <a:pt x="69" y="110"/>
                      </a:lnTo>
                      <a:lnTo>
                        <a:pt x="66" y="113"/>
                      </a:lnTo>
                      <a:lnTo>
                        <a:pt x="65" y="116"/>
                      </a:lnTo>
                      <a:lnTo>
                        <a:pt x="62" y="117"/>
                      </a:lnTo>
                      <a:lnTo>
                        <a:pt x="59" y="120"/>
                      </a:lnTo>
                      <a:lnTo>
                        <a:pt x="56" y="120"/>
                      </a:lnTo>
                      <a:lnTo>
                        <a:pt x="53" y="122"/>
                      </a:lnTo>
                      <a:lnTo>
                        <a:pt x="52" y="120"/>
                      </a:lnTo>
                      <a:lnTo>
                        <a:pt x="50" y="119"/>
                      </a:lnTo>
                      <a:lnTo>
                        <a:pt x="50" y="117"/>
                      </a:lnTo>
                      <a:lnTo>
                        <a:pt x="49" y="116"/>
                      </a:lnTo>
                      <a:lnTo>
                        <a:pt x="49" y="114"/>
                      </a:lnTo>
                      <a:lnTo>
                        <a:pt x="49" y="113"/>
                      </a:lnTo>
                      <a:lnTo>
                        <a:pt x="49" y="111"/>
                      </a:lnTo>
                      <a:lnTo>
                        <a:pt x="49" y="105"/>
                      </a:lnTo>
                      <a:lnTo>
                        <a:pt x="47" y="99"/>
                      </a:lnTo>
                      <a:lnTo>
                        <a:pt x="46" y="95"/>
                      </a:lnTo>
                      <a:lnTo>
                        <a:pt x="46" y="89"/>
                      </a:lnTo>
                      <a:lnTo>
                        <a:pt x="43" y="84"/>
                      </a:lnTo>
                      <a:lnTo>
                        <a:pt x="41" y="80"/>
                      </a:lnTo>
                      <a:lnTo>
                        <a:pt x="38" y="77"/>
                      </a:lnTo>
                      <a:lnTo>
                        <a:pt x="37" y="7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14" name="Freeform 133">
                  <a:extLst>
                    <a:ext uri="{FF2B5EF4-FFF2-40B4-BE49-F238E27FC236}">
                      <a16:creationId xmlns:a16="http://schemas.microsoft.com/office/drawing/2014/main" id="{D81868B3-900C-4CD0-BDD9-0918C9F881C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68" y="4034"/>
                  <a:ext cx="61" cy="34"/>
                </a:xfrm>
                <a:custGeom>
                  <a:avLst/>
                  <a:gdLst>
                    <a:gd name="T0" fmla="*/ 4 w 61"/>
                    <a:gd name="T1" fmla="*/ 15 h 34"/>
                    <a:gd name="T2" fmla="*/ 0 w 61"/>
                    <a:gd name="T3" fmla="*/ 10 h 34"/>
                    <a:gd name="T4" fmla="*/ 0 w 61"/>
                    <a:gd name="T5" fmla="*/ 8 h 34"/>
                    <a:gd name="T6" fmla="*/ 0 w 61"/>
                    <a:gd name="T7" fmla="*/ 5 h 34"/>
                    <a:gd name="T8" fmla="*/ 1 w 61"/>
                    <a:gd name="T9" fmla="*/ 3 h 34"/>
                    <a:gd name="T10" fmla="*/ 4 w 61"/>
                    <a:gd name="T11" fmla="*/ 3 h 34"/>
                    <a:gd name="T12" fmla="*/ 7 w 61"/>
                    <a:gd name="T13" fmla="*/ 2 h 34"/>
                    <a:gd name="T14" fmla="*/ 9 w 61"/>
                    <a:gd name="T15" fmla="*/ 2 h 34"/>
                    <a:gd name="T16" fmla="*/ 9 w 61"/>
                    <a:gd name="T17" fmla="*/ 2 h 34"/>
                    <a:gd name="T18" fmla="*/ 15 w 61"/>
                    <a:gd name="T19" fmla="*/ 3 h 34"/>
                    <a:gd name="T20" fmla="*/ 21 w 61"/>
                    <a:gd name="T21" fmla="*/ 3 h 34"/>
                    <a:gd name="T22" fmla="*/ 25 w 61"/>
                    <a:gd name="T23" fmla="*/ 3 h 34"/>
                    <a:gd name="T24" fmla="*/ 31 w 61"/>
                    <a:gd name="T25" fmla="*/ 3 h 34"/>
                    <a:gd name="T26" fmla="*/ 34 w 61"/>
                    <a:gd name="T27" fmla="*/ 2 h 34"/>
                    <a:gd name="T28" fmla="*/ 37 w 61"/>
                    <a:gd name="T29" fmla="*/ 2 h 34"/>
                    <a:gd name="T30" fmla="*/ 40 w 61"/>
                    <a:gd name="T31" fmla="*/ 2 h 34"/>
                    <a:gd name="T32" fmla="*/ 40 w 61"/>
                    <a:gd name="T33" fmla="*/ 0 h 34"/>
                    <a:gd name="T34" fmla="*/ 47 w 61"/>
                    <a:gd name="T35" fmla="*/ 0 h 34"/>
                    <a:gd name="T36" fmla="*/ 53 w 61"/>
                    <a:gd name="T37" fmla="*/ 2 h 34"/>
                    <a:gd name="T38" fmla="*/ 58 w 61"/>
                    <a:gd name="T39" fmla="*/ 5 h 34"/>
                    <a:gd name="T40" fmla="*/ 59 w 61"/>
                    <a:gd name="T41" fmla="*/ 8 h 34"/>
                    <a:gd name="T42" fmla="*/ 61 w 61"/>
                    <a:gd name="T43" fmla="*/ 12 h 34"/>
                    <a:gd name="T44" fmla="*/ 61 w 61"/>
                    <a:gd name="T45" fmla="*/ 16 h 34"/>
                    <a:gd name="T46" fmla="*/ 61 w 61"/>
                    <a:gd name="T47" fmla="*/ 18 h 34"/>
                    <a:gd name="T48" fmla="*/ 61 w 61"/>
                    <a:gd name="T49" fmla="*/ 19 h 34"/>
                    <a:gd name="T50" fmla="*/ 61 w 61"/>
                    <a:gd name="T51" fmla="*/ 25 h 34"/>
                    <a:gd name="T52" fmla="*/ 59 w 61"/>
                    <a:gd name="T53" fmla="*/ 30 h 34"/>
                    <a:gd name="T54" fmla="*/ 58 w 61"/>
                    <a:gd name="T55" fmla="*/ 33 h 34"/>
                    <a:gd name="T56" fmla="*/ 55 w 61"/>
                    <a:gd name="T57" fmla="*/ 34 h 34"/>
                    <a:gd name="T58" fmla="*/ 53 w 61"/>
                    <a:gd name="T59" fmla="*/ 34 h 34"/>
                    <a:gd name="T60" fmla="*/ 52 w 61"/>
                    <a:gd name="T61" fmla="*/ 34 h 34"/>
                    <a:gd name="T62" fmla="*/ 50 w 61"/>
                    <a:gd name="T63" fmla="*/ 34 h 34"/>
                    <a:gd name="T64" fmla="*/ 49 w 61"/>
                    <a:gd name="T65" fmla="*/ 34 h 34"/>
                    <a:gd name="T66" fmla="*/ 49 w 61"/>
                    <a:gd name="T67" fmla="*/ 30 h 34"/>
                    <a:gd name="T68" fmla="*/ 47 w 61"/>
                    <a:gd name="T69" fmla="*/ 27 h 34"/>
                    <a:gd name="T70" fmla="*/ 44 w 61"/>
                    <a:gd name="T71" fmla="*/ 25 h 34"/>
                    <a:gd name="T72" fmla="*/ 43 w 61"/>
                    <a:gd name="T73" fmla="*/ 24 h 34"/>
                    <a:gd name="T74" fmla="*/ 41 w 61"/>
                    <a:gd name="T75" fmla="*/ 24 h 34"/>
                    <a:gd name="T76" fmla="*/ 40 w 61"/>
                    <a:gd name="T77" fmla="*/ 24 h 34"/>
                    <a:gd name="T78" fmla="*/ 38 w 61"/>
                    <a:gd name="T79" fmla="*/ 24 h 34"/>
                    <a:gd name="T80" fmla="*/ 38 w 61"/>
                    <a:gd name="T81" fmla="*/ 24 h 34"/>
                    <a:gd name="T82" fmla="*/ 34 w 61"/>
                    <a:gd name="T83" fmla="*/ 22 h 34"/>
                    <a:gd name="T84" fmla="*/ 29 w 61"/>
                    <a:gd name="T85" fmla="*/ 21 h 34"/>
                    <a:gd name="T86" fmla="*/ 26 w 61"/>
                    <a:gd name="T87" fmla="*/ 21 h 34"/>
                    <a:gd name="T88" fmla="*/ 25 w 61"/>
                    <a:gd name="T89" fmla="*/ 22 h 34"/>
                    <a:gd name="T90" fmla="*/ 22 w 61"/>
                    <a:gd name="T91" fmla="*/ 22 h 34"/>
                    <a:gd name="T92" fmla="*/ 21 w 61"/>
                    <a:gd name="T93" fmla="*/ 24 h 34"/>
                    <a:gd name="T94" fmla="*/ 21 w 61"/>
                    <a:gd name="T95" fmla="*/ 24 h 34"/>
                    <a:gd name="T96" fmla="*/ 21 w 61"/>
                    <a:gd name="T97" fmla="*/ 25 h 34"/>
                    <a:gd name="T98" fmla="*/ 15 w 61"/>
                    <a:gd name="T99" fmla="*/ 25 h 34"/>
                    <a:gd name="T100" fmla="*/ 10 w 61"/>
                    <a:gd name="T101" fmla="*/ 24 h 34"/>
                    <a:gd name="T102" fmla="*/ 7 w 61"/>
                    <a:gd name="T103" fmla="*/ 22 h 34"/>
                    <a:gd name="T104" fmla="*/ 6 w 61"/>
                    <a:gd name="T105" fmla="*/ 21 h 34"/>
                    <a:gd name="T106" fmla="*/ 4 w 61"/>
                    <a:gd name="T107" fmla="*/ 19 h 34"/>
                    <a:gd name="T108" fmla="*/ 4 w 61"/>
                    <a:gd name="T109" fmla="*/ 16 h 34"/>
                    <a:gd name="T110" fmla="*/ 4 w 61"/>
                    <a:gd name="T111" fmla="*/ 16 h 34"/>
                    <a:gd name="T112" fmla="*/ 4 w 61"/>
                    <a:gd name="T113" fmla="*/ 15 h 3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1"/>
                    <a:gd name="T172" fmla="*/ 0 h 34"/>
                    <a:gd name="T173" fmla="*/ 61 w 61"/>
                    <a:gd name="T174" fmla="*/ 34 h 3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1" h="34">
                      <a:moveTo>
                        <a:pt x="4" y="15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4" y="3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5" y="3"/>
                      </a:lnTo>
                      <a:lnTo>
                        <a:pt x="21" y="3"/>
                      </a:lnTo>
                      <a:lnTo>
                        <a:pt x="25" y="3"/>
                      </a:lnTo>
                      <a:lnTo>
                        <a:pt x="31" y="3"/>
                      </a:lnTo>
                      <a:lnTo>
                        <a:pt x="34" y="2"/>
                      </a:lnTo>
                      <a:lnTo>
                        <a:pt x="37" y="2"/>
                      </a:lnTo>
                      <a:lnTo>
                        <a:pt x="40" y="2"/>
                      </a:lnTo>
                      <a:lnTo>
                        <a:pt x="40" y="0"/>
                      </a:lnTo>
                      <a:lnTo>
                        <a:pt x="47" y="0"/>
                      </a:lnTo>
                      <a:lnTo>
                        <a:pt x="53" y="2"/>
                      </a:lnTo>
                      <a:lnTo>
                        <a:pt x="58" y="5"/>
                      </a:lnTo>
                      <a:lnTo>
                        <a:pt x="59" y="8"/>
                      </a:lnTo>
                      <a:lnTo>
                        <a:pt x="61" y="12"/>
                      </a:lnTo>
                      <a:lnTo>
                        <a:pt x="61" y="16"/>
                      </a:lnTo>
                      <a:lnTo>
                        <a:pt x="61" y="18"/>
                      </a:lnTo>
                      <a:lnTo>
                        <a:pt x="61" y="19"/>
                      </a:lnTo>
                      <a:lnTo>
                        <a:pt x="61" y="25"/>
                      </a:lnTo>
                      <a:lnTo>
                        <a:pt x="59" y="30"/>
                      </a:lnTo>
                      <a:lnTo>
                        <a:pt x="58" y="33"/>
                      </a:lnTo>
                      <a:lnTo>
                        <a:pt x="55" y="34"/>
                      </a:lnTo>
                      <a:lnTo>
                        <a:pt x="53" y="34"/>
                      </a:lnTo>
                      <a:lnTo>
                        <a:pt x="52" y="34"/>
                      </a:lnTo>
                      <a:lnTo>
                        <a:pt x="50" y="34"/>
                      </a:lnTo>
                      <a:lnTo>
                        <a:pt x="49" y="34"/>
                      </a:lnTo>
                      <a:lnTo>
                        <a:pt x="49" y="30"/>
                      </a:lnTo>
                      <a:lnTo>
                        <a:pt x="47" y="27"/>
                      </a:lnTo>
                      <a:lnTo>
                        <a:pt x="44" y="25"/>
                      </a:lnTo>
                      <a:lnTo>
                        <a:pt x="43" y="24"/>
                      </a:lnTo>
                      <a:lnTo>
                        <a:pt x="41" y="24"/>
                      </a:lnTo>
                      <a:lnTo>
                        <a:pt x="40" y="24"/>
                      </a:lnTo>
                      <a:lnTo>
                        <a:pt x="38" y="24"/>
                      </a:lnTo>
                      <a:lnTo>
                        <a:pt x="34" y="22"/>
                      </a:lnTo>
                      <a:lnTo>
                        <a:pt x="29" y="21"/>
                      </a:lnTo>
                      <a:lnTo>
                        <a:pt x="26" y="21"/>
                      </a:lnTo>
                      <a:lnTo>
                        <a:pt x="25" y="22"/>
                      </a:lnTo>
                      <a:lnTo>
                        <a:pt x="22" y="22"/>
                      </a:lnTo>
                      <a:lnTo>
                        <a:pt x="21" y="24"/>
                      </a:lnTo>
                      <a:lnTo>
                        <a:pt x="21" y="25"/>
                      </a:lnTo>
                      <a:lnTo>
                        <a:pt x="15" y="25"/>
                      </a:lnTo>
                      <a:lnTo>
                        <a:pt x="10" y="24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4" y="16"/>
                      </a:lnTo>
                      <a:lnTo>
                        <a:pt x="4" y="1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15" name="Freeform 134">
                  <a:extLst>
                    <a:ext uri="{FF2B5EF4-FFF2-40B4-BE49-F238E27FC236}">
                      <a16:creationId xmlns:a16="http://schemas.microsoft.com/office/drawing/2014/main" id="{22AFD75C-D7B3-40F7-A718-27396B72DF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79" y="4046"/>
                  <a:ext cx="110" cy="59"/>
                </a:xfrm>
                <a:custGeom>
                  <a:avLst/>
                  <a:gdLst>
                    <a:gd name="T0" fmla="*/ 13 w 110"/>
                    <a:gd name="T1" fmla="*/ 34 h 59"/>
                    <a:gd name="T2" fmla="*/ 12 w 110"/>
                    <a:gd name="T3" fmla="*/ 37 h 59"/>
                    <a:gd name="T4" fmla="*/ 10 w 110"/>
                    <a:gd name="T5" fmla="*/ 39 h 59"/>
                    <a:gd name="T6" fmla="*/ 6 w 110"/>
                    <a:gd name="T7" fmla="*/ 37 h 59"/>
                    <a:gd name="T8" fmla="*/ 1 w 110"/>
                    <a:gd name="T9" fmla="*/ 34 h 59"/>
                    <a:gd name="T10" fmla="*/ 0 w 110"/>
                    <a:gd name="T11" fmla="*/ 31 h 59"/>
                    <a:gd name="T12" fmla="*/ 1 w 110"/>
                    <a:gd name="T13" fmla="*/ 27 h 59"/>
                    <a:gd name="T14" fmla="*/ 7 w 110"/>
                    <a:gd name="T15" fmla="*/ 24 h 59"/>
                    <a:gd name="T16" fmla="*/ 13 w 110"/>
                    <a:gd name="T17" fmla="*/ 24 h 59"/>
                    <a:gd name="T18" fmla="*/ 22 w 110"/>
                    <a:gd name="T19" fmla="*/ 19 h 59"/>
                    <a:gd name="T20" fmla="*/ 31 w 110"/>
                    <a:gd name="T21" fmla="*/ 13 h 59"/>
                    <a:gd name="T22" fmla="*/ 43 w 110"/>
                    <a:gd name="T23" fmla="*/ 9 h 59"/>
                    <a:gd name="T24" fmla="*/ 56 w 110"/>
                    <a:gd name="T25" fmla="*/ 3 h 59"/>
                    <a:gd name="T26" fmla="*/ 71 w 110"/>
                    <a:gd name="T27" fmla="*/ 0 h 59"/>
                    <a:gd name="T28" fmla="*/ 75 w 110"/>
                    <a:gd name="T29" fmla="*/ 0 h 59"/>
                    <a:gd name="T30" fmla="*/ 78 w 110"/>
                    <a:gd name="T31" fmla="*/ 1 h 59"/>
                    <a:gd name="T32" fmla="*/ 80 w 110"/>
                    <a:gd name="T33" fmla="*/ 9 h 59"/>
                    <a:gd name="T34" fmla="*/ 69 w 110"/>
                    <a:gd name="T35" fmla="*/ 9 h 59"/>
                    <a:gd name="T36" fmla="*/ 59 w 110"/>
                    <a:gd name="T37" fmla="*/ 9 h 59"/>
                    <a:gd name="T38" fmla="*/ 56 w 110"/>
                    <a:gd name="T39" fmla="*/ 13 h 59"/>
                    <a:gd name="T40" fmla="*/ 62 w 110"/>
                    <a:gd name="T41" fmla="*/ 18 h 59"/>
                    <a:gd name="T42" fmla="*/ 68 w 110"/>
                    <a:gd name="T43" fmla="*/ 22 h 59"/>
                    <a:gd name="T44" fmla="*/ 74 w 110"/>
                    <a:gd name="T45" fmla="*/ 21 h 59"/>
                    <a:gd name="T46" fmla="*/ 78 w 110"/>
                    <a:gd name="T47" fmla="*/ 18 h 59"/>
                    <a:gd name="T48" fmla="*/ 84 w 110"/>
                    <a:gd name="T49" fmla="*/ 15 h 59"/>
                    <a:gd name="T50" fmla="*/ 87 w 110"/>
                    <a:gd name="T51" fmla="*/ 16 h 59"/>
                    <a:gd name="T52" fmla="*/ 90 w 110"/>
                    <a:gd name="T53" fmla="*/ 18 h 59"/>
                    <a:gd name="T54" fmla="*/ 90 w 110"/>
                    <a:gd name="T55" fmla="*/ 19 h 59"/>
                    <a:gd name="T56" fmla="*/ 87 w 110"/>
                    <a:gd name="T57" fmla="*/ 24 h 59"/>
                    <a:gd name="T58" fmla="*/ 84 w 110"/>
                    <a:gd name="T59" fmla="*/ 27 h 59"/>
                    <a:gd name="T60" fmla="*/ 84 w 110"/>
                    <a:gd name="T61" fmla="*/ 27 h 59"/>
                    <a:gd name="T62" fmla="*/ 84 w 110"/>
                    <a:gd name="T63" fmla="*/ 28 h 59"/>
                    <a:gd name="T64" fmla="*/ 84 w 110"/>
                    <a:gd name="T65" fmla="*/ 28 h 59"/>
                    <a:gd name="T66" fmla="*/ 86 w 110"/>
                    <a:gd name="T67" fmla="*/ 34 h 59"/>
                    <a:gd name="T68" fmla="*/ 90 w 110"/>
                    <a:gd name="T69" fmla="*/ 34 h 59"/>
                    <a:gd name="T70" fmla="*/ 96 w 110"/>
                    <a:gd name="T71" fmla="*/ 37 h 59"/>
                    <a:gd name="T72" fmla="*/ 104 w 110"/>
                    <a:gd name="T73" fmla="*/ 44 h 59"/>
                    <a:gd name="T74" fmla="*/ 108 w 110"/>
                    <a:gd name="T75" fmla="*/ 53 h 59"/>
                    <a:gd name="T76" fmla="*/ 108 w 110"/>
                    <a:gd name="T77" fmla="*/ 58 h 59"/>
                    <a:gd name="T78" fmla="*/ 108 w 110"/>
                    <a:gd name="T79" fmla="*/ 59 h 59"/>
                    <a:gd name="T80" fmla="*/ 107 w 110"/>
                    <a:gd name="T81" fmla="*/ 59 h 59"/>
                    <a:gd name="T82" fmla="*/ 98 w 110"/>
                    <a:gd name="T83" fmla="*/ 53 h 59"/>
                    <a:gd name="T84" fmla="*/ 90 w 110"/>
                    <a:gd name="T85" fmla="*/ 43 h 59"/>
                    <a:gd name="T86" fmla="*/ 63 w 110"/>
                    <a:gd name="T87" fmla="*/ 42 h 59"/>
                    <a:gd name="T88" fmla="*/ 62 w 110"/>
                    <a:gd name="T89" fmla="*/ 42 h 59"/>
                    <a:gd name="T90" fmla="*/ 62 w 110"/>
                    <a:gd name="T91" fmla="*/ 40 h 59"/>
                    <a:gd name="T92" fmla="*/ 62 w 110"/>
                    <a:gd name="T93" fmla="*/ 37 h 59"/>
                    <a:gd name="T94" fmla="*/ 63 w 110"/>
                    <a:gd name="T95" fmla="*/ 36 h 59"/>
                    <a:gd name="T96" fmla="*/ 65 w 110"/>
                    <a:gd name="T97" fmla="*/ 34 h 59"/>
                    <a:gd name="T98" fmla="*/ 50 w 110"/>
                    <a:gd name="T99" fmla="*/ 28 h 59"/>
                    <a:gd name="T100" fmla="*/ 41 w 110"/>
                    <a:gd name="T101" fmla="*/ 30 h 59"/>
                    <a:gd name="T102" fmla="*/ 34 w 110"/>
                    <a:gd name="T103" fmla="*/ 31 h 59"/>
                    <a:gd name="T104" fmla="*/ 32 w 110"/>
                    <a:gd name="T105" fmla="*/ 37 h 59"/>
                    <a:gd name="T106" fmla="*/ 37 w 110"/>
                    <a:gd name="T107" fmla="*/ 44 h 59"/>
                    <a:gd name="T108" fmla="*/ 41 w 110"/>
                    <a:gd name="T109" fmla="*/ 52 h 5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0"/>
                    <a:gd name="T166" fmla="*/ 0 h 59"/>
                    <a:gd name="T167" fmla="*/ 110 w 110"/>
                    <a:gd name="T168" fmla="*/ 59 h 5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0" h="59">
                      <a:moveTo>
                        <a:pt x="43" y="55"/>
                      </a:moveTo>
                      <a:lnTo>
                        <a:pt x="13" y="34"/>
                      </a:lnTo>
                      <a:lnTo>
                        <a:pt x="13" y="36"/>
                      </a:lnTo>
                      <a:lnTo>
                        <a:pt x="12" y="36"/>
                      </a:lnTo>
                      <a:lnTo>
                        <a:pt x="12" y="37"/>
                      </a:lnTo>
                      <a:lnTo>
                        <a:pt x="10" y="37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7" y="39"/>
                      </a:lnTo>
                      <a:lnTo>
                        <a:pt x="6" y="37"/>
                      </a:lnTo>
                      <a:lnTo>
                        <a:pt x="4" y="37"/>
                      </a:lnTo>
                      <a:lnTo>
                        <a:pt x="3" y="36"/>
                      </a:lnTo>
                      <a:lnTo>
                        <a:pt x="1" y="34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7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4"/>
                      </a:lnTo>
                      <a:lnTo>
                        <a:pt x="10" y="24"/>
                      </a:lnTo>
                      <a:lnTo>
                        <a:pt x="12" y="24"/>
                      </a:lnTo>
                      <a:lnTo>
                        <a:pt x="13" y="24"/>
                      </a:lnTo>
                      <a:lnTo>
                        <a:pt x="16" y="22"/>
                      </a:lnTo>
                      <a:lnTo>
                        <a:pt x="19" y="21"/>
                      </a:lnTo>
                      <a:lnTo>
                        <a:pt x="22" y="19"/>
                      </a:lnTo>
                      <a:lnTo>
                        <a:pt x="25" y="16"/>
                      </a:lnTo>
                      <a:lnTo>
                        <a:pt x="28" y="15"/>
                      </a:lnTo>
                      <a:lnTo>
                        <a:pt x="31" y="13"/>
                      </a:lnTo>
                      <a:lnTo>
                        <a:pt x="32" y="13"/>
                      </a:lnTo>
                      <a:lnTo>
                        <a:pt x="38" y="12"/>
                      </a:lnTo>
                      <a:lnTo>
                        <a:pt x="43" y="9"/>
                      </a:lnTo>
                      <a:lnTo>
                        <a:pt x="47" y="7"/>
                      </a:lnTo>
                      <a:lnTo>
                        <a:pt x="52" y="4"/>
                      </a:lnTo>
                      <a:lnTo>
                        <a:pt x="56" y="3"/>
                      </a:lnTo>
                      <a:lnTo>
                        <a:pt x="61" y="1"/>
                      </a:lnTo>
                      <a:lnTo>
                        <a:pt x="66" y="0"/>
                      </a:lnTo>
                      <a:lnTo>
                        <a:pt x="71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78" y="1"/>
                      </a:lnTo>
                      <a:lnTo>
                        <a:pt x="80" y="1"/>
                      </a:lnTo>
                      <a:lnTo>
                        <a:pt x="80" y="9"/>
                      </a:lnTo>
                      <a:lnTo>
                        <a:pt x="77" y="9"/>
                      </a:lnTo>
                      <a:lnTo>
                        <a:pt x="72" y="9"/>
                      </a:lnTo>
                      <a:lnTo>
                        <a:pt x="69" y="9"/>
                      </a:lnTo>
                      <a:lnTo>
                        <a:pt x="65" y="9"/>
                      </a:lnTo>
                      <a:lnTo>
                        <a:pt x="62" y="7"/>
                      </a:lnTo>
                      <a:lnTo>
                        <a:pt x="59" y="9"/>
                      </a:lnTo>
                      <a:lnTo>
                        <a:pt x="56" y="9"/>
                      </a:lnTo>
                      <a:lnTo>
                        <a:pt x="56" y="12"/>
                      </a:lnTo>
                      <a:lnTo>
                        <a:pt x="56" y="13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62" y="18"/>
                      </a:lnTo>
                      <a:lnTo>
                        <a:pt x="65" y="19"/>
                      </a:lnTo>
                      <a:lnTo>
                        <a:pt x="66" y="21"/>
                      </a:lnTo>
                      <a:lnTo>
                        <a:pt x="68" y="22"/>
                      </a:lnTo>
                      <a:lnTo>
                        <a:pt x="69" y="22"/>
                      </a:lnTo>
                      <a:lnTo>
                        <a:pt x="71" y="22"/>
                      </a:lnTo>
                      <a:lnTo>
                        <a:pt x="74" y="21"/>
                      </a:lnTo>
                      <a:lnTo>
                        <a:pt x="75" y="21"/>
                      </a:lnTo>
                      <a:lnTo>
                        <a:pt x="77" y="19"/>
                      </a:lnTo>
                      <a:lnTo>
                        <a:pt x="78" y="18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4" y="15"/>
                      </a:lnTo>
                      <a:lnTo>
                        <a:pt x="86" y="16"/>
                      </a:lnTo>
                      <a:lnTo>
                        <a:pt x="87" y="16"/>
                      </a:lnTo>
                      <a:lnTo>
                        <a:pt x="89" y="16"/>
                      </a:lnTo>
                      <a:lnTo>
                        <a:pt x="89" y="18"/>
                      </a:lnTo>
                      <a:lnTo>
                        <a:pt x="90" y="18"/>
                      </a:lnTo>
                      <a:lnTo>
                        <a:pt x="90" y="19"/>
                      </a:lnTo>
                      <a:lnTo>
                        <a:pt x="89" y="21"/>
                      </a:lnTo>
                      <a:lnTo>
                        <a:pt x="89" y="22"/>
                      </a:lnTo>
                      <a:lnTo>
                        <a:pt x="87" y="24"/>
                      </a:lnTo>
                      <a:lnTo>
                        <a:pt x="87" y="25"/>
                      </a:lnTo>
                      <a:lnTo>
                        <a:pt x="86" y="25"/>
                      </a:lnTo>
                      <a:lnTo>
                        <a:pt x="84" y="27"/>
                      </a:lnTo>
                      <a:lnTo>
                        <a:pt x="84" y="28"/>
                      </a:lnTo>
                      <a:lnTo>
                        <a:pt x="84" y="31"/>
                      </a:lnTo>
                      <a:lnTo>
                        <a:pt x="84" y="34"/>
                      </a:lnTo>
                      <a:lnTo>
                        <a:pt x="86" y="34"/>
                      </a:lnTo>
                      <a:lnTo>
                        <a:pt x="87" y="34"/>
                      </a:lnTo>
                      <a:lnTo>
                        <a:pt x="89" y="34"/>
                      </a:lnTo>
                      <a:lnTo>
                        <a:pt x="90" y="34"/>
                      </a:lnTo>
                      <a:lnTo>
                        <a:pt x="92" y="36"/>
                      </a:lnTo>
                      <a:lnTo>
                        <a:pt x="95" y="36"/>
                      </a:lnTo>
                      <a:lnTo>
                        <a:pt x="96" y="37"/>
                      </a:lnTo>
                      <a:lnTo>
                        <a:pt x="99" y="39"/>
                      </a:lnTo>
                      <a:lnTo>
                        <a:pt x="101" y="42"/>
                      </a:lnTo>
                      <a:lnTo>
                        <a:pt x="104" y="44"/>
                      </a:lnTo>
                      <a:lnTo>
                        <a:pt x="105" y="47"/>
                      </a:lnTo>
                      <a:lnTo>
                        <a:pt x="108" y="50"/>
                      </a:lnTo>
                      <a:lnTo>
                        <a:pt x="108" y="53"/>
                      </a:lnTo>
                      <a:lnTo>
                        <a:pt x="110" y="56"/>
                      </a:lnTo>
                      <a:lnTo>
                        <a:pt x="110" y="58"/>
                      </a:lnTo>
                      <a:lnTo>
                        <a:pt x="108" y="58"/>
                      </a:lnTo>
                      <a:lnTo>
                        <a:pt x="108" y="59"/>
                      </a:lnTo>
                      <a:lnTo>
                        <a:pt x="107" y="59"/>
                      </a:lnTo>
                      <a:lnTo>
                        <a:pt x="102" y="59"/>
                      </a:lnTo>
                      <a:lnTo>
                        <a:pt x="99" y="56"/>
                      </a:lnTo>
                      <a:lnTo>
                        <a:pt x="98" y="53"/>
                      </a:lnTo>
                      <a:lnTo>
                        <a:pt x="95" y="49"/>
                      </a:lnTo>
                      <a:lnTo>
                        <a:pt x="93" y="46"/>
                      </a:lnTo>
                      <a:lnTo>
                        <a:pt x="90" y="43"/>
                      </a:lnTo>
                      <a:lnTo>
                        <a:pt x="87" y="42"/>
                      </a:lnTo>
                      <a:lnTo>
                        <a:pt x="84" y="42"/>
                      </a:lnTo>
                      <a:lnTo>
                        <a:pt x="63" y="42"/>
                      </a:lnTo>
                      <a:lnTo>
                        <a:pt x="62" y="42"/>
                      </a:lnTo>
                      <a:lnTo>
                        <a:pt x="62" y="40"/>
                      </a:lnTo>
                      <a:lnTo>
                        <a:pt x="62" y="39"/>
                      </a:lnTo>
                      <a:lnTo>
                        <a:pt x="62" y="37"/>
                      </a:lnTo>
                      <a:lnTo>
                        <a:pt x="62" y="36"/>
                      </a:lnTo>
                      <a:lnTo>
                        <a:pt x="63" y="36"/>
                      </a:lnTo>
                      <a:lnTo>
                        <a:pt x="63" y="34"/>
                      </a:lnTo>
                      <a:lnTo>
                        <a:pt x="65" y="34"/>
                      </a:lnTo>
                      <a:lnTo>
                        <a:pt x="65" y="33"/>
                      </a:lnTo>
                      <a:lnTo>
                        <a:pt x="65" y="27"/>
                      </a:lnTo>
                      <a:lnTo>
                        <a:pt x="50" y="28"/>
                      </a:lnTo>
                      <a:lnTo>
                        <a:pt x="47" y="28"/>
                      </a:lnTo>
                      <a:lnTo>
                        <a:pt x="44" y="30"/>
                      </a:lnTo>
                      <a:lnTo>
                        <a:pt x="41" y="30"/>
                      </a:lnTo>
                      <a:lnTo>
                        <a:pt x="38" y="30"/>
                      </a:lnTo>
                      <a:lnTo>
                        <a:pt x="35" y="30"/>
                      </a:lnTo>
                      <a:lnTo>
                        <a:pt x="34" y="31"/>
                      </a:lnTo>
                      <a:lnTo>
                        <a:pt x="32" y="33"/>
                      </a:lnTo>
                      <a:lnTo>
                        <a:pt x="31" y="34"/>
                      </a:lnTo>
                      <a:lnTo>
                        <a:pt x="32" y="37"/>
                      </a:lnTo>
                      <a:lnTo>
                        <a:pt x="32" y="39"/>
                      </a:lnTo>
                      <a:lnTo>
                        <a:pt x="34" y="42"/>
                      </a:lnTo>
                      <a:lnTo>
                        <a:pt x="37" y="44"/>
                      </a:lnTo>
                      <a:lnTo>
                        <a:pt x="38" y="47"/>
                      </a:lnTo>
                      <a:lnTo>
                        <a:pt x="40" y="50"/>
                      </a:lnTo>
                      <a:lnTo>
                        <a:pt x="41" y="52"/>
                      </a:lnTo>
                      <a:lnTo>
                        <a:pt x="43" y="5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16" name="Freeform 135">
                  <a:extLst>
                    <a:ext uri="{FF2B5EF4-FFF2-40B4-BE49-F238E27FC236}">
                      <a16:creationId xmlns:a16="http://schemas.microsoft.com/office/drawing/2014/main" id="{2A7406E5-44BB-4393-9272-76A34D3C6D5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44" y="3955"/>
                  <a:ext cx="85" cy="52"/>
                </a:xfrm>
                <a:custGeom>
                  <a:avLst/>
                  <a:gdLst>
                    <a:gd name="T0" fmla="*/ 27 w 85"/>
                    <a:gd name="T1" fmla="*/ 5 h 52"/>
                    <a:gd name="T2" fmla="*/ 27 w 85"/>
                    <a:gd name="T3" fmla="*/ 6 h 52"/>
                    <a:gd name="T4" fmla="*/ 27 w 85"/>
                    <a:gd name="T5" fmla="*/ 6 h 52"/>
                    <a:gd name="T6" fmla="*/ 28 w 85"/>
                    <a:gd name="T7" fmla="*/ 8 h 52"/>
                    <a:gd name="T8" fmla="*/ 28 w 85"/>
                    <a:gd name="T9" fmla="*/ 8 h 52"/>
                    <a:gd name="T10" fmla="*/ 30 w 85"/>
                    <a:gd name="T11" fmla="*/ 0 h 52"/>
                    <a:gd name="T12" fmla="*/ 31 w 85"/>
                    <a:gd name="T13" fmla="*/ 0 h 52"/>
                    <a:gd name="T14" fmla="*/ 33 w 85"/>
                    <a:gd name="T15" fmla="*/ 0 h 52"/>
                    <a:gd name="T16" fmla="*/ 34 w 85"/>
                    <a:gd name="T17" fmla="*/ 0 h 52"/>
                    <a:gd name="T18" fmla="*/ 36 w 85"/>
                    <a:gd name="T19" fmla="*/ 0 h 52"/>
                    <a:gd name="T20" fmla="*/ 37 w 85"/>
                    <a:gd name="T21" fmla="*/ 2 h 52"/>
                    <a:gd name="T22" fmla="*/ 40 w 85"/>
                    <a:gd name="T23" fmla="*/ 5 h 52"/>
                    <a:gd name="T24" fmla="*/ 42 w 85"/>
                    <a:gd name="T25" fmla="*/ 6 h 52"/>
                    <a:gd name="T26" fmla="*/ 43 w 85"/>
                    <a:gd name="T27" fmla="*/ 9 h 52"/>
                    <a:gd name="T28" fmla="*/ 48 w 85"/>
                    <a:gd name="T29" fmla="*/ 9 h 52"/>
                    <a:gd name="T30" fmla="*/ 51 w 85"/>
                    <a:gd name="T31" fmla="*/ 9 h 52"/>
                    <a:gd name="T32" fmla="*/ 55 w 85"/>
                    <a:gd name="T33" fmla="*/ 9 h 52"/>
                    <a:gd name="T34" fmla="*/ 61 w 85"/>
                    <a:gd name="T35" fmla="*/ 9 h 52"/>
                    <a:gd name="T36" fmla="*/ 70 w 85"/>
                    <a:gd name="T37" fmla="*/ 11 h 52"/>
                    <a:gd name="T38" fmla="*/ 76 w 85"/>
                    <a:gd name="T39" fmla="*/ 14 h 52"/>
                    <a:gd name="T40" fmla="*/ 82 w 85"/>
                    <a:gd name="T41" fmla="*/ 17 h 52"/>
                    <a:gd name="T42" fmla="*/ 85 w 85"/>
                    <a:gd name="T43" fmla="*/ 21 h 52"/>
                    <a:gd name="T44" fmla="*/ 85 w 85"/>
                    <a:gd name="T45" fmla="*/ 29 h 52"/>
                    <a:gd name="T46" fmla="*/ 85 w 85"/>
                    <a:gd name="T47" fmla="*/ 36 h 52"/>
                    <a:gd name="T48" fmla="*/ 83 w 85"/>
                    <a:gd name="T49" fmla="*/ 43 h 52"/>
                    <a:gd name="T50" fmla="*/ 83 w 85"/>
                    <a:gd name="T51" fmla="*/ 46 h 52"/>
                    <a:gd name="T52" fmla="*/ 79 w 85"/>
                    <a:gd name="T53" fmla="*/ 48 h 52"/>
                    <a:gd name="T54" fmla="*/ 74 w 85"/>
                    <a:gd name="T55" fmla="*/ 49 h 52"/>
                    <a:gd name="T56" fmla="*/ 68 w 85"/>
                    <a:gd name="T57" fmla="*/ 51 h 52"/>
                    <a:gd name="T58" fmla="*/ 49 w 85"/>
                    <a:gd name="T59" fmla="*/ 52 h 52"/>
                    <a:gd name="T60" fmla="*/ 45 w 85"/>
                    <a:gd name="T61" fmla="*/ 52 h 52"/>
                    <a:gd name="T62" fmla="*/ 40 w 85"/>
                    <a:gd name="T63" fmla="*/ 52 h 52"/>
                    <a:gd name="T64" fmla="*/ 36 w 85"/>
                    <a:gd name="T65" fmla="*/ 51 h 52"/>
                    <a:gd name="T66" fmla="*/ 31 w 85"/>
                    <a:gd name="T67" fmla="*/ 51 h 52"/>
                    <a:gd name="T68" fmla="*/ 30 w 85"/>
                    <a:gd name="T69" fmla="*/ 49 h 52"/>
                    <a:gd name="T70" fmla="*/ 28 w 85"/>
                    <a:gd name="T71" fmla="*/ 46 h 52"/>
                    <a:gd name="T72" fmla="*/ 27 w 85"/>
                    <a:gd name="T73" fmla="*/ 45 h 52"/>
                    <a:gd name="T74" fmla="*/ 27 w 85"/>
                    <a:gd name="T75" fmla="*/ 43 h 52"/>
                    <a:gd name="T76" fmla="*/ 18 w 85"/>
                    <a:gd name="T77" fmla="*/ 36 h 52"/>
                    <a:gd name="T78" fmla="*/ 9 w 85"/>
                    <a:gd name="T79" fmla="*/ 26 h 52"/>
                    <a:gd name="T80" fmla="*/ 3 w 85"/>
                    <a:gd name="T81" fmla="*/ 17 h 52"/>
                    <a:gd name="T82" fmla="*/ 0 w 85"/>
                    <a:gd name="T83" fmla="*/ 5 h 5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5"/>
                    <a:gd name="T127" fmla="*/ 0 h 52"/>
                    <a:gd name="T128" fmla="*/ 85 w 85"/>
                    <a:gd name="T129" fmla="*/ 52 h 5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5" h="52">
                      <a:moveTo>
                        <a:pt x="0" y="5"/>
                      </a:moveTo>
                      <a:lnTo>
                        <a:pt x="27" y="5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8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2"/>
                      </a:lnTo>
                      <a:lnTo>
                        <a:pt x="39" y="3"/>
                      </a:lnTo>
                      <a:lnTo>
                        <a:pt x="40" y="5"/>
                      </a:lnTo>
                      <a:lnTo>
                        <a:pt x="42" y="6"/>
                      </a:lnTo>
                      <a:lnTo>
                        <a:pt x="42" y="8"/>
                      </a:lnTo>
                      <a:lnTo>
                        <a:pt x="43" y="9"/>
                      </a:lnTo>
                      <a:lnTo>
                        <a:pt x="45" y="9"/>
                      </a:lnTo>
                      <a:lnTo>
                        <a:pt x="48" y="9"/>
                      </a:lnTo>
                      <a:lnTo>
                        <a:pt x="49" y="9"/>
                      </a:lnTo>
                      <a:lnTo>
                        <a:pt x="51" y="9"/>
                      </a:lnTo>
                      <a:lnTo>
                        <a:pt x="53" y="9"/>
                      </a:lnTo>
                      <a:lnTo>
                        <a:pt x="55" y="9"/>
                      </a:lnTo>
                      <a:lnTo>
                        <a:pt x="56" y="9"/>
                      </a:lnTo>
                      <a:lnTo>
                        <a:pt x="61" y="9"/>
                      </a:lnTo>
                      <a:lnTo>
                        <a:pt x="65" y="9"/>
                      </a:lnTo>
                      <a:lnTo>
                        <a:pt x="70" y="11"/>
                      </a:lnTo>
                      <a:lnTo>
                        <a:pt x="73" y="12"/>
                      </a:lnTo>
                      <a:lnTo>
                        <a:pt x="76" y="14"/>
                      </a:lnTo>
                      <a:lnTo>
                        <a:pt x="79" y="15"/>
                      </a:lnTo>
                      <a:lnTo>
                        <a:pt x="82" y="17"/>
                      </a:lnTo>
                      <a:lnTo>
                        <a:pt x="85" y="18"/>
                      </a:lnTo>
                      <a:lnTo>
                        <a:pt x="85" y="21"/>
                      </a:lnTo>
                      <a:lnTo>
                        <a:pt x="85" y="24"/>
                      </a:lnTo>
                      <a:lnTo>
                        <a:pt x="85" y="29"/>
                      </a:lnTo>
                      <a:lnTo>
                        <a:pt x="85" y="32"/>
                      </a:lnTo>
                      <a:lnTo>
                        <a:pt x="85" y="36"/>
                      </a:lnTo>
                      <a:lnTo>
                        <a:pt x="85" y="39"/>
                      </a:lnTo>
                      <a:lnTo>
                        <a:pt x="83" y="43"/>
                      </a:lnTo>
                      <a:lnTo>
                        <a:pt x="83" y="46"/>
                      </a:lnTo>
                      <a:lnTo>
                        <a:pt x="82" y="48"/>
                      </a:lnTo>
                      <a:lnTo>
                        <a:pt x="79" y="48"/>
                      </a:lnTo>
                      <a:lnTo>
                        <a:pt x="76" y="49"/>
                      </a:lnTo>
                      <a:lnTo>
                        <a:pt x="74" y="49"/>
                      </a:lnTo>
                      <a:lnTo>
                        <a:pt x="71" y="51"/>
                      </a:lnTo>
                      <a:lnTo>
                        <a:pt x="68" y="51"/>
                      </a:lnTo>
                      <a:lnTo>
                        <a:pt x="67" y="52"/>
                      </a:lnTo>
                      <a:lnTo>
                        <a:pt x="49" y="52"/>
                      </a:lnTo>
                      <a:lnTo>
                        <a:pt x="46" y="52"/>
                      </a:lnTo>
                      <a:lnTo>
                        <a:pt x="45" y="52"/>
                      </a:lnTo>
                      <a:lnTo>
                        <a:pt x="43" y="52"/>
                      </a:lnTo>
                      <a:lnTo>
                        <a:pt x="40" y="52"/>
                      </a:lnTo>
                      <a:lnTo>
                        <a:pt x="39" y="52"/>
                      </a:lnTo>
                      <a:lnTo>
                        <a:pt x="36" y="51"/>
                      </a:lnTo>
                      <a:lnTo>
                        <a:pt x="34" y="51"/>
                      </a:lnTo>
                      <a:lnTo>
                        <a:pt x="31" y="51"/>
                      </a:lnTo>
                      <a:lnTo>
                        <a:pt x="30" y="49"/>
                      </a:lnTo>
                      <a:lnTo>
                        <a:pt x="28" y="48"/>
                      </a:lnTo>
                      <a:lnTo>
                        <a:pt x="28" y="46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2" y="39"/>
                      </a:lnTo>
                      <a:lnTo>
                        <a:pt x="18" y="36"/>
                      </a:lnTo>
                      <a:lnTo>
                        <a:pt x="13" y="32"/>
                      </a:lnTo>
                      <a:lnTo>
                        <a:pt x="9" y="26"/>
                      </a:lnTo>
                      <a:lnTo>
                        <a:pt x="6" y="21"/>
                      </a:lnTo>
                      <a:lnTo>
                        <a:pt x="3" y="17"/>
                      </a:lnTo>
                      <a:lnTo>
                        <a:pt x="2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17" name="Freeform 136">
                  <a:extLst>
                    <a:ext uri="{FF2B5EF4-FFF2-40B4-BE49-F238E27FC236}">
                      <a16:creationId xmlns:a16="http://schemas.microsoft.com/office/drawing/2014/main" id="{2B5B0EC3-ADE8-461F-94C6-D660A2307AB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73" y="3914"/>
                  <a:ext cx="86" cy="35"/>
                </a:xfrm>
                <a:custGeom>
                  <a:avLst/>
                  <a:gdLst>
                    <a:gd name="T0" fmla="*/ 0 w 86"/>
                    <a:gd name="T1" fmla="*/ 0 h 35"/>
                    <a:gd name="T2" fmla="*/ 4 w 86"/>
                    <a:gd name="T3" fmla="*/ 1 h 35"/>
                    <a:gd name="T4" fmla="*/ 7 w 86"/>
                    <a:gd name="T5" fmla="*/ 3 h 35"/>
                    <a:gd name="T6" fmla="*/ 10 w 86"/>
                    <a:gd name="T7" fmla="*/ 4 h 35"/>
                    <a:gd name="T8" fmla="*/ 13 w 86"/>
                    <a:gd name="T9" fmla="*/ 6 h 35"/>
                    <a:gd name="T10" fmla="*/ 15 w 86"/>
                    <a:gd name="T11" fmla="*/ 7 h 35"/>
                    <a:gd name="T12" fmla="*/ 18 w 86"/>
                    <a:gd name="T13" fmla="*/ 10 h 35"/>
                    <a:gd name="T14" fmla="*/ 21 w 86"/>
                    <a:gd name="T15" fmla="*/ 12 h 35"/>
                    <a:gd name="T16" fmla="*/ 22 w 86"/>
                    <a:gd name="T17" fmla="*/ 13 h 35"/>
                    <a:gd name="T18" fmla="*/ 25 w 86"/>
                    <a:gd name="T19" fmla="*/ 13 h 35"/>
                    <a:gd name="T20" fmla="*/ 28 w 86"/>
                    <a:gd name="T21" fmla="*/ 13 h 35"/>
                    <a:gd name="T22" fmla="*/ 32 w 86"/>
                    <a:gd name="T23" fmla="*/ 15 h 35"/>
                    <a:gd name="T24" fmla="*/ 37 w 86"/>
                    <a:gd name="T25" fmla="*/ 16 h 35"/>
                    <a:gd name="T26" fmla="*/ 41 w 86"/>
                    <a:gd name="T27" fmla="*/ 16 h 35"/>
                    <a:gd name="T28" fmla="*/ 46 w 86"/>
                    <a:gd name="T29" fmla="*/ 18 h 35"/>
                    <a:gd name="T30" fmla="*/ 47 w 86"/>
                    <a:gd name="T31" fmla="*/ 18 h 35"/>
                    <a:gd name="T32" fmla="*/ 49 w 86"/>
                    <a:gd name="T33" fmla="*/ 18 h 35"/>
                    <a:gd name="T34" fmla="*/ 49 w 86"/>
                    <a:gd name="T35" fmla="*/ 18 h 35"/>
                    <a:gd name="T36" fmla="*/ 50 w 86"/>
                    <a:gd name="T37" fmla="*/ 18 h 35"/>
                    <a:gd name="T38" fmla="*/ 52 w 86"/>
                    <a:gd name="T39" fmla="*/ 18 h 35"/>
                    <a:gd name="T40" fmla="*/ 53 w 86"/>
                    <a:gd name="T41" fmla="*/ 18 h 35"/>
                    <a:gd name="T42" fmla="*/ 56 w 86"/>
                    <a:gd name="T43" fmla="*/ 18 h 35"/>
                    <a:gd name="T44" fmla="*/ 58 w 86"/>
                    <a:gd name="T45" fmla="*/ 18 h 35"/>
                    <a:gd name="T46" fmla="*/ 59 w 86"/>
                    <a:gd name="T47" fmla="*/ 18 h 35"/>
                    <a:gd name="T48" fmla="*/ 59 w 86"/>
                    <a:gd name="T49" fmla="*/ 18 h 35"/>
                    <a:gd name="T50" fmla="*/ 62 w 86"/>
                    <a:gd name="T51" fmla="*/ 18 h 35"/>
                    <a:gd name="T52" fmla="*/ 67 w 86"/>
                    <a:gd name="T53" fmla="*/ 19 h 35"/>
                    <a:gd name="T54" fmla="*/ 71 w 86"/>
                    <a:gd name="T55" fmla="*/ 21 h 35"/>
                    <a:gd name="T56" fmla="*/ 75 w 86"/>
                    <a:gd name="T57" fmla="*/ 22 h 35"/>
                    <a:gd name="T58" fmla="*/ 80 w 86"/>
                    <a:gd name="T59" fmla="*/ 24 h 35"/>
                    <a:gd name="T60" fmla="*/ 83 w 86"/>
                    <a:gd name="T61" fmla="*/ 25 h 35"/>
                    <a:gd name="T62" fmla="*/ 86 w 86"/>
                    <a:gd name="T63" fmla="*/ 28 h 35"/>
                    <a:gd name="T64" fmla="*/ 86 w 86"/>
                    <a:gd name="T65" fmla="*/ 31 h 35"/>
                    <a:gd name="T66" fmla="*/ 86 w 86"/>
                    <a:gd name="T67" fmla="*/ 33 h 35"/>
                    <a:gd name="T68" fmla="*/ 86 w 86"/>
                    <a:gd name="T69" fmla="*/ 33 h 35"/>
                    <a:gd name="T70" fmla="*/ 84 w 86"/>
                    <a:gd name="T71" fmla="*/ 34 h 35"/>
                    <a:gd name="T72" fmla="*/ 83 w 86"/>
                    <a:gd name="T73" fmla="*/ 34 h 35"/>
                    <a:gd name="T74" fmla="*/ 81 w 86"/>
                    <a:gd name="T75" fmla="*/ 34 h 35"/>
                    <a:gd name="T76" fmla="*/ 81 w 86"/>
                    <a:gd name="T77" fmla="*/ 35 h 35"/>
                    <a:gd name="T78" fmla="*/ 80 w 86"/>
                    <a:gd name="T79" fmla="*/ 35 h 35"/>
                    <a:gd name="T80" fmla="*/ 78 w 86"/>
                    <a:gd name="T81" fmla="*/ 35 h 35"/>
                    <a:gd name="T82" fmla="*/ 70 w 86"/>
                    <a:gd name="T83" fmla="*/ 35 h 35"/>
                    <a:gd name="T84" fmla="*/ 62 w 86"/>
                    <a:gd name="T85" fmla="*/ 34 h 35"/>
                    <a:gd name="T86" fmla="*/ 55 w 86"/>
                    <a:gd name="T87" fmla="*/ 33 h 35"/>
                    <a:gd name="T88" fmla="*/ 47 w 86"/>
                    <a:gd name="T89" fmla="*/ 33 h 35"/>
                    <a:gd name="T90" fmla="*/ 41 w 86"/>
                    <a:gd name="T91" fmla="*/ 30 h 35"/>
                    <a:gd name="T92" fmla="*/ 34 w 86"/>
                    <a:gd name="T93" fmla="*/ 28 h 35"/>
                    <a:gd name="T94" fmla="*/ 28 w 86"/>
                    <a:gd name="T95" fmla="*/ 27 h 35"/>
                    <a:gd name="T96" fmla="*/ 22 w 86"/>
                    <a:gd name="T97" fmla="*/ 25 h 35"/>
                    <a:gd name="T98" fmla="*/ 18 w 86"/>
                    <a:gd name="T99" fmla="*/ 24 h 35"/>
                    <a:gd name="T100" fmla="*/ 15 w 86"/>
                    <a:gd name="T101" fmla="*/ 21 h 35"/>
                    <a:gd name="T102" fmla="*/ 12 w 86"/>
                    <a:gd name="T103" fmla="*/ 18 h 35"/>
                    <a:gd name="T104" fmla="*/ 7 w 86"/>
                    <a:gd name="T105" fmla="*/ 15 h 35"/>
                    <a:gd name="T106" fmla="*/ 6 w 86"/>
                    <a:gd name="T107" fmla="*/ 12 h 35"/>
                    <a:gd name="T108" fmla="*/ 3 w 86"/>
                    <a:gd name="T109" fmla="*/ 7 h 35"/>
                    <a:gd name="T110" fmla="*/ 1 w 86"/>
                    <a:gd name="T111" fmla="*/ 4 h 35"/>
                    <a:gd name="T112" fmla="*/ 0 w 86"/>
                    <a:gd name="T113" fmla="*/ 0 h 3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6"/>
                    <a:gd name="T172" fmla="*/ 0 h 35"/>
                    <a:gd name="T173" fmla="*/ 86 w 86"/>
                    <a:gd name="T174" fmla="*/ 35 h 3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6" h="35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10" y="4"/>
                      </a:lnTo>
                      <a:lnTo>
                        <a:pt x="13" y="6"/>
                      </a:lnTo>
                      <a:lnTo>
                        <a:pt x="15" y="7"/>
                      </a:lnTo>
                      <a:lnTo>
                        <a:pt x="18" y="10"/>
                      </a:lnTo>
                      <a:lnTo>
                        <a:pt x="21" y="12"/>
                      </a:lnTo>
                      <a:lnTo>
                        <a:pt x="22" y="13"/>
                      </a:lnTo>
                      <a:lnTo>
                        <a:pt x="25" y="13"/>
                      </a:lnTo>
                      <a:lnTo>
                        <a:pt x="28" y="13"/>
                      </a:lnTo>
                      <a:lnTo>
                        <a:pt x="32" y="15"/>
                      </a:lnTo>
                      <a:lnTo>
                        <a:pt x="37" y="16"/>
                      </a:lnTo>
                      <a:lnTo>
                        <a:pt x="41" y="16"/>
                      </a:lnTo>
                      <a:lnTo>
                        <a:pt x="46" y="18"/>
                      </a:lnTo>
                      <a:lnTo>
                        <a:pt x="47" y="18"/>
                      </a:lnTo>
                      <a:lnTo>
                        <a:pt x="49" y="18"/>
                      </a:lnTo>
                      <a:lnTo>
                        <a:pt x="50" y="18"/>
                      </a:lnTo>
                      <a:lnTo>
                        <a:pt x="52" y="18"/>
                      </a:lnTo>
                      <a:lnTo>
                        <a:pt x="53" y="18"/>
                      </a:lnTo>
                      <a:lnTo>
                        <a:pt x="56" y="18"/>
                      </a:lnTo>
                      <a:lnTo>
                        <a:pt x="58" y="18"/>
                      </a:lnTo>
                      <a:lnTo>
                        <a:pt x="59" y="18"/>
                      </a:lnTo>
                      <a:lnTo>
                        <a:pt x="62" y="18"/>
                      </a:lnTo>
                      <a:lnTo>
                        <a:pt x="67" y="19"/>
                      </a:lnTo>
                      <a:lnTo>
                        <a:pt x="71" y="21"/>
                      </a:lnTo>
                      <a:lnTo>
                        <a:pt x="75" y="22"/>
                      </a:lnTo>
                      <a:lnTo>
                        <a:pt x="80" y="24"/>
                      </a:lnTo>
                      <a:lnTo>
                        <a:pt x="83" y="25"/>
                      </a:lnTo>
                      <a:lnTo>
                        <a:pt x="86" y="28"/>
                      </a:lnTo>
                      <a:lnTo>
                        <a:pt x="86" y="31"/>
                      </a:lnTo>
                      <a:lnTo>
                        <a:pt x="86" y="33"/>
                      </a:lnTo>
                      <a:lnTo>
                        <a:pt x="84" y="34"/>
                      </a:lnTo>
                      <a:lnTo>
                        <a:pt x="83" y="34"/>
                      </a:lnTo>
                      <a:lnTo>
                        <a:pt x="81" y="34"/>
                      </a:lnTo>
                      <a:lnTo>
                        <a:pt x="81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0" y="35"/>
                      </a:lnTo>
                      <a:lnTo>
                        <a:pt x="62" y="34"/>
                      </a:lnTo>
                      <a:lnTo>
                        <a:pt x="55" y="33"/>
                      </a:lnTo>
                      <a:lnTo>
                        <a:pt x="47" y="33"/>
                      </a:lnTo>
                      <a:lnTo>
                        <a:pt x="41" y="30"/>
                      </a:lnTo>
                      <a:lnTo>
                        <a:pt x="34" y="28"/>
                      </a:lnTo>
                      <a:lnTo>
                        <a:pt x="28" y="27"/>
                      </a:lnTo>
                      <a:lnTo>
                        <a:pt x="22" y="25"/>
                      </a:lnTo>
                      <a:lnTo>
                        <a:pt x="18" y="24"/>
                      </a:lnTo>
                      <a:lnTo>
                        <a:pt x="15" y="21"/>
                      </a:lnTo>
                      <a:lnTo>
                        <a:pt x="12" y="18"/>
                      </a:lnTo>
                      <a:lnTo>
                        <a:pt x="7" y="15"/>
                      </a:lnTo>
                      <a:lnTo>
                        <a:pt x="6" y="12"/>
                      </a:lnTo>
                      <a:lnTo>
                        <a:pt x="3" y="7"/>
                      </a:lnTo>
                      <a:lnTo>
                        <a:pt x="1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18" name="Freeform 137">
                  <a:extLst>
                    <a:ext uri="{FF2B5EF4-FFF2-40B4-BE49-F238E27FC236}">
                      <a16:creationId xmlns:a16="http://schemas.microsoft.com/office/drawing/2014/main" id="{F9E3462A-B352-4F9B-BD96-9DC63A50698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67" y="3985"/>
                  <a:ext cx="31" cy="24"/>
                </a:xfrm>
                <a:custGeom>
                  <a:avLst/>
                  <a:gdLst>
                    <a:gd name="T0" fmla="*/ 0 w 31"/>
                    <a:gd name="T1" fmla="*/ 2 h 24"/>
                    <a:gd name="T2" fmla="*/ 3 w 31"/>
                    <a:gd name="T3" fmla="*/ 0 h 24"/>
                    <a:gd name="T4" fmla="*/ 6 w 31"/>
                    <a:gd name="T5" fmla="*/ 0 h 24"/>
                    <a:gd name="T6" fmla="*/ 8 w 31"/>
                    <a:gd name="T7" fmla="*/ 0 h 24"/>
                    <a:gd name="T8" fmla="*/ 9 w 31"/>
                    <a:gd name="T9" fmla="*/ 0 h 24"/>
                    <a:gd name="T10" fmla="*/ 11 w 31"/>
                    <a:gd name="T11" fmla="*/ 0 h 24"/>
                    <a:gd name="T12" fmla="*/ 12 w 31"/>
                    <a:gd name="T13" fmla="*/ 0 h 24"/>
                    <a:gd name="T14" fmla="*/ 12 w 31"/>
                    <a:gd name="T15" fmla="*/ 0 h 24"/>
                    <a:gd name="T16" fmla="*/ 14 w 31"/>
                    <a:gd name="T17" fmla="*/ 2 h 24"/>
                    <a:gd name="T18" fmla="*/ 15 w 31"/>
                    <a:gd name="T19" fmla="*/ 3 h 24"/>
                    <a:gd name="T20" fmla="*/ 17 w 31"/>
                    <a:gd name="T21" fmla="*/ 5 h 24"/>
                    <a:gd name="T22" fmla="*/ 18 w 31"/>
                    <a:gd name="T23" fmla="*/ 5 h 24"/>
                    <a:gd name="T24" fmla="*/ 21 w 31"/>
                    <a:gd name="T25" fmla="*/ 6 h 24"/>
                    <a:gd name="T26" fmla="*/ 23 w 31"/>
                    <a:gd name="T27" fmla="*/ 6 h 24"/>
                    <a:gd name="T28" fmla="*/ 24 w 31"/>
                    <a:gd name="T29" fmla="*/ 6 h 24"/>
                    <a:gd name="T30" fmla="*/ 26 w 31"/>
                    <a:gd name="T31" fmla="*/ 6 h 24"/>
                    <a:gd name="T32" fmla="*/ 27 w 31"/>
                    <a:gd name="T33" fmla="*/ 6 h 24"/>
                    <a:gd name="T34" fmla="*/ 31 w 31"/>
                    <a:gd name="T35" fmla="*/ 6 h 24"/>
                    <a:gd name="T36" fmla="*/ 31 w 31"/>
                    <a:gd name="T37" fmla="*/ 6 h 24"/>
                    <a:gd name="T38" fmla="*/ 31 w 31"/>
                    <a:gd name="T39" fmla="*/ 8 h 24"/>
                    <a:gd name="T40" fmla="*/ 31 w 31"/>
                    <a:gd name="T41" fmla="*/ 9 h 24"/>
                    <a:gd name="T42" fmla="*/ 31 w 31"/>
                    <a:gd name="T43" fmla="*/ 11 h 24"/>
                    <a:gd name="T44" fmla="*/ 31 w 31"/>
                    <a:gd name="T45" fmla="*/ 12 h 24"/>
                    <a:gd name="T46" fmla="*/ 31 w 31"/>
                    <a:gd name="T47" fmla="*/ 13 h 24"/>
                    <a:gd name="T48" fmla="*/ 31 w 31"/>
                    <a:gd name="T49" fmla="*/ 15 h 24"/>
                    <a:gd name="T50" fmla="*/ 31 w 31"/>
                    <a:gd name="T51" fmla="*/ 15 h 24"/>
                    <a:gd name="T52" fmla="*/ 31 w 31"/>
                    <a:gd name="T53" fmla="*/ 16 h 24"/>
                    <a:gd name="T54" fmla="*/ 31 w 31"/>
                    <a:gd name="T55" fmla="*/ 19 h 24"/>
                    <a:gd name="T56" fmla="*/ 30 w 31"/>
                    <a:gd name="T57" fmla="*/ 21 h 24"/>
                    <a:gd name="T58" fmla="*/ 30 w 31"/>
                    <a:gd name="T59" fmla="*/ 22 h 24"/>
                    <a:gd name="T60" fmla="*/ 28 w 31"/>
                    <a:gd name="T61" fmla="*/ 22 h 24"/>
                    <a:gd name="T62" fmla="*/ 27 w 31"/>
                    <a:gd name="T63" fmla="*/ 24 h 24"/>
                    <a:gd name="T64" fmla="*/ 26 w 31"/>
                    <a:gd name="T65" fmla="*/ 24 h 24"/>
                    <a:gd name="T66" fmla="*/ 23 w 31"/>
                    <a:gd name="T67" fmla="*/ 24 h 24"/>
                    <a:gd name="T68" fmla="*/ 18 w 31"/>
                    <a:gd name="T69" fmla="*/ 24 h 24"/>
                    <a:gd name="T70" fmla="*/ 14 w 31"/>
                    <a:gd name="T71" fmla="*/ 22 h 24"/>
                    <a:gd name="T72" fmla="*/ 9 w 31"/>
                    <a:gd name="T73" fmla="*/ 21 h 24"/>
                    <a:gd name="T74" fmla="*/ 6 w 31"/>
                    <a:gd name="T75" fmla="*/ 18 h 24"/>
                    <a:gd name="T76" fmla="*/ 3 w 31"/>
                    <a:gd name="T77" fmla="*/ 15 h 24"/>
                    <a:gd name="T78" fmla="*/ 2 w 31"/>
                    <a:gd name="T79" fmla="*/ 11 h 24"/>
                    <a:gd name="T80" fmla="*/ 0 w 31"/>
                    <a:gd name="T81" fmla="*/ 6 h 24"/>
                    <a:gd name="T82" fmla="*/ 0 w 31"/>
                    <a:gd name="T83" fmla="*/ 2 h 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1"/>
                    <a:gd name="T127" fmla="*/ 0 h 24"/>
                    <a:gd name="T128" fmla="*/ 31 w 31"/>
                    <a:gd name="T129" fmla="*/ 24 h 2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1" h="24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5" y="3"/>
                      </a:lnTo>
                      <a:lnTo>
                        <a:pt x="17" y="5"/>
                      </a:lnTo>
                      <a:lnTo>
                        <a:pt x="18" y="5"/>
                      </a:lnTo>
                      <a:lnTo>
                        <a:pt x="21" y="6"/>
                      </a:lnTo>
                      <a:lnTo>
                        <a:pt x="23" y="6"/>
                      </a:lnTo>
                      <a:lnTo>
                        <a:pt x="24" y="6"/>
                      </a:lnTo>
                      <a:lnTo>
                        <a:pt x="26" y="6"/>
                      </a:lnTo>
                      <a:lnTo>
                        <a:pt x="27" y="6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31" y="9"/>
                      </a:lnTo>
                      <a:lnTo>
                        <a:pt x="31" y="11"/>
                      </a:lnTo>
                      <a:lnTo>
                        <a:pt x="31" y="12"/>
                      </a:lnTo>
                      <a:lnTo>
                        <a:pt x="31" y="13"/>
                      </a:lnTo>
                      <a:lnTo>
                        <a:pt x="31" y="15"/>
                      </a:lnTo>
                      <a:lnTo>
                        <a:pt x="31" y="16"/>
                      </a:lnTo>
                      <a:lnTo>
                        <a:pt x="31" y="19"/>
                      </a:lnTo>
                      <a:lnTo>
                        <a:pt x="30" y="21"/>
                      </a:lnTo>
                      <a:lnTo>
                        <a:pt x="30" y="22"/>
                      </a:lnTo>
                      <a:lnTo>
                        <a:pt x="28" y="22"/>
                      </a:lnTo>
                      <a:lnTo>
                        <a:pt x="27" y="24"/>
                      </a:lnTo>
                      <a:lnTo>
                        <a:pt x="26" y="24"/>
                      </a:lnTo>
                      <a:lnTo>
                        <a:pt x="23" y="24"/>
                      </a:lnTo>
                      <a:lnTo>
                        <a:pt x="18" y="24"/>
                      </a:lnTo>
                      <a:lnTo>
                        <a:pt x="14" y="22"/>
                      </a:lnTo>
                      <a:lnTo>
                        <a:pt x="9" y="21"/>
                      </a:lnTo>
                      <a:lnTo>
                        <a:pt x="6" y="18"/>
                      </a:lnTo>
                      <a:lnTo>
                        <a:pt x="3" y="15"/>
                      </a:lnTo>
                      <a:lnTo>
                        <a:pt x="2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19" name="Freeform 138">
                  <a:extLst>
                    <a:ext uri="{FF2B5EF4-FFF2-40B4-BE49-F238E27FC236}">
                      <a16:creationId xmlns:a16="http://schemas.microsoft.com/office/drawing/2014/main" id="{2A0B4E20-AFB6-4081-94FD-74E2CF773B8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07" y="3936"/>
                  <a:ext cx="37" cy="60"/>
                </a:xfrm>
                <a:custGeom>
                  <a:avLst/>
                  <a:gdLst>
                    <a:gd name="T0" fmla="*/ 37 w 37"/>
                    <a:gd name="T1" fmla="*/ 60 h 60"/>
                    <a:gd name="T2" fmla="*/ 36 w 37"/>
                    <a:gd name="T3" fmla="*/ 58 h 60"/>
                    <a:gd name="T4" fmla="*/ 33 w 37"/>
                    <a:gd name="T5" fmla="*/ 55 h 60"/>
                    <a:gd name="T6" fmla="*/ 30 w 37"/>
                    <a:gd name="T7" fmla="*/ 54 h 60"/>
                    <a:gd name="T8" fmla="*/ 26 w 37"/>
                    <a:gd name="T9" fmla="*/ 51 h 60"/>
                    <a:gd name="T10" fmla="*/ 23 w 37"/>
                    <a:gd name="T11" fmla="*/ 49 h 60"/>
                    <a:gd name="T12" fmla="*/ 20 w 37"/>
                    <a:gd name="T13" fmla="*/ 46 h 60"/>
                    <a:gd name="T14" fmla="*/ 17 w 37"/>
                    <a:gd name="T15" fmla="*/ 45 h 60"/>
                    <a:gd name="T16" fmla="*/ 17 w 37"/>
                    <a:gd name="T17" fmla="*/ 43 h 60"/>
                    <a:gd name="T18" fmla="*/ 23 w 37"/>
                    <a:gd name="T19" fmla="*/ 43 h 60"/>
                    <a:gd name="T20" fmla="*/ 23 w 37"/>
                    <a:gd name="T21" fmla="*/ 36 h 60"/>
                    <a:gd name="T22" fmla="*/ 23 w 37"/>
                    <a:gd name="T23" fmla="*/ 33 h 60"/>
                    <a:gd name="T24" fmla="*/ 21 w 37"/>
                    <a:gd name="T25" fmla="*/ 28 h 60"/>
                    <a:gd name="T26" fmla="*/ 20 w 37"/>
                    <a:gd name="T27" fmla="*/ 24 h 60"/>
                    <a:gd name="T28" fmla="*/ 20 w 37"/>
                    <a:gd name="T29" fmla="*/ 19 h 60"/>
                    <a:gd name="T30" fmla="*/ 18 w 37"/>
                    <a:gd name="T31" fmla="*/ 15 h 60"/>
                    <a:gd name="T32" fmla="*/ 17 w 37"/>
                    <a:gd name="T33" fmla="*/ 9 h 60"/>
                    <a:gd name="T34" fmla="*/ 17 w 37"/>
                    <a:gd name="T35" fmla="*/ 5 h 60"/>
                    <a:gd name="T36" fmla="*/ 17 w 37"/>
                    <a:gd name="T37" fmla="*/ 0 h 60"/>
                    <a:gd name="T38" fmla="*/ 9 w 37"/>
                    <a:gd name="T39" fmla="*/ 0 h 60"/>
                    <a:gd name="T40" fmla="*/ 8 w 37"/>
                    <a:gd name="T41" fmla="*/ 3 h 60"/>
                    <a:gd name="T42" fmla="*/ 8 w 37"/>
                    <a:gd name="T43" fmla="*/ 8 h 60"/>
                    <a:gd name="T44" fmla="*/ 6 w 37"/>
                    <a:gd name="T45" fmla="*/ 12 h 60"/>
                    <a:gd name="T46" fmla="*/ 6 w 37"/>
                    <a:gd name="T47" fmla="*/ 18 h 60"/>
                    <a:gd name="T48" fmla="*/ 5 w 37"/>
                    <a:gd name="T49" fmla="*/ 24 h 60"/>
                    <a:gd name="T50" fmla="*/ 5 w 37"/>
                    <a:gd name="T51" fmla="*/ 30 h 60"/>
                    <a:gd name="T52" fmla="*/ 3 w 37"/>
                    <a:gd name="T53" fmla="*/ 34 h 60"/>
                    <a:gd name="T54" fmla="*/ 0 w 37"/>
                    <a:gd name="T55" fmla="*/ 39 h 60"/>
                    <a:gd name="T56" fmla="*/ 2 w 37"/>
                    <a:gd name="T57" fmla="*/ 39 h 60"/>
                    <a:gd name="T58" fmla="*/ 3 w 37"/>
                    <a:gd name="T59" fmla="*/ 42 h 60"/>
                    <a:gd name="T60" fmla="*/ 6 w 37"/>
                    <a:gd name="T61" fmla="*/ 45 h 60"/>
                    <a:gd name="T62" fmla="*/ 11 w 37"/>
                    <a:gd name="T63" fmla="*/ 48 h 60"/>
                    <a:gd name="T64" fmla="*/ 15 w 37"/>
                    <a:gd name="T65" fmla="*/ 51 h 60"/>
                    <a:gd name="T66" fmla="*/ 23 w 37"/>
                    <a:gd name="T67" fmla="*/ 55 h 60"/>
                    <a:gd name="T68" fmla="*/ 30 w 37"/>
                    <a:gd name="T69" fmla="*/ 58 h 60"/>
                    <a:gd name="T70" fmla="*/ 37 w 37"/>
                    <a:gd name="T71" fmla="*/ 60 h 6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7"/>
                    <a:gd name="T109" fmla="*/ 0 h 60"/>
                    <a:gd name="T110" fmla="*/ 37 w 37"/>
                    <a:gd name="T111" fmla="*/ 60 h 6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7" h="60">
                      <a:moveTo>
                        <a:pt x="37" y="60"/>
                      </a:moveTo>
                      <a:lnTo>
                        <a:pt x="36" y="58"/>
                      </a:lnTo>
                      <a:lnTo>
                        <a:pt x="33" y="55"/>
                      </a:lnTo>
                      <a:lnTo>
                        <a:pt x="30" y="54"/>
                      </a:lnTo>
                      <a:lnTo>
                        <a:pt x="26" y="51"/>
                      </a:lnTo>
                      <a:lnTo>
                        <a:pt x="23" y="49"/>
                      </a:lnTo>
                      <a:lnTo>
                        <a:pt x="20" y="46"/>
                      </a:lnTo>
                      <a:lnTo>
                        <a:pt x="17" y="45"/>
                      </a:lnTo>
                      <a:lnTo>
                        <a:pt x="17" y="43"/>
                      </a:lnTo>
                      <a:lnTo>
                        <a:pt x="23" y="43"/>
                      </a:lnTo>
                      <a:lnTo>
                        <a:pt x="23" y="36"/>
                      </a:lnTo>
                      <a:lnTo>
                        <a:pt x="23" y="33"/>
                      </a:lnTo>
                      <a:lnTo>
                        <a:pt x="21" y="28"/>
                      </a:lnTo>
                      <a:lnTo>
                        <a:pt x="20" y="24"/>
                      </a:lnTo>
                      <a:lnTo>
                        <a:pt x="20" y="19"/>
                      </a:lnTo>
                      <a:lnTo>
                        <a:pt x="18" y="15"/>
                      </a:lnTo>
                      <a:lnTo>
                        <a:pt x="17" y="9"/>
                      </a:lnTo>
                      <a:lnTo>
                        <a:pt x="17" y="5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8" y="3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5" y="24"/>
                      </a:lnTo>
                      <a:lnTo>
                        <a:pt x="5" y="30"/>
                      </a:lnTo>
                      <a:lnTo>
                        <a:pt x="3" y="34"/>
                      </a:lnTo>
                      <a:lnTo>
                        <a:pt x="0" y="39"/>
                      </a:lnTo>
                      <a:lnTo>
                        <a:pt x="2" y="39"/>
                      </a:lnTo>
                      <a:lnTo>
                        <a:pt x="3" y="42"/>
                      </a:lnTo>
                      <a:lnTo>
                        <a:pt x="6" y="45"/>
                      </a:lnTo>
                      <a:lnTo>
                        <a:pt x="11" y="48"/>
                      </a:lnTo>
                      <a:lnTo>
                        <a:pt x="15" y="51"/>
                      </a:lnTo>
                      <a:lnTo>
                        <a:pt x="23" y="55"/>
                      </a:lnTo>
                      <a:lnTo>
                        <a:pt x="30" y="58"/>
                      </a:lnTo>
                      <a:lnTo>
                        <a:pt x="37" y="6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20" name="Freeform 139">
                  <a:extLst>
                    <a:ext uri="{FF2B5EF4-FFF2-40B4-BE49-F238E27FC236}">
                      <a16:creationId xmlns:a16="http://schemas.microsoft.com/office/drawing/2014/main" id="{7EB887D9-4FFC-4053-8144-9C6F546274F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33" y="3984"/>
                  <a:ext cx="31" cy="28"/>
                </a:xfrm>
                <a:custGeom>
                  <a:avLst/>
                  <a:gdLst>
                    <a:gd name="T0" fmla="*/ 0 w 31"/>
                    <a:gd name="T1" fmla="*/ 10 h 28"/>
                    <a:gd name="T2" fmla="*/ 0 w 31"/>
                    <a:gd name="T3" fmla="*/ 13 h 28"/>
                    <a:gd name="T4" fmla="*/ 0 w 31"/>
                    <a:gd name="T5" fmla="*/ 14 h 28"/>
                    <a:gd name="T6" fmla="*/ 2 w 31"/>
                    <a:gd name="T7" fmla="*/ 14 h 28"/>
                    <a:gd name="T8" fmla="*/ 2 w 31"/>
                    <a:gd name="T9" fmla="*/ 16 h 28"/>
                    <a:gd name="T10" fmla="*/ 3 w 31"/>
                    <a:gd name="T11" fmla="*/ 16 h 28"/>
                    <a:gd name="T12" fmla="*/ 5 w 31"/>
                    <a:gd name="T13" fmla="*/ 17 h 28"/>
                    <a:gd name="T14" fmla="*/ 6 w 31"/>
                    <a:gd name="T15" fmla="*/ 17 h 28"/>
                    <a:gd name="T16" fmla="*/ 8 w 31"/>
                    <a:gd name="T17" fmla="*/ 17 h 28"/>
                    <a:gd name="T18" fmla="*/ 8 w 31"/>
                    <a:gd name="T19" fmla="*/ 17 h 28"/>
                    <a:gd name="T20" fmla="*/ 9 w 31"/>
                    <a:gd name="T21" fmla="*/ 19 h 28"/>
                    <a:gd name="T22" fmla="*/ 11 w 31"/>
                    <a:gd name="T23" fmla="*/ 19 h 28"/>
                    <a:gd name="T24" fmla="*/ 13 w 31"/>
                    <a:gd name="T25" fmla="*/ 20 h 28"/>
                    <a:gd name="T26" fmla="*/ 15 w 31"/>
                    <a:gd name="T27" fmla="*/ 22 h 28"/>
                    <a:gd name="T28" fmla="*/ 16 w 31"/>
                    <a:gd name="T29" fmla="*/ 23 h 28"/>
                    <a:gd name="T30" fmla="*/ 18 w 31"/>
                    <a:gd name="T31" fmla="*/ 23 h 28"/>
                    <a:gd name="T32" fmla="*/ 19 w 31"/>
                    <a:gd name="T33" fmla="*/ 23 h 28"/>
                    <a:gd name="T34" fmla="*/ 19 w 31"/>
                    <a:gd name="T35" fmla="*/ 25 h 28"/>
                    <a:gd name="T36" fmla="*/ 19 w 31"/>
                    <a:gd name="T37" fmla="*/ 25 h 28"/>
                    <a:gd name="T38" fmla="*/ 21 w 31"/>
                    <a:gd name="T39" fmla="*/ 26 h 28"/>
                    <a:gd name="T40" fmla="*/ 21 w 31"/>
                    <a:gd name="T41" fmla="*/ 26 h 28"/>
                    <a:gd name="T42" fmla="*/ 21 w 31"/>
                    <a:gd name="T43" fmla="*/ 28 h 28"/>
                    <a:gd name="T44" fmla="*/ 21 w 31"/>
                    <a:gd name="T45" fmla="*/ 28 h 28"/>
                    <a:gd name="T46" fmla="*/ 22 w 31"/>
                    <a:gd name="T47" fmla="*/ 28 h 28"/>
                    <a:gd name="T48" fmla="*/ 22 w 31"/>
                    <a:gd name="T49" fmla="*/ 28 h 28"/>
                    <a:gd name="T50" fmla="*/ 24 w 31"/>
                    <a:gd name="T51" fmla="*/ 28 h 28"/>
                    <a:gd name="T52" fmla="*/ 25 w 31"/>
                    <a:gd name="T53" fmla="*/ 28 h 28"/>
                    <a:gd name="T54" fmla="*/ 27 w 31"/>
                    <a:gd name="T55" fmla="*/ 26 h 28"/>
                    <a:gd name="T56" fmla="*/ 28 w 31"/>
                    <a:gd name="T57" fmla="*/ 25 h 28"/>
                    <a:gd name="T58" fmla="*/ 30 w 31"/>
                    <a:gd name="T59" fmla="*/ 23 h 28"/>
                    <a:gd name="T60" fmla="*/ 31 w 31"/>
                    <a:gd name="T61" fmla="*/ 22 h 28"/>
                    <a:gd name="T62" fmla="*/ 31 w 31"/>
                    <a:gd name="T63" fmla="*/ 19 h 28"/>
                    <a:gd name="T64" fmla="*/ 31 w 31"/>
                    <a:gd name="T65" fmla="*/ 17 h 28"/>
                    <a:gd name="T66" fmla="*/ 31 w 31"/>
                    <a:gd name="T67" fmla="*/ 17 h 28"/>
                    <a:gd name="T68" fmla="*/ 30 w 31"/>
                    <a:gd name="T69" fmla="*/ 14 h 28"/>
                    <a:gd name="T70" fmla="*/ 30 w 31"/>
                    <a:gd name="T71" fmla="*/ 13 h 28"/>
                    <a:gd name="T72" fmla="*/ 28 w 31"/>
                    <a:gd name="T73" fmla="*/ 10 h 28"/>
                    <a:gd name="T74" fmla="*/ 27 w 31"/>
                    <a:gd name="T75" fmla="*/ 7 h 28"/>
                    <a:gd name="T76" fmla="*/ 25 w 31"/>
                    <a:gd name="T77" fmla="*/ 4 h 28"/>
                    <a:gd name="T78" fmla="*/ 25 w 31"/>
                    <a:gd name="T79" fmla="*/ 1 h 28"/>
                    <a:gd name="T80" fmla="*/ 25 w 31"/>
                    <a:gd name="T81" fmla="*/ 0 h 28"/>
                    <a:gd name="T82" fmla="*/ 21 w 31"/>
                    <a:gd name="T83" fmla="*/ 0 h 28"/>
                    <a:gd name="T84" fmla="*/ 15 w 31"/>
                    <a:gd name="T85" fmla="*/ 0 h 28"/>
                    <a:gd name="T86" fmla="*/ 12 w 31"/>
                    <a:gd name="T87" fmla="*/ 0 h 28"/>
                    <a:gd name="T88" fmla="*/ 8 w 31"/>
                    <a:gd name="T89" fmla="*/ 1 h 28"/>
                    <a:gd name="T90" fmla="*/ 5 w 31"/>
                    <a:gd name="T91" fmla="*/ 3 h 28"/>
                    <a:gd name="T92" fmla="*/ 2 w 31"/>
                    <a:gd name="T93" fmla="*/ 4 h 28"/>
                    <a:gd name="T94" fmla="*/ 0 w 31"/>
                    <a:gd name="T95" fmla="*/ 7 h 28"/>
                    <a:gd name="T96" fmla="*/ 0 w 31"/>
                    <a:gd name="T97" fmla="*/ 10 h 2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"/>
                    <a:gd name="T148" fmla="*/ 0 h 28"/>
                    <a:gd name="T149" fmla="*/ 31 w 31"/>
                    <a:gd name="T150" fmla="*/ 28 h 2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" h="28">
                      <a:moveTo>
                        <a:pt x="0" y="10"/>
                      </a:move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3" y="16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20"/>
                      </a:lnTo>
                      <a:lnTo>
                        <a:pt x="15" y="22"/>
                      </a:lnTo>
                      <a:lnTo>
                        <a:pt x="16" y="23"/>
                      </a:lnTo>
                      <a:lnTo>
                        <a:pt x="18" y="23"/>
                      </a:lnTo>
                      <a:lnTo>
                        <a:pt x="19" y="23"/>
                      </a:lnTo>
                      <a:lnTo>
                        <a:pt x="19" y="25"/>
                      </a:lnTo>
                      <a:lnTo>
                        <a:pt x="21" y="26"/>
                      </a:lnTo>
                      <a:lnTo>
                        <a:pt x="21" y="28"/>
                      </a:lnTo>
                      <a:lnTo>
                        <a:pt x="22" y="28"/>
                      </a:lnTo>
                      <a:lnTo>
                        <a:pt x="24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5"/>
                      </a:lnTo>
                      <a:lnTo>
                        <a:pt x="30" y="23"/>
                      </a:lnTo>
                      <a:lnTo>
                        <a:pt x="31" y="22"/>
                      </a:lnTo>
                      <a:lnTo>
                        <a:pt x="31" y="19"/>
                      </a:lnTo>
                      <a:lnTo>
                        <a:pt x="31" y="17"/>
                      </a:lnTo>
                      <a:lnTo>
                        <a:pt x="30" y="14"/>
                      </a:lnTo>
                      <a:lnTo>
                        <a:pt x="30" y="13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5" y="4"/>
                      </a:lnTo>
                      <a:lnTo>
                        <a:pt x="25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21" name="Freeform 140">
                  <a:extLst>
                    <a:ext uri="{FF2B5EF4-FFF2-40B4-BE49-F238E27FC236}">
                      <a16:creationId xmlns:a16="http://schemas.microsoft.com/office/drawing/2014/main" id="{FECE77C6-2D69-4FA8-9835-DEFFB03266F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48" y="3639"/>
                  <a:ext cx="30" cy="20"/>
                </a:xfrm>
                <a:custGeom>
                  <a:avLst/>
                  <a:gdLst>
                    <a:gd name="T0" fmla="*/ 6 w 30"/>
                    <a:gd name="T1" fmla="*/ 0 h 20"/>
                    <a:gd name="T2" fmla="*/ 9 w 30"/>
                    <a:gd name="T3" fmla="*/ 0 h 20"/>
                    <a:gd name="T4" fmla="*/ 12 w 30"/>
                    <a:gd name="T5" fmla="*/ 2 h 20"/>
                    <a:gd name="T6" fmla="*/ 15 w 30"/>
                    <a:gd name="T7" fmla="*/ 5 h 20"/>
                    <a:gd name="T8" fmla="*/ 18 w 30"/>
                    <a:gd name="T9" fmla="*/ 8 h 20"/>
                    <a:gd name="T10" fmla="*/ 21 w 30"/>
                    <a:gd name="T11" fmla="*/ 9 h 20"/>
                    <a:gd name="T12" fmla="*/ 24 w 30"/>
                    <a:gd name="T13" fmla="*/ 12 h 20"/>
                    <a:gd name="T14" fmla="*/ 27 w 30"/>
                    <a:gd name="T15" fmla="*/ 15 h 20"/>
                    <a:gd name="T16" fmla="*/ 30 w 30"/>
                    <a:gd name="T17" fmla="*/ 17 h 20"/>
                    <a:gd name="T18" fmla="*/ 30 w 30"/>
                    <a:gd name="T19" fmla="*/ 17 h 20"/>
                    <a:gd name="T20" fmla="*/ 30 w 30"/>
                    <a:gd name="T21" fmla="*/ 17 h 20"/>
                    <a:gd name="T22" fmla="*/ 30 w 30"/>
                    <a:gd name="T23" fmla="*/ 18 h 20"/>
                    <a:gd name="T24" fmla="*/ 28 w 30"/>
                    <a:gd name="T25" fmla="*/ 18 h 20"/>
                    <a:gd name="T26" fmla="*/ 28 w 30"/>
                    <a:gd name="T27" fmla="*/ 20 h 20"/>
                    <a:gd name="T28" fmla="*/ 28 w 30"/>
                    <a:gd name="T29" fmla="*/ 20 h 20"/>
                    <a:gd name="T30" fmla="*/ 27 w 30"/>
                    <a:gd name="T31" fmla="*/ 20 h 20"/>
                    <a:gd name="T32" fmla="*/ 27 w 30"/>
                    <a:gd name="T33" fmla="*/ 20 h 20"/>
                    <a:gd name="T34" fmla="*/ 9 w 30"/>
                    <a:gd name="T35" fmla="*/ 20 h 20"/>
                    <a:gd name="T36" fmla="*/ 9 w 30"/>
                    <a:gd name="T37" fmla="*/ 20 h 20"/>
                    <a:gd name="T38" fmla="*/ 9 w 30"/>
                    <a:gd name="T39" fmla="*/ 20 h 20"/>
                    <a:gd name="T40" fmla="*/ 7 w 30"/>
                    <a:gd name="T41" fmla="*/ 20 h 20"/>
                    <a:gd name="T42" fmla="*/ 7 w 30"/>
                    <a:gd name="T43" fmla="*/ 20 h 20"/>
                    <a:gd name="T44" fmla="*/ 6 w 30"/>
                    <a:gd name="T45" fmla="*/ 20 h 20"/>
                    <a:gd name="T46" fmla="*/ 6 w 30"/>
                    <a:gd name="T47" fmla="*/ 18 h 20"/>
                    <a:gd name="T48" fmla="*/ 6 w 30"/>
                    <a:gd name="T49" fmla="*/ 18 h 20"/>
                    <a:gd name="T50" fmla="*/ 6 w 30"/>
                    <a:gd name="T51" fmla="*/ 18 h 20"/>
                    <a:gd name="T52" fmla="*/ 6 w 30"/>
                    <a:gd name="T53" fmla="*/ 15 h 20"/>
                    <a:gd name="T54" fmla="*/ 4 w 30"/>
                    <a:gd name="T55" fmla="*/ 12 h 20"/>
                    <a:gd name="T56" fmla="*/ 4 w 30"/>
                    <a:gd name="T57" fmla="*/ 11 h 20"/>
                    <a:gd name="T58" fmla="*/ 3 w 30"/>
                    <a:gd name="T59" fmla="*/ 8 h 20"/>
                    <a:gd name="T60" fmla="*/ 2 w 30"/>
                    <a:gd name="T61" fmla="*/ 6 h 20"/>
                    <a:gd name="T62" fmla="*/ 2 w 30"/>
                    <a:gd name="T63" fmla="*/ 5 h 20"/>
                    <a:gd name="T64" fmla="*/ 0 w 30"/>
                    <a:gd name="T65" fmla="*/ 2 h 20"/>
                    <a:gd name="T66" fmla="*/ 0 w 30"/>
                    <a:gd name="T67" fmla="*/ 0 h 20"/>
                    <a:gd name="T68" fmla="*/ 0 w 30"/>
                    <a:gd name="T69" fmla="*/ 0 h 20"/>
                    <a:gd name="T70" fmla="*/ 2 w 30"/>
                    <a:gd name="T71" fmla="*/ 0 h 20"/>
                    <a:gd name="T72" fmla="*/ 2 w 30"/>
                    <a:gd name="T73" fmla="*/ 0 h 20"/>
                    <a:gd name="T74" fmla="*/ 3 w 30"/>
                    <a:gd name="T75" fmla="*/ 0 h 20"/>
                    <a:gd name="T76" fmla="*/ 3 w 30"/>
                    <a:gd name="T77" fmla="*/ 0 h 20"/>
                    <a:gd name="T78" fmla="*/ 4 w 30"/>
                    <a:gd name="T79" fmla="*/ 0 h 20"/>
                    <a:gd name="T80" fmla="*/ 4 w 30"/>
                    <a:gd name="T81" fmla="*/ 0 h 20"/>
                    <a:gd name="T82" fmla="*/ 6 w 30"/>
                    <a:gd name="T83" fmla="*/ 0 h 2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0"/>
                    <a:gd name="T127" fmla="*/ 0 h 20"/>
                    <a:gd name="T128" fmla="*/ 30 w 30"/>
                    <a:gd name="T129" fmla="*/ 20 h 2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0" h="20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12" y="2"/>
                      </a:lnTo>
                      <a:lnTo>
                        <a:pt x="15" y="5"/>
                      </a:lnTo>
                      <a:lnTo>
                        <a:pt x="18" y="8"/>
                      </a:lnTo>
                      <a:lnTo>
                        <a:pt x="21" y="9"/>
                      </a:lnTo>
                      <a:lnTo>
                        <a:pt x="24" y="12"/>
                      </a:lnTo>
                      <a:lnTo>
                        <a:pt x="27" y="15"/>
                      </a:lnTo>
                      <a:lnTo>
                        <a:pt x="30" y="17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8" y="20"/>
                      </a:lnTo>
                      <a:lnTo>
                        <a:pt x="27" y="20"/>
                      </a:lnTo>
                      <a:lnTo>
                        <a:pt x="9" y="20"/>
                      </a:lnTo>
                      <a:lnTo>
                        <a:pt x="7" y="20"/>
                      </a:lnTo>
                      <a:lnTo>
                        <a:pt x="6" y="20"/>
                      </a:lnTo>
                      <a:lnTo>
                        <a:pt x="6" y="18"/>
                      </a:lnTo>
                      <a:lnTo>
                        <a:pt x="6" y="15"/>
                      </a:lnTo>
                      <a:lnTo>
                        <a:pt x="4" y="12"/>
                      </a:lnTo>
                      <a:lnTo>
                        <a:pt x="4" y="11"/>
                      </a:lnTo>
                      <a:lnTo>
                        <a:pt x="3" y="8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22" name="Freeform 141">
                  <a:extLst>
                    <a:ext uri="{FF2B5EF4-FFF2-40B4-BE49-F238E27FC236}">
                      <a16:creationId xmlns:a16="http://schemas.microsoft.com/office/drawing/2014/main" id="{F30D6078-B52D-44AD-9132-A72246A3041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24" y="3706"/>
                  <a:ext cx="38" cy="24"/>
                </a:xfrm>
                <a:custGeom>
                  <a:avLst/>
                  <a:gdLst>
                    <a:gd name="T0" fmla="*/ 9 w 38"/>
                    <a:gd name="T1" fmla="*/ 0 h 24"/>
                    <a:gd name="T2" fmla="*/ 15 w 38"/>
                    <a:gd name="T3" fmla="*/ 0 h 24"/>
                    <a:gd name="T4" fmla="*/ 19 w 38"/>
                    <a:gd name="T5" fmla="*/ 2 h 24"/>
                    <a:gd name="T6" fmla="*/ 24 w 38"/>
                    <a:gd name="T7" fmla="*/ 5 h 24"/>
                    <a:gd name="T8" fmla="*/ 26 w 38"/>
                    <a:gd name="T9" fmla="*/ 8 h 24"/>
                    <a:gd name="T10" fmla="*/ 29 w 38"/>
                    <a:gd name="T11" fmla="*/ 11 h 24"/>
                    <a:gd name="T12" fmla="*/ 32 w 38"/>
                    <a:gd name="T13" fmla="*/ 15 h 24"/>
                    <a:gd name="T14" fmla="*/ 35 w 38"/>
                    <a:gd name="T15" fmla="*/ 18 h 24"/>
                    <a:gd name="T16" fmla="*/ 38 w 38"/>
                    <a:gd name="T17" fmla="*/ 21 h 24"/>
                    <a:gd name="T18" fmla="*/ 37 w 38"/>
                    <a:gd name="T19" fmla="*/ 22 h 24"/>
                    <a:gd name="T20" fmla="*/ 35 w 38"/>
                    <a:gd name="T21" fmla="*/ 22 h 24"/>
                    <a:gd name="T22" fmla="*/ 34 w 38"/>
                    <a:gd name="T23" fmla="*/ 24 h 24"/>
                    <a:gd name="T24" fmla="*/ 32 w 38"/>
                    <a:gd name="T25" fmla="*/ 24 h 24"/>
                    <a:gd name="T26" fmla="*/ 29 w 38"/>
                    <a:gd name="T27" fmla="*/ 24 h 24"/>
                    <a:gd name="T28" fmla="*/ 28 w 38"/>
                    <a:gd name="T29" fmla="*/ 24 h 24"/>
                    <a:gd name="T30" fmla="*/ 26 w 38"/>
                    <a:gd name="T31" fmla="*/ 24 h 24"/>
                    <a:gd name="T32" fmla="*/ 26 w 38"/>
                    <a:gd name="T33" fmla="*/ 24 h 24"/>
                    <a:gd name="T34" fmla="*/ 25 w 38"/>
                    <a:gd name="T35" fmla="*/ 24 h 24"/>
                    <a:gd name="T36" fmla="*/ 22 w 38"/>
                    <a:gd name="T37" fmla="*/ 22 h 24"/>
                    <a:gd name="T38" fmla="*/ 19 w 38"/>
                    <a:gd name="T39" fmla="*/ 19 h 24"/>
                    <a:gd name="T40" fmla="*/ 15 w 38"/>
                    <a:gd name="T41" fmla="*/ 16 h 24"/>
                    <a:gd name="T42" fmla="*/ 10 w 38"/>
                    <a:gd name="T43" fmla="*/ 12 h 24"/>
                    <a:gd name="T44" fmla="*/ 6 w 38"/>
                    <a:gd name="T45" fmla="*/ 9 h 24"/>
                    <a:gd name="T46" fmla="*/ 3 w 38"/>
                    <a:gd name="T47" fmla="*/ 5 h 24"/>
                    <a:gd name="T48" fmla="*/ 0 w 38"/>
                    <a:gd name="T49" fmla="*/ 2 h 24"/>
                    <a:gd name="T50" fmla="*/ 1 w 38"/>
                    <a:gd name="T51" fmla="*/ 2 h 24"/>
                    <a:gd name="T52" fmla="*/ 3 w 38"/>
                    <a:gd name="T53" fmla="*/ 0 h 24"/>
                    <a:gd name="T54" fmla="*/ 3 w 38"/>
                    <a:gd name="T55" fmla="*/ 0 h 24"/>
                    <a:gd name="T56" fmla="*/ 4 w 38"/>
                    <a:gd name="T57" fmla="*/ 0 h 24"/>
                    <a:gd name="T58" fmla="*/ 6 w 38"/>
                    <a:gd name="T59" fmla="*/ 0 h 24"/>
                    <a:gd name="T60" fmla="*/ 6 w 38"/>
                    <a:gd name="T61" fmla="*/ 0 h 24"/>
                    <a:gd name="T62" fmla="*/ 7 w 38"/>
                    <a:gd name="T63" fmla="*/ 0 h 24"/>
                    <a:gd name="T64" fmla="*/ 9 w 38"/>
                    <a:gd name="T65" fmla="*/ 0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"/>
                    <a:gd name="T100" fmla="*/ 0 h 24"/>
                    <a:gd name="T101" fmla="*/ 38 w 38"/>
                    <a:gd name="T102" fmla="*/ 24 h 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" h="24">
                      <a:moveTo>
                        <a:pt x="9" y="0"/>
                      </a:moveTo>
                      <a:lnTo>
                        <a:pt x="15" y="0"/>
                      </a:lnTo>
                      <a:lnTo>
                        <a:pt x="19" y="2"/>
                      </a:lnTo>
                      <a:lnTo>
                        <a:pt x="24" y="5"/>
                      </a:lnTo>
                      <a:lnTo>
                        <a:pt x="26" y="8"/>
                      </a:lnTo>
                      <a:lnTo>
                        <a:pt x="29" y="11"/>
                      </a:lnTo>
                      <a:lnTo>
                        <a:pt x="32" y="15"/>
                      </a:lnTo>
                      <a:lnTo>
                        <a:pt x="35" y="18"/>
                      </a:lnTo>
                      <a:lnTo>
                        <a:pt x="38" y="21"/>
                      </a:lnTo>
                      <a:lnTo>
                        <a:pt x="37" y="22"/>
                      </a:lnTo>
                      <a:lnTo>
                        <a:pt x="35" y="22"/>
                      </a:lnTo>
                      <a:lnTo>
                        <a:pt x="34" y="24"/>
                      </a:lnTo>
                      <a:lnTo>
                        <a:pt x="32" y="24"/>
                      </a:lnTo>
                      <a:lnTo>
                        <a:pt x="29" y="24"/>
                      </a:lnTo>
                      <a:lnTo>
                        <a:pt x="28" y="24"/>
                      </a:lnTo>
                      <a:lnTo>
                        <a:pt x="26" y="24"/>
                      </a:lnTo>
                      <a:lnTo>
                        <a:pt x="25" y="24"/>
                      </a:lnTo>
                      <a:lnTo>
                        <a:pt x="22" y="22"/>
                      </a:lnTo>
                      <a:lnTo>
                        <a:pt x="19" y="19"/>
                      </a:lnTo>
                      <a:lnTo>
                        <a:pt x="15" y="16"/>
                      </a:lnTo>
                      <a:lnTo>
                        <a:pt x="10" y="12"/>
                      </a:lnTo>
                      <a:lnTo>
                        <a:pt x="6" y="9"/>
                      </a:lnTo>
                      <a:lnTo>
                        <a:pt x="3" y="5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23" name="Freeform 142">
                  <a:extLst>
                    <a:ext uri="{FF2B5EF4-FFF2-40B4-BE49-F238E27FC236}">
                      <a16:creationId xmlns:a16="http://schemas.microsoft.com/office/drawing/2014/main" id="{EA079D98-336F-40C6-A512-25CEE49BBF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12" y="3722"/>
                  <a:ext cx="38" cy="39"/>
                </a:xfrm>
                <a:custGeom>
                  <a:avLst/>
                  <a:gdLst>
                    <a:gd name="T0" fmla="*/ 1 w 38"/>
                    <a:gd name="T1" fmla="*/ 0 h 39"/>
                    <a:gd name="T2" fmla="*/ 4 w 38"/>
                    <a:gd name="T3" fmla="*/ 0 h 39"/>
                    <a:gd name="T4" fmla="*/ 6 w 38"/>
                    <a:gd name="T5" fmla="*/ 2 h 39"/>
                    <a:gd name="T6" fmla="*/ 7 w 38"/>
                    <a:gd name="T7" fmla="*/ 2 h 39"/>
                    <a:gd name="T8" fmla="*/ 9 w 38"/>
                    <a:gd name="T9" fmla="*/ 3 h 39"/>
                    <a:gd name="T10" fmla="*/ 9 w 38"/>
                    <a:gd name="T11" fmla="*/ 5 h 39"/>
                    <a:gd name="T12" fmla="*/ 10 w 38"/>
                    <a:gd name="T13" fmla="*/ 6 h 39"/>
                    <a:gd name="T14" fmla="*/ 13 w 38"/>
                    <a:gd name="T15" fmla="*/ 8 h 39"/>
                    <a:gd name="T16" fmla="*/ 16 w 38"/>
                    <a:gd name="T17" fmla="*/ 8 h 39"/>
                    <a:gd name="T18" fmla="*/ 19 w 38"/>
                    <a:gd name="T19" fmla="*/ 8 h 39"/>
                    <a:gd name="T20" fmla="*/ 21 w 38"/>
                    <a:gd name="T21" fmla="*/ 8 h 39"/>
                    <a:gd name="T22" fmla="*/ 22 w 38"/>
                    <a:gd name="T23" fmla="*/ 8 h 39"/>
                    <a:gd name="T24" fmla="*/ 24 w 38"/>
                    <a:gd name="T25" fmla="*/ 11 h 39"/>
                    <a:gd name="T26" fmla="*/ 27 w 38"/>
                    <a:gd name="T27" fmla="*/ 20 h 39"/>
                    <a:gd name="T28" fmla="*/ 30 w 38"/>
                    <a:gd name="T29" fmla="*/ 27 h 39"/>
                    <a:gd name="T30" fmla="*/ 34 w 38"/>
                    <a:gd name="T31" fmla="*/ 36 h 39"/>
                    <a:gd name="T32" fmla="*/ 37 w 38"/>
                    <a:gd name="T33" fmla="*/ 39 h 39"/>
                    <a:gd name="T34" fmla="*/ 36 w 38"/>
                    <a:gd name="T35" fmla="*/ 39 h 39"/>
                    <a:gd name="T36" fmla="*/ 34 w 38"/>
                    <a:gd name="T37" fmla="*/ 39 h 39"/>
                    <a:gd name="T38" fmla="*/ 33 w 38"/>
                    <a:gd name="T39" fmla="*/ 39 h 39"/>
                    <a:gd name="T40" fmla="*/ 30 w 38"/>
                    <a:gd name="T41" fmla="*/ 39 h 39"/>
                    <a:gd name="T42" fmla="*/ 27 w 38"/>
                    <a:gd name="T43" fmla="*/ 38 h 39"/>
                    <a:gd name="T44" fmla="*/ 25 w 38"/>
                    <a:gd name="T45" fmla="*/ 36 h 39"/>
                    <a:gd name="T46" fmla="*/ 22 w 38"/>
                    <a:gd name="T47" fmla="*/ 33 h 39"/>
                    <a:gd name="T48" fmla="*/ 21 w 38"/>
                    <a:gd name="T49" fmla="*/ 33 h 39"/>
                    <a:gd name="T50" fmla="*/ 19 w 38"/>
                    <a:gd name="T51" fmla="*/ 35 h 39"/>
                    <a:gd name="T52" fmla="*/ 16 w 38"/>
                    <a:gd name="T53" fmla="*/ 36 h 39"/>
                    <a:gd name="T54" fmla="*/ 13 w 38"/>
                    <a:gd name="T55" fmla="*/ 38 h 39"/>
                    <a:gd name="T56" fmla="*/ 10 w 38"/>
                    <a:gd name="T57" fmla="*/ 36 h 39"/>
                    <a:gd name="T58" fmla="*/ 6 w 38"/>
                    <a:gd name="T59" fmla="*/ 30 h 39"/>
                    <a:gd name="T60" fmla="*/ 3 w 38"/>
                    <a:gd name="T61" fmla="*/ 21 h 39"/>
                    <a:gd name="T62" fmla="*/ 1 w 38"/>
                    <a:gd name="T63" fmla="*/ 12 h 39"/>
                    <a:gd name="T64" fmla="*/ 0 w 38"/>
                    <a:gd name="T65" fmla="*/ 8 h 39"/>
                    <a:gd name="T66" fmla="*/ 0 w 38"/>
                    <a:gd name="T67" fmla="*/ 5 h 39"/>
                    <a:gd name="T68" fmla="*/ 0 w 38"/>
                    <a:gd name="T69" fmla="*/ 3 h 39"/>
                    <a:gd name="T70" fmla="*/ 0 w 38"/>
                    <a:gd name="T71" fmla="*/ 0 h 3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8"/>
                    <a:gd name="T109" fmla="*/ 0 h 39"/>
                    <a:gd name="T110" fmla="*/ 38 w 38"/>
                    <a:gd name="T111" fmla="*/ 39 h 3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8" h="39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9" y="5"/>
                      </a:lnTo>
                      <a:lnTo>
                        <a:pt x="10" y="6"/>
                      </a:lnTo>
                      <a:lnTo>
                        <a:pt x="12" y="8"/>
                      </a:lnTo>
                      <a:lnTo>
                        <a:pt x="13" y="8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9" y="8"/>
                      </a:lnTo>
                      <a:lnTo>
                        <a:pt x="21" y="8"/>
                      </a:lnTo>
                      <a:lnTo>
                        <a:pt x="22" y="8"/>
                      </a:lnTo>
                      <a:lnTo>
                        <a:pt x="24" y="8"/>
                      </a:lnTo>
                      <a:lnTo>
                        <a:pt x="24" y="11"/>
                      </a:lnTo>
                      <a:lnTo>
                        <a:pt x="25" y="15"/>
                      </a:lnTo>
                      <a:lnTo>
                        <a:pt x="27" y="20"/>
                      </a:lnTo>
                      <a:lnTo>
                        <a:pt x="28" y="23"/>
                      </a:lnTo>
                      <a:lnTo>
                        <a:pt x="30" y="27"/>
                      </a:lnTo>
                      <a:lnTo>
                        <a:pt x="31" y="32"/>
                      </a:lnTo>
                      <a:lnTo>
                        <a:pt x="34" y="36"/>
                      </a:lnTo>
                      <a:lnTo>
                        <a:pt x="38" y="39"/>
                      </a:lnTo>
                      <a:lnTo>
                        <a:pt x="37" y="39"/>
                      </a:lnTo>
                      <a:lnTo>
                        <a:pt x="36" y="39"/>
                      </a:lnTo>
                      <a:lnTo>
                        <a:pt x="34" y="39"/>
                      </a:lnTo>
                      <a:lnTo>
                        <a:pt x="33" y="39"/>
                      </a:lnTo>
                      <a:lnTo>
                        <a:pt x="31" y="39"/>
                      </a:lnTo>
                      <a:lnTo>
                        <a:pt x="30" y="39"/>
                      </a:lnTo>
                      <a:lnTo>
                        <a:pt x="28" y="39"/>
                      </a:lnTo>
                      <a:lnTo>
                        <a:pt x="27" y="38"/>
                      </a:lnTo>
                      <a:lnTo>
                        <a:pt x="25" y="36"/>
                      </a:lnTo>
                      <a:lnTo>
                        <a:pt x="24" y="35"/>
                      </a:lnTo>
                      <a:lnTo>
                        <a:pt x="22" y="33"/>
                      </a:lnTo>
                      <a:lnTo>
                        <a:pt x="22" y="32"/>
                      </a:lnTo>
                      <a:lnTo>
                        <a:pt x="21" y="33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6" y="36"/>
                      </a:lnTo>
                      <a:lnTo>
                        <a:pt x="15" y="38"/>
                      </a:lnTo>
                      <a:lnTo>
                        <a:pt x="13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9" y="35"/>
                      </a:lnTo>
                      <a:lnTo>
                        <a:pt x="6" y="30"/>
                      </a:lnTo>
                      <a:lnTo>
                        <a:pt x="4" y="26"/>
                      </a:lnTo>
                      <a:lnTo>
                        <a:pt x="3" y="21"/>
                      </a:lnTo>
                      <a:lnTo>
                        <a:pt x="1" y="17"/>
                      </a:lnTo>
                      <a:lnTo>
                        <a:pt x="1" y="12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24" name="Freeform 143">
                  <a:extLst>
                    <a:ext uri="{FF2B5EF4-FFF2-40B4-BE49-F238E27FC236}">
                      <a16:creationId xmlns:a16="http://schemas.microsoft.com/office/drawing/2014/main" id="{0A6278CE-EBEE-4755-A9DC-D30F3DB708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70" y="3671"/>
                  <a:ext cx="33" cy="38"/>
                </a:xfrm>
                <a:custGeom>
                  <a:avLst/>
                  <a:gdLst>
                    <a:gd name="T0" fmla="*/ 0 w 33"/>
                    <a:gd name="T1" fmla="*/ 4 h 38"/>
                    <a:gd name="T2" fmla="*/ 3 w 33"/>
                    <a:gd name="T3" fmla="*/ 2 h 38"/>
                    <a:gd name="T4" fmla="*/ 5 w 33"/>
                    <a:gd name="T5" fmla="*/ 1 h 38"/>
                    <a:gd name="T6" fmla="*/ 6 w 33"/>
                    <a:gd name="T7" fmla="*/ 1 h 38"/>
                    <a:gd name="T8" fmla="*/ 11 w 33"/>
                    <a:gd name="T9" fmla="*/ 1 h 38"/>
                    <a:gd name="T10" fmla="*/ 17 w 33"/>
                    <a:gd name="T11" fmla="*/ 2 h 38"/>
                    <a:gd name="T12" fmla="*/ 24 w 33"/>
                    <a:gd name="T13" fmla="*/ 5 h 38"/>
                    <a:gd name="T14" fmla="*/ 30 w 33"/>
                    <a:gd name="T15" fmla="*/ 8 h 38"/>
                    <a:gd name="T16" fmla="*/ 33 w 33"/>
                    <a:gd name="T17" fmla="*/ 8 h 38"/>
                    <a:gd name="T18" fmla="*/ 33 w 33"/>
                    <a:gd name="T19" fmla="*/ 8 h 38"/>
                    <a:gd name="T20" fmla="*/ 33 w 33"/>
                    <a:gd name="T21" fmla="*/ 10 h 38"/>
                    <a:gd name="T22" fmla="*/ 33 w 33"/>
                    <a:gd name="T23" fmla="*/ 10 h 38"/>
                    <a:gd name="T24" fmla="*/ 33 w 33"/>
                    <a:gd name="T25" fmla="*/ 11 h 38"/>
                    <a:gd name="T26" fmla="*/ 33 w 33"/>
                    <a:gd name="T27" fmla="*/ 13 h 38"/>
                    <a:gd name="T28" fmla="*/ 31 w 33"/>
                    <a:gd name="T29" fmla="*/ 14 h 38"/>
                    <a:gd name="T30" fmla="*/ 31 w 33"/>
                    <a:gd name="T31" fmla="*/ 17 h 38"/>
                    <a:gd name="T32" fmla="*/ 30 w 33"/>
                    <a:gd name="T33" fmla="*/ 17 h 38"/>
                    <a:gd name="T34" fmla="*/ 30 w 33"/>
                    <a:gd name="T35" fmla="*/ 19 h 38"/>
                    <a:gd name="T36" fmla="*/ 29 w 33"/>
                    <a:gd name="T37" fmla="*/ 19 h 38"/>
                    <a:gd name="T38" fmla="*/ 26 w 33"/>
                    <a:gd name="T39" fmla="*/ 20 h 38"/>
                    <a:gd name="T40" fmla="*/ 23 w 33"/>
                    <a:gd name="T41" fmla="*/ 22 h 38"/>
                    <a:gd name="T42" fmla="*/ 20 w 33"/>
                    <a:gd name="T43" fmla="*/ 28 h 38"/>
                    <a:gd name="T44" fmla="*/ 17 w 33"/>
                    <a:gd name="T45" fmla="*/ 34 h 38"/>
                    <a:gd name="T46" fmla="*/ 14 w 33"/>
                    <a:gd name="T47" fmla="*/ 37 h 38"/>
                    <a:gd name="T48" fmla="*/ 3 w 33"/>
                    <a:gd name="T49" fmla="*/ 31 h 38"/>
                    <a:gd name="T50" fmla="*/ 6 w 33"/>
                    <a:gd name="T51" fmla="*/ 22 h 38"/>
                    <a:gd name="T52" fmla="*/ 11 w 33"/>
                    <a:gd name="T53" fmla="*/ 22 h 38"/>
                    <a:gd name="T54" fmla="*/ 15 w 33"/>
                    <a:gd name="T55" fmla="*/ 20 h 38"/>
                    <a:gd name="T56" fmla="*/ 18 w 33"/>
                    <a:gd name="T57" fmla="*/ 17 h 38"/>
                    <a:gd name="T58" fmla="*/ 18 w 33"/>
                    <a:gd name="T59" fmla="*/ 16 h 38"/>
                    <a:gd name="T60" fmla="*/ 14 w 33"/>
                    <a:gd name="T61" fmla="*/ 13 h 38"/>
                    <a:gd name="T62" fmla="*/ 6 w 33"/>
                    <a:gd name="T63" fmla="*/ 8 h 38"/>
                    <a:gd name="T64" fmla="*/ 2 w 33"/>
                    <a:gd name="T65" fmla="*/ 5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38"/>
                    <a:gd name="T101" fmla="*/ 33 w 33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38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7" y="2"/>
                      </a:lnTo>
                      <a:lnTo>
                        <a:pt x="20" y="4"/>
                      </a:lnTo>
                      <a:lnTo>
                        <a:pt x="24" y="5"/>
                      </a:lnTo>
                      <a:lnTo>
                        <a:pt x="27" y="7"/>
                      </a:lnTo>
                      <a:lnTo>
                        <a:pt x="30" y="8"/>
                      </a:lnTo>
                      <a:lnTo>
                        <a:pt x="33" y="8"/>
                      </a:lnTo>
                      <a:lnTo>
                        <a:pt x="33" y="10"/>
                      </a:lnTo>
                      <a:lnTo>
                        <a:pt x="33" y="11"/>
                      </a:lnTo>
                      <a:lnTo>
                        <a:pt x="33" y="13"/>
                      </a:lnTo>
                      <a:lnTo>
                        <a:pt x="31" y="14"/>
                      </a:lnTo>
                      <a:lnTo>
                        <a:pt x="31" y="16"/>
                      </a:lnTo>
                      <a:lnTo>
                        <a:pt x="31" y="17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19"/>
                      </a:lnTo>
                      <a:lnTo>
                        <a:pt x="27" y="19"/>
                      </a:lnTo>
                      <a:lnTo>
                        <a:pt x="26" y="20"/>
                      </a:lnTo>
                      <a:lnTo>
                        <a:pt x="23" y="22"/>
                      </a:lnTo>
                      <a:lnTo>
                        <a:pt x="21" y="25"/>
                      </a:lnTo>
                      <a:lnTo>
                        <a:pt x="20" y="28"/>
                      </a:lnTo>
                      <a:lnTo>
                        <a:pt x="18" y="31"/>
                      </a:lnTo>
                      <a:lnTo>
                        <a:pt x="17" y="34"/>
                      </a:lnTo>
                      <a:lnTo>
                        <a:pt x="15" y="35"/>
                      </a:lnTo>
                      <a:lnTo>
                        <a:pt x="14" y="37"/>
                      </a:lnTo>
                      <a:lnTo>
                        <a:pt x="11" y="38"/>
                      </a:lnTo>
                      <a:lnTo>
                        <a:pt x="3" y="31"/>
                      </a:lnTo>
                      <a:lnTo>
                        <a:pt x="3" y="22"/>
                      </a:lnTo>
                      <a:lnTo>
                        <a:pt x="6" y="22"/>
                      </a:lnTo>
                      <a:lnTo>
                        <a:pt x="8" y="22"/>
                      </a:lnTo>
                      <a:lnTo>
                        <a:pt x="11" y="22"/>
                      </a:lnTo>
                      <a:lnTo>
                        <a:pt x="14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5" y="14"/>
                      </a:lnTo>
                      <a:lnTo>
                        <a:pt x="14" y="13"/>
                      </a:lnTo>
                      <a:lnTo>
                        <a:pt x="11" y="10"/>
                      </a:lnTo>
                      <a:lnTo>
                        <a:pt x="6" y="8"/>
                      </a:lnTo>
                      <a:lnTo>
                        <a:pt x="3" y="7"/>
                      </a:lnTo>
                      <a:lnTo>
                        <a:pt x="2" y="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25" name="Freeform 144">
                  <a:extLst>
                    <a:ext uri="{FF2B5EF4-FFF2-40B4-BE49-F238E27FC236}">
                      <a16:creationId xmlns:a16="http://schemas.microsoft.com/office/drawing/2014/main" id="{3985E7C1-FD52-4E8F-9D9E-213D921CC1E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10" y="3783"/>
                  <a:ext cx="14" cy="37"/>
                </a:xfrm>
                <a:custGeom>
                  <a:avLst/>
                  <a:gdLst>
                    <a:gd name="T0" fmla="*/ 14 w 14"/>
                    <a:gd name="T1" fmla="*/ 15 h 37"/>
                    <a:gd name="T2" fmla="*/ 12 w 14"/>
                    <a:gd name="T3" fmla="*/ 18 h 37"/>
                    <a:gd name="T4" fmla="*/ 12 w 14"/>
                    <a:gd name="T5" fmla="*/ 21 h 37"/>
                    <a:gd name="T6" fmla="*/ 11 w 14"/>
                    <a:gd name="T7" fmla="*/ 26 h 37"/>
                    <a:gd name="T8" fmla="*/ 11 w 14"/>
                    <a:gd name="T9" fmla="*/ 28 h 37"/>
                    <a:gd name="T10" fmla="*/ 9 w 14"/>
                    <a:gd name="T11" fmla="*/ 31 h 37"/>
                    <a:gd name="T12" fmla="*/ 6 w 14"/>
                    <a:gd name="T13" fmla="*/ 34 h 37"/>
                    <a:gd name="T14" fmla="*/ 5 w 14"/>
                    <a:gd name="T15" fmla="*/ 36 h 37"/>
                    <a:gd name="T16" fmla="*/ 2 w 14"/>
                    <a:gd name="T17" fmla="*/ 37 h 37"/>
                    <a:gd name="T18" fmla="*/ 2 w 14"/>
                    <a:gd name="T19" fmla="*/ 24 h 37"/>
                    <a:gd name="T20" fmla="*/ 3 w 14"/>
                    <a:gd name="T21" fmla="*/ 24 h 37"/>
                    <a:gd name="T22" fmla="*/ 3 w 14"/>
                    <a:gd name="T23" fmla="*/ 23 h 37"/>
                    <a:gd name="T24" fmla="*/ 3 w 14"/>
                    <a:gd name="T25" fmla="*/ 21 h 37"/>
                    <a:gd name="T26" fmla="*/ 3 w 14"/>
                    <a:gd name="T27" fmla="*/ 21 h 37"/>
                    <a:gd name="T28" fmla="*/ 3 w 14"/>
                    <a:gd name="T29" fmla="*/ 20 h 37"/>
                    <a:gd name="T30" fmla="*/ 5 w 14"/>
                    <a:gd name="T31" fmla="*/ 18 h 37"/>
                    <a:gd name="T32" fmla="*/ 5 w 14"/>
                    <a:gd name="T33" fmla="*/ 18 h 37"/>
                    <a:gd name="T34" fmla="*/ 5 w 14"/>
                    <a:gd name="T35" fmla="*/ 17 h 37"/>
                    <a:gd name="T36" fmla="*/ 3 w 14"/>
                    <a:gd name="T37" fmla="*/ 15 h 37"/>
                    <a:gd name="T38" fmla="*/ 2 w 14"/>
                    <a:gd name="T39" fmla="*/ 15 h 37"/>
                    <a:gd name="T40" fmla="*/ 2 w 14"/>
                    <a:gd name="T41" fmla="*/ 14 h 37"/>
                    <a:gd name="T42" fmla="*/ 0 w 14"/>
                    <a:gd name="T43" fmla="*/ 12 h 37"/>
                    <a:gd name="T44" fmla="*/ 0 w 14"/>
                    <a:gd name="T45" fmla="*/ 11 h 37"/>
                    <a:gd name="T46" fmla="*/ 0 w 14"/>
                    <a:gd name="T47" fmla="*/ 9 h 37"/>
                    <a:gd name="T48" fmla="*/ 0 w 14"/>
                    <a:gd name="T49" fmla="*/ 8 h 37"/>
                    <a:gd name="T50" fmla="*/ 0 w 14"/>
                    <a:gd name="T51" fmla="*/ 8 h 37"/>
                    <a:gd name="T52" fmla="*/ 0 w 14"/>
                    <a:gd name="T53" fmla="*/ 6 h 37"/>
                    <a:gd name="T54" fmla="*/ 0 w 14"/>
                    <a:gd name="T55" fmla="*/ 5 h 37"/>
                    <a:gd name="T56" fmla="*/ 0 w 14"/>
                    <a:gd name="T57" fmla="*/ 3 h 37"/>
                    <a:gd name="T58" fmla="*/ 0 w 14"/>
                    <a:gd name="T59" fmla="*/ 3 h 37"/>
                    <a:gd name="T60" fmla="*/ 0 w 14"/>
                    <a:gd name="T61" fmla="*/ 2 h 37"/>
                    <a:gd name="T62" fmla="*/ 0 w 14"/>
                    <a:gd name="T63" fmla="*/ 2 h 37"/>
                    <a:gd name="T64" fmla="*/ 0 w 14"/>
                    <a:gd name="T65" fmla="*/ 0 h 37"/>
                    <a:gd name="T66" fmla="*/ 0 w 14"/>
                    <a:gd name="T67" fmla="*/ 0 h 37"/>
                    <a:gd name="T68" fmla="*/ 2 w 14"/>
                    <a:gd name="T69" fmla="*/ 2 h 37"/>
                    <a:gd name="T70" fmla="*/ 5 w 14"/>
                    <a:gd name="T71" fmla="*/ 2 h 37"/>
                    <a:gd name="T72" fmla="*/ 6 w 14"/>
                    <a:gd name="T73" fmla="*/ 3 h 37"/>
                    <a:gd name="T74" fmla="*/ 9 w 14"/>
                    <a:gd name="T75" fmla="*/ 6 h 37"/>
                    <a:gd name="T76" fmla="*/ 11 w 14"/>
                    <a:gd name="T77" fmla="*/ 8 h 37"/>
                    <a:gd name="T78" fmla="*/ 12 w 14"/>
                    <a:gd name="T79" fmla="*/ 11 h 37"/>
                    <a:gd name="T80" fmla="*/ 12 w 14"/>
                    <a:gd name="T81" fmla="*/ 12 h 37"/>
                    <a:gd name="T82" fmla="*/ 14 w 14"/>
                    <a:gd name="T83" fmla="*/ 15 h 3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"/>
                    <a:gd name="T127" fmla="*/ 0 h 37"/>
                    <a:gd name="T128" fmla="*/ 14 w 14"/>
                    <a:gd name="T129" fmla="*/ 37 h 3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" h="37">
                      <a:moveTo>
                        <a:pt x="14" y="15"/>
                      </a:moveTo>
                      <a:lnTo>
                        <a:pt x="12" y="18"/>
                      </a:lnTo>
                      <a:lnTo>
                        <a:pt x="12" y="21"/>
                      </a:lnTo>
                      <a:lnTo>
                        <a:pt x="11" y="26"/>
                      </a:lnTo>
                      <a:lnTo>
                        <a:pt x="11" y="28"/>
                      </a:lnTo>
                      <a:lnTo>
                        <a:pt x="9" y="31"/>
                      </a:lnTo>
                      <a:lnTo>
                        <a:pt x="6" y="34"/>
                      </a:lnTo>
                      <a:lnTo>
                        <a:pt x="5" y="36"/>
                      </a:lnTo>
                      <a:lnTo>
                        <a:pt x="2" y="37"/>
                      </a:lnTo>
                      <a:lnTo>
                        <a:pt x="2" y="24"/>
                      </a:lnTo>
                      <a:lnTo>
                        <a:pt x="3" y="24"/>
                      </a:lnTo>
                      <a:lnTo>
                        <a:pt x="3" y="23"/>
                      </a:lnTo>
                      <a:lnTo>
                        <a:pt x="3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11" y="8"/>
                      </a:lnTo>
                      <a:lnTo>
                        <a:pt x="12" y="11"/>
                      </a:lnTo>
                      <a:lnTo>
                        <a:pt x="12" y="12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26" name="Freeform 145">
                  <a:extLst>
                    <a:ext uri="{FF2B5EF4-FFF2-40B4-BE49-F238E27FC236}">
                      <a16:creationId xmlns:a16="http://schemas.microsoft.com/office/drawing/2014/main" id="{5AE120DB-92F4-4FE7-BA86-61BE24FCB3C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52" y="3822"/>
                  <a:ext cx="10" cy="30"/>
                </a:xfrm>
                <a:custGeom>
                  <a:avLst/>
                  <a:gdLst>
                    <a:gd name="T0" fmla="*/ 0 w 10"/>
                    <a:gd name="T1" fmla="*/ 30 h 30"/>
                    <a:gd name="T2" fmla="*/ 4 w 10"/>
                    <a:gd name="T3" fmla="*/ 28 h 30"/>
                    <a:gd name="T4" fmla="*/ 6 w 10"/>
                    <a:gd name="T5" fmla="*/ 27 h 30"/>
                    <a:gd name="T6" fmla="*/ 7 w 10"/>
                    <a:gd name="T7" fmla="*/ 25 h 30"/>
                    <a:gd name="T8" fmla="*/ 9 w 10"/>
                    <a:gd name="T9" fmla="*/ 24 h 30"/>
                    <a:gd name="T10" fmla="*/ 9 w 10"/>
                    <a:gd name="T11" fmla="*/ 21 h 30"/>
                    <a:gd name="T12" fmla="*/ 9 w 10"/>
                    <a:gd name="T13" fmla="*/ 18 h 30"/>
                    <a:gd name="T14" fmla="*/ 9 w 10"/>
                    <a:gd name="T15" fmla="*/ 16 h 30"/>
                    <a:gd name="T16" fmla="*/ 10 w 10"/>
                    <a:gd name="T17" fmla="*/ 12 h 30"/>
                    <a:gd name="T18" fmla="*/ 9 w 10"/>
                    <a:gd name="T19" fmla="*/ 12 h 30"/>
                    <a:gd name="T20" fmla="*/ 7 w 10"/>
                    <a:gd name="T21" fmla="*/ 10 h 30"/>
                    <a:gd name="T22" fmla="*/ 6 w 10"/>
                    <a:gd name="T23" fmla="*/ 7 h 30"/>
                    <a:gd name="T24" fmla="*/ 6 w 10"/>
                    <a:gd name="T25" fmla="*/ 6 h 30"/>
                    <a:gd name="T26" fmla="*/ 4 w 10"/>
                    <a:gd name="T27" fmla="*/ 4 h 30"/>
                    <a:gd name="T28" fmla="*/ 4 w 10"/>
                    <a:gd name="T29" fmla="*/ 3 h 30"/>
                    <a:gd name="T30" fmla="*/ 3 w 10"/>
                    <a:gd name="T31" fmla="*/ 1 h 30"/>
                    <a:gd name="T32" fmla="*/ 0 w 10"/>
                    <a:gd name="T33" fmla="*/ 0 h 30"/>
                    <a:gd name="T34" fmla="*/ 0 w 10"/>
                    <a:gd name="T35" fmla="*/ 7 h 30"/>
                    <a:gd name="T36" fmla="*/ 0 w 10"/>
                    <a:gd name="T37" fmla="*/ 12 h 30"/>
                    <a:gd name="T38" fmla="*/ 0 w 10"/>
                    <a:gd name="T39" fmla="*/ 15 h 30"/>
                    <a:gd name="T40" fmla="*/ 0 w 10"/>
                    <a:gd name="T41" fmla="*/ 18 h 30"/>
                    <a:gd name="T42" fmla="*/ 0 w 10"/>
                    <a:gd name="T43" fmla="*/ 21 h 30"/>
                    <a:gd name="T44" fmla="*/ 0 w 10"/>
                    <a:gd name="T45" fmla="*/ 22 h 30"/>
                    <a:gd name="T46" fmla="*/ 0 w 10"/>
                    <a:gd name="T47" fmla="*/ 25 h 30"/>
                    <a:gd name="T48" fmla="*/ 0 w 10"/>
                    <a:gd name="T49" fmla="*/ 30 h 3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"/>
                    <a:gd name="T76" fmla="*/ 0 h 30"/>
                    <a:gd name="T77" fmla="*/ 10 w 10"/>
                    <a:gd name="T78" fmla="*/ 30 h 3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" h="30">
                      <a:moveTo>
                        <a:pt x="0" y="30"/>
                      </a:move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7" y="25"/>
                      </a:lnTo>
                      <a:lnTo>
                        <a:pt x="9" y="24"/>
                      </a:lnTo>
                      <a:lnTo>
                        <a:pt x="9" y="21"/>
                      </a:lnTo>
                      <a:lnTo>
                        <a:pt x="9" y="18"/>
                      </a:lnTo>
                      <a:lnTo>
                        <a:pt x="9" y="16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7" y="10"/>
                      </a:lnTo>
                      <a:lnTo>
                        <a:pt x="6" y="7"/>
                      </a:ln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27" name="Freeform 146">
                  <a:extLst>
                    <a:ext uri="{FF2B5EF4-FFF2-40B4-BE49-F238E27FC236}">
                      <a16:creationId xmlns:a16="http://schemas.microsoft.com/office/drawing/2014/main" id="{D94C69B9-CF9C-4F4A-B2B7-B95BD9F3EFC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37" y="3822"/>
                  <a:ext cx="9" cy="34"/>
                </a:xfrm>
                <a:custGeom>
                  <a:avLst/>
                  <a:gdLst>
                    <a:gd name="T0" fmla="*/ 9 w 9"/>
                    <a:gd name="T1" fmla="*/ 0 h 34"/>
                    <a:gd name="T2" fmla="*/ 9 w 9"/>
                    <a:gd name="T3" fmla="*/ 6 h 34"/>
                    <a:gd name="T4" fmla="*/ 9 w 9"/>
                    <a:gd name="T5" fmla="*/ 10 h 34"/>
                    <a:gd name="T6" fmla="*/ 9 w 9"/>
                    <a:gd name="T7" fmla="*/ 15 h 34"/>
                    <a:gd name="T8" fmla="*/ 9 w 9"/>
                    <a:gd name="T9" fmla="*/ 19 h 34"/>
                    <a:gd name="T10" fmla="*/ 9 w 9"/>
                    <a:gd name="T11" fmla="*/ 22 h 34"/>
                    <a:gd name="T12" fmla="*/ 9 w 9"/>
                    <a:gd name="T13" fmla="*/ 25 h 34"/>
                    <a:gd name="T14" fmla="*/ 9 w 9"/>
                    <a:gd name="T15" fmla="*/ 30 h 34"/>
                    <a:gd name="T16" fmla="*/ 9 w 9"/>
                    <a:gd name="T17" fmla="*/ 34 h 34"/>
                    <a:gd name="T18" fmla="*/ 6 w 9"/>
                    <a:gd name="T19" fmla="*/ 33 h 34"/>
                    <a:gd name="T20" fmla="*/ 5 w 9"/>
                    <a:gd name="T21" fmla="*/ 31 h 34"/>
                    <a:gd name="T22" fmla="*/ 2 w 9"/>
                    <a:gd name="T23" fmla="*/ 28 h 34"/>
                    <a:gd name="T24" fmla="*/ 2 w 9"/>
                    <a:gd name="T25" fmla="*/ 27 h 34"/>
                    <a:gd name="T26" fmla="*/ 0 w 9"/>
                    <a:gd name="T27" fmla="*/ 24 h 34"/>
                    <a:gd name="T28" fmla="*/ 0 w 9"/>
                    <a:gd name="T29" fmla="*/ 22 h 34"/>
                    <a:gd name="T30" fmla="*/ 0 w 9"/>
                    <a:gd name="T31" fmla="*/ 19 h 34"/>
                    <a:gd name="T32" fmla="*/ 0 w 9"/>
                    <a:gd name="T33" fmla="*/ 16 h 34"/>
                    <a:gd name="T34" fmla="*/ 0 w 9"/>
                    <a:gd name="T35" fmla="*/ 13 h 34"/>
                    <a:gd name="T36" fmla="*/ 0 w 9"/>
                    <a:gd name="T37" fmla="*/ 12 h 34"/>
                    <a:gd name="T38" fmla="*/ 0 w 9"/>
                    <a:gd name="T39" fmla="*/ 9 h 34"/>
                    <a:gd name="T40" fmla="*/ 0 w 9"/>
                    <a:gd name="T41" fmla="*/ 7 h 34"/>
                    <a:gd name="T42" fmla="*/ 0 w 9"/>
                    <a:gd name="T43" fmla="*/ 6 h 34"/>
                    <a:gd name="T44" fmla="*/ 2 w 9"/>
                    <a:gd name="T45" fmla="*/ 4 h 34"/>
                    <a:gd name="T46" fmla="*/ 2 w 9"/>
                    <a:gd name="T47" fmla="*/ 3 h 34"/>
                    <a:gd name="T48" fmla="*/ 2 w 9"/>
                    <a:gd name="T49" fmla="*/ 0 h 34"/>
                    <a:gd name="T50" fmla="*/ 3 w 9"/>
                    <a:gd name="T51" fmla="*/ 0 h 34"/>
                    <a:gd name="T52" fmla="*/ 5 w 9"/>
                    <a:gd name="T53" fmla="*/ 0 h 34"/>
                    <a:gd name="T54" fmla="*/ 5 w 9"/>
                    <a:gd name="T55" fmla="*/ 0 h 34"/>
                    <a:gd name="T56" fmla="*/ 6 w 9"/>
                    <a:gd name="T57" fmla="*/ 0 h 34"/>
                    <a:gd name="T58" fmla="*/ 6 w 9"/>
                    <a:gd name="T59" fmla="*/ 0 h 34"/>
                    <a:gd name="T60" fmla="*/ 8 w 9"/>
                    <a:gd name="T61" fmla="*/ 0 h 34"/>
                    <a:gd name="T62" fmla="*/ 8 w 9"/>
                    <a:gd name="T63" fmla="*/ 0 h 34"/>
                    <a:gd name="T64" fmla="*/ 9 w 9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"/>
                    <a:gd name="T100" fmla="*/ 0 h 34"/>
                    <a:gd name="T101" fmla="*/ 9 w 9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" h="34">
                      <a:moveTo>
                        <a:pt x="9" y="0"/>
                      </a:moveTo>
                      <a:lnTo>
                        <a:pt x="9" y="6"/>
                      </a:lnTo>
                      <a:lnTo>
                        <a:pt x="9" y="10"/>
                      </a:lnTo>
                      <a:lnTo>
                        <a:pt x="9" y="15"/>
                      </a:lnTo>
                      <a:lnTo>
                        <a:pt x="9" y="19"/>
                      </a:lnTo>
                      <a:lnTo>
                        <a:pt x="9" y="22"/>
                      </a:lnTo>
                      <a:lnTo>
                        <a:pt x="9" y="25"/>
                      </a:lnTo>
                      <a:lnTo>
                        <a:pt x="9" y="30"/>
                      </a:lnTo>
                      <a:lnTo>
                        <a:pt x="9" y="34"/>
                      </a:lnTo>
                      <a:lnTo>
                        <a:pt x="6" y="33"/>
                      </a:lnTo>
                      <a:lnTo>
                        <a:pt x="5" y="31"/>
                      </a:lnTo>
                      <a:lnTo>
                        <a:pt x="2" y="28"/>
                      </a:lnTo>
                      <a:lnTo>
                        <a:pt x="2" y="27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28" name="Freeform 147">
                  <a:extLst>
                    <a:ext uri="{FF2B5EF4-FFF2-40B4-BE49-F238E27FC236}">
                      <a16:creationId xmlns:a16="http://schemas.microsoft.com/office/drawing/2014/main" id="{92980823-46EA-47BA-91A0-E1168EA92F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30" y="3770"/>
                  <a:ext cx="13" cy="28"/>
                </a:xfrm>
                <a:custGeom>
                  <a:avLst/>
                  <a:gdLst>
                    <a:gd name="T0" fmla="*/ 3 w 13"/>
                    <a:gd name="T1" fmla="*/ 16 h 28"/>
                    <a:gd name="T2" fmla="*/ 1 w 13"/>
                    <a:gd name="T3" fmla="*/ 16 h 28"/>
                    <a:gd name="T4" fmla="*/ 1 w 13"/>
                    <a:gd name="T5" fmla="*/ 15 h 28"/>
                    <a:gd name="T6" fmla="*/ 1 w 13"/>
                    <a:gd name="T7" fmla="*/ 15 h 28"/>
                    <a:gd name="T8" fmla="*/ 1 w 13"/>
                    <a:gd name="T9" fmla="*/ 13 h 28"/>
                    <a:gd name="T10" fmla="*/ 0 w 13"/>
                    <a:gd name="T11" fmla="*/ 13 h 28"/>
                    <a:gd name="T12" fmla="*/ 0 w 13"/>
                    <a:gd name="T13" fmla="*/ 12 h 28"/>
                    <a:gd name="T14" fmla="*/ 0 w 13"/>
                    <a:gd name="T15" fmla="*/ 12 h 28"/>
                    <a:gd name="T16" fmla="*/ 0 w 13"/>
                    <a:gd name="T17" fmla="*/ 10 h 28"/>
                    <a:gd name="T18" fmla="*/ 0 w 13"/>
                    <a:gd name="T19" fmla="*/ 10 h 28"/>
                    <a:gd name="T20" fmla="*/ 0 w 13"/>
                    <a:gd name="T21" fmla="*/ 10 h 28"/>
                    <a:gd name="T22" fmla="*/ 0 w 13"/>
                    <a:gd name="T23" fmla="*/ 9 h 28"/>
                    <a:gd name="T24" fmla="*/ 0 w 13"/>
                    <a:gd name="T25" fmla="*/ 9 h 28"/>
                    <a:gd name="T26" fmla="*/ 0 w 13"/>
                    <a:gd name="T27" fmla="*/ 7 h 28"/>
                    <a:gd name="T28" fmla="*/ 0 w 13"/>
                    <a:gd name="T29" fmla="*/ 7 h 28"/>
                    <a:gd name="T30" fmla="*/ 0 w 13"/>
                    <a:gd name="T31" fmla="*/ 6 h 28"/>
                    <a:gd name="T32" fmla="*/ 0 w 13"/>
                    <a:gd name="T33" fmla="*/ 6 h 28"/>
                    <a:gd name="T34" fmla="*/ 1 w 13"/>
                    <a:gd name="T35" fmla="*/ 6 h 28"/>
                    <a:gd name="T36" fmla="*/ 3 w 13"/>
                    <a:gd name="T37" fmla="*/ 4 h 28"/>
                    <a:gd name="T38" fmla="*/ 4 w 13"/>
                    <a:gd name="T39" fmla="*/ 4 h 28"/>
                    <a:gd name="T40" fmla="*/ 4 w 13"/>
                    <a:gd name="T41" fmla="*/ 3 h 28"/>
                    <a:gd name="T42" fmla="*/ 6 w 13"/>
                    <a:gd name="T43" fmla="*/ 3 h 28"/>
                    <a:gd name="T44" fmla="*/ 6 w 13"/>
                    <a:gd name="T45" fmla="*/ 1 h 28"/>
                    <a:gd name="T46" fmla="*/ 6 w 13"/>
                    <a:gd name="T47" fmla="*/ 1 h 28"/>
                    <a:gd name="T48" fmla="*/ 7 w 13"/>
                    <a:gd name="T49" fmla="*/ 0 h 28"/>
                    <a:gd name="T50" fmla="*/ 9 w 13"/>
                    <a:gd name="T51" fmla="*/ 1 h 28"/>
                    <a:gd name="T52" fmla="*/ 10 w 13"/>
                    <a:gd name="T53" fmla="*/ 1 h 28"/>
                    <a:gd name="T54" fmla="*/ 12 w 13"/>
                    <a:gd name="T55" fmla="*/ 3 h 28"/>
                    <a:gd name="T56" fmla="*/ 12 w 13"/>
                    <a:gd name="T57" fmla="*/ 4 h 28"/>
                    <a:gd name="T58" fmla="*/ 13 w 13"/>
                    <a:gd name="T59" fmla="*/ 6 h 28"/>
                    <a:gd name="T60" fmla="*/ 13 w 13"/>
                    <a:gd name="T61" fmla="*/ 7 h 28"/>
                    <a:gd name="T62" fmla="*/ 13 w 13"/>
                    <a:gd name="T63" fmla="*/ 9 h 28"/>
                    <a:gd name="T64" fmla="*/ 13 w 13"/>
                    <a:gd name="T65" fmla="*/ 10 h 28"/>
                    <a:gd name="T66" fmla="*/ 13 w 13"/>
                    <a:gd name="T67" fmla="*/ 15 h 28"/>
                    <a:gd name="T68" fmla="*/ 12 w 13"/>
                    <a:gd name="T69" fmla="*/ 16 h 28"/>
                    <a:gd name="T70" fmla="*/ 10 w 13"/>
                    <a:gd name="T71" fmla="*/ 19 h 28"/>
                    <a:gd name="T72" fmla="*/ 9 w 13"/>
                    <a:gd name="T73" fmla="*/ 21 h 28"/>
                    <a:gd name="T74" fmla="*/ 7 w 13"/>
                    <a:gd name="T75" fmla="*/ 22 h 28"/>
                    <a:gd name="T76" fmla="*/ 6 w 13"/>
                    <a:gd name="T77" fmla="*/ 25 h 28"/>
                    <a:gd name="T78" fmla="*/ 4 w 13"/>
                    <a:gd name="T79" fmla="*/ 27 h 28"/>
                    <a:gd name="T80" fmla="*/ 3 w 13"/>
                    <a:gd name="T81" fmla="*/ 28 h 28"/>
                    <a:gd name="T82" fmla="*/ 1 w 13"/>
                    <a:gd name="T83" fmla="*/ 25 h 28"/>
                    <a:gd name="T84" fmla="*/ 1 w 13"/>
                    <a:gd name="T85" fmla="*/ 24 h 28"/>
                    <a:gd name="T86" fmla="*/ 1 w 13"/>
                    <a:gd name="T87" fmla="*/ 22 h 28"/>
                    <a:gd name="T88" fmla="*/ 1 w 13"/>
                    <a:gd name="T89" fmla="*/ 21 h 28"/>
                    <a:gd name="T90" fmla="*/ 1 w 13"/>
                    <a:gd name="T91" fmla="*/ 19 h 28"/>
                    <a:gd name="T92" fmla="*/ 3 w 13"/>
                    <a:gd name="T93" fmla="*/ 18 h 28"/>
                    <a:gd name="T94" fmla="*/ 3 w 13"/>
                    <a:gd name="T95" fmla="*/ 18 h 28"/>
                    <a:gd name="T96" fmla="*/ 3 w 13"/>
                    <a:gd name="T97" fmla="*/ 16 h 2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3"/>
                    <a:gd name="T148" fmla="*/ 0 h 28"/>
                    <a:gd name="T149" fmla="*/ 13 w 13"/>
                    <a:gd name="T150" fmla="*/ 28 h 2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3" h="28">
                      <a:moveTo>
                        <a:pt x="3" y="16"/>
                      </a:move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3" y="6"/>
                      </a:lnTo>
                      <a:lnTo>
                        <a:pt x="13" y="7"/>
                      </a:lnTo>
                      <a:lnTo>
                        <a:pt x="13" y="9"/>
                      </a:lnTo>
                      <a:lnTo>
                        <a:pt x="13" y="10"/>
                      </a:lnTo>
                      <a:lnTo>
                        <a:pt x="13" y="15"/>
                      </a:lnTo>
                      <a:lnTo>
                        <a:pt x="12" y="16"/>
                      </a:lnTo>
                      <a:lnTo>
                        <a:pt x="10" y="19"/>
                      </a:lnTo>
                      <a:lnTo>
                        <a:pt x="9" y="21"/>
                      </a:lnTo>
                      <a:lnTo>
                        <a:pt x="7" y="22"/>
                      </a:lnTo>
                      <a:lnTo>
                        <a:pt x="6" y="25"/>
                      </a:lnTo>
                      <a:lnTo>
                        <a:pt x="4" y="27"/>
                      </a:lnTo>
                      <a:lnTo>
                        <a:pt x="3" y="28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1" y="22"/>
                      </a:lnTo>
                      <a:lnTo>
                        <a:pt x="1" y="21"/>
                      </a:lnTo>
                      <a:lnTo>
                        <a:pt x="1" y="19"/>
                      </a:lnTo>
                      <a:lnTo>
                        <a:pt x="3" y="18"/>
                      </a:lnTo>
                      <a:lnTo>
                        <a:pt x="3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29" name="Freeform 148">
                  <a:extLst>
                    <a:ext uri="{FF2B5EF4-FFF2-40B4-BE49-F238E27FC236}">
                      <a16:creationId xmlns:a16="http://schemas.microsoft.com/office/drawing/2014/main" id="{023DEB04-F221-4E3C-946A-A259B31B3B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61" y="3576"/>
                  <a:ext cx="9" cy="16"/>
                </a:xfrm>
                <a:custGeom>
                  <a:avLst/>
                  <a:gdLst>
                    <a:gd name="T0" fmla="*/ 0 w 9"/>
                    <a:gd name="T1" fmla="*/ 11 h 16"/>
                    <a:gd name="T2" fmla="*/ 0 w 9"/>
                    <a:gd name="T3" fmla="*/ 8 h 16"/>
                    <a:gd name="T4" fmla="*/ 0 w 9"/>
                    <a:gd name="T5" fmla="*/ 7 h 16"/>
                    <a:gd name="T6" fmla="*/ 0 w 9"/>
                    <a:gd name="T7" fmla="*/ 5 h 16"/>
                    <a:gd name="T8" fmla="*/ 0 w 9"/>
                    <a:gd name="T9" fmla="*/ 4 h 16"/>
                    <a:gd name="T10" fmla="*/ 0 w 9"/>
                    <a:gd name="T11" fmla="*/ 4 h 16"/>
                    <a:gd name="T12" fmla="*/ 0 w 9"/>
                    <a:gd name="T13" fmla="*/ 2 h 16"/>
                    <a:gd name="T14" fmla="*/ 0 w 9"/>
                    <a:gd name="T15" fmla="*/ 1 h 16"/>
                    <a:gd name="T16" fmla="*/ 0 w 9"/>
                    <a:gd name="T17" fmla="*/ 0 h 16"/>
                    <a:gd name="T18" fmla="*/ 3 w 9"/>
                    <a:gd name="T19" fmla="*/ 0 h 16"/>
                    <a:gd name="T20" fmla="*/ 5 w 9"/>
                    <a:gd name="T21" fmla="*/ 0 h 16"/>
                    <a:gd name="T22" fmla="*/ 6 w 9"/>
                    <a:gd name="T23" fmla="*/ 0 h 16"/>
                    <a:gd name="T24" fmla="*/ 8 w 9"/>
                    <a:gd name="T25" fmla="*/ 1 h 16"/>
                    <a:gd name="T26" fmla="*/ 9 w 9"/>
                    <a:gd name="T27" fmla="*/ 2 h 16"/>
                    <a:gd name="T28" fmla="*/ 9 w 9"/>
                    <a:gd name="T29" fmla="*/ 4 h 16"/>
                    <a:gd name="T30" fmla="*/ 9 w 9"/>
                    <a:gd name="T31" fmla="*/ 7 h 16"/>
                    <a:gd name="T32" fmla="*/ 9 w 9"/>
                    <a:gd name="T33" fmla="*/ 8 h 16"/>
                    <a:gd name="T34" fmla="*/ 9 w 9"/>
                    <a:gd name="T35" fmla="*/ 10 h 16"/>
                    <a:gd name="T36" fmla="*/ 9 w 9"/>
                    <a:gd name="T37" fmla="*/ 11 h 16"/>
                    <a:gd name="T38" fmla="*/ 9 w 9"/>
                    <a:gd name="T39" fmla="*/ 13 h 16"/>
                    <a:gd name="T40" fmla="*/ 8 w 9"/>
                    <a:gd name="T41" fmla="*/ 14 h 16"/>
                    <a:gd name="T42" fmla="*/ 8 w 9"/>
                    <a:gd name="T43" fmla="*/ 14 h 16"/>
                    <a:gd name="T44" fmla="*/ 8 w 9"/>
                    <a:gd name="T45" fmla="*/ 16 h 16"/>
                    <a:gd name="T46" fmla="*/ 6 w 9"/>
                    <a:gd name="T47" fmla="*/ 16 h 16"/>
                    <a:gd name="T48" fmla="*/ 6 w 9"/>
                    <a:gd name="T49" fmla="*/ 16 h 16"/>
                    <a:gd name="T50" fmla="*/ 5 w 9"/>
                    <a:gd name="T51" fmla="*/ 16 h 16"/>
                    <a:gd name="T52" fmla="*/ 5 w 9"/>
                    <a:gd name="T53" fmla="*/ 14 h 16"/>
                    <a:gd name="T54" fmla="*/ 3 w 9"/>
                    <a:gd name="T55" fmla="*/ 14 h 16"/>
                    <a:gd name="T56" fmla="*/ 3 w 9"/>
                    <a:gd name="T57" fmla="*/ 13 h 16"/>
                    <a:gd name="T58" fmla="*/ 2 w 9"/>
                    <a:gd name="T59" fmla="*/ 13 h 16"/>
                    <a:gd name="T60" fmla="*/ 2 w 9"/>
                    <a:gd name="T61" fmla="*/ 11 h 16"/>
                    <a:gd name="T62" fmla="*/ 0 w 9"/>
                    <a:gd name="T63" fmla="*/ 11 h 16"/>
                    <a:gd name="T64" fmla="*/ 0 w 9"/>
                    <a:gd name="T65" fmla="*/ 11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"/>
                    <a:gd name="T100" fmla="*/ 0 h 16"/>
                    <a:gd name="T101" fmla="*/ 9 w 9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" h="16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7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6" y="16"/>
                      </a:lnTo>
                      <a:lnTo>
                        <a:pt x="5" y="16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30" name="Freeform 149">
                  <a:extLst>
                    <a:ext uri="{FF2B5EF4-FFF2-40B4-BE49-F238E27FC236}">
                      <a16:creationId xmlns:a16="http://schemas.microsoft.com/office/drawing/2014/main" id="{871A89B5-8B60-4CAF-A819-8B299AB5BD3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0" y="3565"/>
                  <a:ext cx="22" cy="16"/>
                </a:xfrm>
                <a:custGeom>
                  <a:avLst/>
                  <a:gdLst>
                    <a:gd name="T0" fmla="*/ 0 w 22"/>
                    <a:gd name="T1" fmla="*/ 6 h 16"/>
                    <a:gd name="T2" fmla="*/ 2 w 22"/>
                    <a:gd name="T3" fmla="*/ 5 h 16"/>
                    <a:gd name="T4" fmla="*/ 3 w 22"/>
                    <a:gd name="T5" fmla="*/ 5 h 16"/>
                    <a:gd name="T6" fmla="*/ 5 w 22"/>
                    <a:gd name="T7" fmla="*/ 3 h 16"/>
                    <a:gd name="T8" fmla="*/ 6 w 22"/>
                    <a:gd name="T9" fmla="*/ 2 h 16"/>
                    <a:gd name="T10" fmla="*/ 8 w 22"/>
                    <a:gd name="T11" fmla="*/ 2 h 16"/>
                    <a:gd name="T12" fmla="*/ 9 w 22"/>
                    <a:gd name="T13" fmla="*/ 2 h 16"/>
                    <a:gd name="T14" fmla="*/ 11 w 22"/>
                    <a:gd name="T15" fmla="*/ 0 h 16"/>
                    <a:gd name="T16" fmla="*/ 12 w 22"/>
                    <a:gd name="T17" fmla="*/ 0 h 16"/>
                    <a:gd name="T18" fmla="*/ 14 w 22"/>
                    <a:gd name="T19" fmla="*/ 2 h 16"/>
                    <a:gd name="T20" fmla="*/ 17 w 22"/>
                    <a:gd name="T21" fmla="*/ 2 h 16"/>
                    <a:gd name="T22" fmla="*/ 18 w 22"/>
                    <a:gd name="T23" fmla="*/ 3 h 16"/>
                    <a:gd name="T24" fmla="*/ 20 w 22"/>
                    <a:gd name="T25" fmla="*/ 6 h 16"/>
                    <a:gd name="T26" fmla="*/ 21 w 22"/>
                    <a:gd name="T27" fmla="*/ 8 h 16"/>
                    <a:gd name="T28" fmla="*/ 21 w 22"/>
                    <a:gd name="T29" fmla="*/ 9 h 16"/>
                    <a:gd name="T30" fmla="*/ 22 w 22"/>
                    <a:gd name="T31" fmla="*/ 12 h 16"/>
                    <a:gd name="T32" fmla="*/ 22 w 22"/>
                    <a:gd name="T33" fmla="*/ 12 h 16"/>
                    <a:gd name="T34" fmla="*/ 21 w 22"/>
                    <a:gd name="T35" fmla="*/ 13 h 16"/>
                    <a:gd name="T36" fmla="*/ 20 w 22"/>
                    <a:gd name="T37" fmla="*/ 15 h 16"/>
                    <a:gd name="T38" fmla="*/ 18 w 22"/>
                    <a:gd name="T39" fmla="*/ 15 h 16"/>
                    <a:gd name="T40" fmla="*/ 17 w 22"/>
                    <a:gd name="T41" fmla="*/ 15 h 16"/>
                    <a:gd name="T42" fmla="*/ 15 w 22"/>
                    <a:gd name="T43" fmla="*/ 16 h 16"/>
                    <a:gd name="T44" fmla="*/ 12 w 22"/>
                    <a:gd name="T45" fmla="*/ 16 h 16"/>
                    <a:gd name="T46" fmla="*/ 11 w 22"/>
                    <a:gd name="T47" fmla="*/ 16 h 16"/>
                    <a:gd name="T48" fmla="*/ 9 w 22"/>
                    <a:gd name="T49" fmla="*/ 16 h 16"/>
                    <a:gd name="T50" fmla="*/ 8 w 22"/>
                    <a:gd name="T51" fmla="*/ 16 h 16"/>
                    <a:gd name="T52" fmla="*/ 6 w 22"/>
                    <a:gd name="T53" fmla="*/ 15 h 16"/>
                    <a:gd name="T54" fmla="*/ 5 w 22"/>
                    <a:gd name="T55" fmla="*/ 15 h 16"/>
                    <a:gd name="T56" fmla="*/ 3 w 22"/>
                    <a:gd name="T57" fmla="*/ 13 h 16"/>
                    <a:gd name="T58" fmla="*/ 2 w 22"/>
                    <a:gd name="T59" fmla="*/ 11 h 16"/>
                    <a:gd name="T60" fmla="*/ 2 w 22"/>
                    <a:gd name="T61" fmla="*/ 9 h 16"/>
                    <a:gd name="T62" fmla="*/ 0 w 22"/>
                    <a:gd name="T63" fmla="*/ 8 h 16"/>
                    <a:gd name="T64" fmla="*/ 0 w 22"/>
                    <a:gd name="T65" fmla="*/ 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"/>
                    <a:gd name="T100" fmla="*/ 0 h 16"/>
                    <a:gd name="T101" fmla="*/ 22 w 22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" h="16">
                      <a:moveTo>
                        <a:pt x="0" y="6"/>
                      </a:move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8" y="3"/>
                      </a:lnTo>
                      <a:lnTo>
                        <a:pt x="20" y="6"/>
                      </a:lnTo>
                      <a:lnTo>
                        <a:pt x="21" y="8"/>
                      </a:lnTo>
                      <a:lnTo>
                        <a:pt x="21" y="9"/>
                      </a:lnTo>
                      <a:lnTo>
                        <a:pt x="22" y="12"/>
                      </a:lnTo>
                      <a:lnTo>
                        <a:pt x="21" y="13"/>
                      </a:lnTo>
                      <a:lnTo>
                        <a:pt x="20" y="15"/>
                      </a:lnTo>
                      <a:lnTo>
                        <a:pt x="18" y="15"/>
                      </a:lnTo>
                      <a:lnTo>
                        <a:pt x="17" y="15"/>
                      </a:lnTo>
                      <a:lnTo>
                        <a:pt x="15" y="16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6" y="15"/>
                      </a:lnTo>
                      <a:lnTo>
                        <a:pt x="5" y="15"/>
                      </a:lnTo>
                      <a:lnTo>
                        <a:pt x="3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31" name="Freeform 150">
                  <a:extLst>
                    <a:ext uri="{FF2B5EF4-FFF2-40B4-BE49-F238E27FC236}">
                      <a16:creationId xmlns:a16="http://schemas.microsoft.com/office/drawing/2014/main" id="{03AFF414-2547-4EB5-B7F0-6C32DE2C0F2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73" y="3798"/>
                  <a:ext cx="24" cy="21"/>
                </a:xfrm>
                <a:custGeom>
                  <a:avLst/>
                  <a:gdLst>
                    <a:gd name="T0" fmla="*/ 9 w 24"/>
                    <a:gd name="T1" fmla="*/ 0 h 21"/>
                    <a:gd name="T2" fmla="*/ 9 w 24"/>
                    <a:gd name="T3" fmla="*/ 3 h 21"/>
                    <a:gd name="T4" fmla="*/ 10 w 24"/>
                    <a:gd name="T5" fmla="*/ 6 h 21"/>
                    <a:gd name="T6" fmla="*/ 13 w 24"/>
                    <a:gd name="T7" fmla="*/ 9 h 21"/>
                    <a:gd name="T8" fmla="*/ 15 w 24"/>
                    <a:gd name="T9" fmla="*/ 12 h 21"/>
                    <a:gd name="T10" fmla="*/ 18 w 24"/>
                    <a:gd name="T11" fmla="*/ 15 h 21"/>
                    <a:gd name="T12" fmla="*/ 21 w 24"/>
                    <a:gd name="T13" fmla="*/ 18 h 21"/>
                    <a:gd name="T14" fmla="*/ 22 w 24"/>
                    <a:gd name="T15" fmla="*/ 21 h 21"/>
                    <a:gd name="T16" fmla="*/ 24 w 24"/>
                    <a:gd name="T17" fmla="*/ 21 h 21"/>
                    <a:gd name="T18" fmla="*/ 22 w 24"/>
                    <a:gd name="T19" fmla="*/ 21 h 21"/>
                    <a:gd name="T20" fmla="*/ 21 w 24"/>
                    <a:gd name="T21" fmla="*/ 21 h 21"/>
                    <a:gd name="T22" fmla="*/ 19 w 24"/>
                    <a:gd name="T23" fmla="*/ 21 h 21"/>
                    <a:gd name="T24" fmla="*/ 19 w 24"/>
                    <a:gd name="T25" fmla="*/ 21 h 21"/>
                    <a:gd name="T26" fmla="*/ 18 w 24"/>
                    <a:gd name="T27" fmla="*/ 21 h 21"/>
                    <a:gd name="T28" fmla="*/ 16 w 24"/>
                    <a:gd name="T29" fmla="*/ 21 h 21"/>
                    <a:gd name="T30" fmla="*/ 16 w 24"/>
                    <a:gd name="T31" fmla="*/ 21 h 21"/>
                    <a:gd name="T32" fmla="*/ 16 w 24"/>
                    <a:gd name="T33" fmla="*/ 21 h 21"/>
                    <a:gd name="T34" fmla="*/ 15 w 24"/>
                    <a:gd name="T35" fmla="*/ 21 h 21"/>
                    <a:gd name="T36" fmla="*/ 12 w 24"/>
                    <a:gd name="T37" fmla="*/ 21 h 21"/>
                    <a:gd name="T38" fmla="*/ 9 w 24"/>
                    <a:gd name="T39" fmla="*/ 19 h 21"/>
                    <a:gd name="T40" fmla="*/ 7 w 24"/>
                    <a:gd name="T41" fmla="*/ 19 h 21"/>
                    <a:gd name="T42" fmla="*/ 4 w 24"/>
                    <a:gd name="T43" fmla="*/ 18 h 21"/>
                    <a:gd name="T44" fmla="*/ 1 w 24"/>
                    <a:gd name="T45" fmla="*/ 16 h 21"/>
                    <a:gd name="T46" fmla="*/ 0 w 24"/>
                    <a:gd name="T47" fmla="*/ 15 h 21"/>
                    <a:gd name="T48" fmla="*/ 0 w 24"/>
                    <a:gd name="T49" fmla="*/ 13 h 21"/>
                    <a:gd name="T50" fmla="*/ 0 w 24"/>
                    <a:gd name="T51" fmla="*/ 12 h 21"/>
                    <a:gd name="T52" fmla="*/ 0 w 24"/>
                    <a:gd name="T53" fmla="*/ 11 h 21"/>
                    <a:gd name="T54" fmla="*/ 0 w 24"/>
                    <a:gd name="T55" fmla="*/ 9 h 21"/>
                    <a:gd name="T56" fmla="*/ 0 w 24"/>
                    <a:gd name="T57" fmla="*/ 8 h 21"/>
                    <a:gd name="T58" fmla="*/ 0 w 24"/>
                    <a:gd name="T59" fmla="*/ 6 h 21"/>
                    <a:gd name="T60" fmla="*/ 0 w 24"/>
                    <a:gd name="T61" fmla="*/ 3 h 21"/>
                    <a:gd name="T62" fmla="*/ 0 w 24"/>
                    <a:gd name="T63" fmla="*/ 2 h 21"/>
                    <a:gd name="T64" fmla="*/ 0 w 24"/>
                    <a:gd name="T65" fmla="*/ 0 h 21"/>
                    <a:gd name="T66" fmla="*/ 1 w 24"/>
                    <a:gd name="T67" fmla="*/ 0 h 21"/>
                    <a:gd name="T68" fmla="*/ 3 w 24"/>
                    <a:gd name="T69" fmla="*/ 0 h 21"/>
                    <a:gd name="T70" fmla="*/ 4 w 24"/>
                    <a:gd name="T71" fmla="*/ 0 h 21"/>
                    <a:gd name="T72" fmla="*/ 6 w 24"/>
                    <a:gd name="T73" fmla="*/ 0 h 21"/>
                    <a:gd name="T74" fmla="*/ 6 w 24"/>
                    <a:gd name="T75" fmla="*/ 0 h 21"/>
                    <a:gd name="T76" fmla="*/ 7 w 24"/>
                    <a:gd name="T77" fmla="*/ 0 h 21"/>
                    <a:gd name="T78" fmla="*/ 9 w 24"/>
                    <a:gd name="T79" fmla="*/ 0 h 21"/>
                    <a:gd name="T80" fmla="*/ 9 w 24"/>
                    <a:gd name="T81" fmla="*/ 0 h 2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"/>
                    <a:gd name="T124" fmla="*/ 0 h 21"/>
                    <a:gd name="T125" fmla="*/ 24 w 24"/>
                    <a:gd name="T126" fmla="*/ 21 h 2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" h="21">
                      <a:moveTo>
                        <a:pt x="9" y="0"/>
                      </a:moveTo>
                      <a:lnTo>
                        <a:pt x="9" y="3"/>
                      </a:lnTo>
                      <a:lnTo>
                        <a:pt x="10" y="6"/>
                      </a:lnTo>
                      <a:lnTo>
                        <a:pt x="13" y="9"/>
                      </a:lnTo>
                      <a:lnTo>
                        <a:pt x="15" y="12"/>
                      </a:lnTo>
                      <a:lnTo>
                        <a:pt x="18" y="15"/>
                      </a:lnTo>
                      <a:lnTo>
                        <a:pt x="21" y="18"/>
                      </a:lnTo>
                      <a:lnTo>
                        <a:pt x="22" y="21"/>
                      </a:lnTo>
                      <a:lnTo>
                        <a:pt x="24" y="21"/>
                      </a:lnTo>
                      <a:lnTo>
                        <a:pt x="22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2" y="21"/>
                      </a:lnTo>
                      <a:lnTo>
                        <a:pt x="9" y="19"/>
                      </a:lnTo>
                      <a:lnTo>
                        <a:pt x="7" y="19"/>
                      </a:lnTo>
                      <a:lnTo>
                        <a:pt x="4" y="18"/>
                      </a:lnTo>
                      <a:lnTo>
                        <a:pt x="1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32" name="Freeform 151">
                  <a:extLst>
                    <a:ext uri="{FF2B5EF4-FFF2-40B4-BE49-F238E27FC236}">
                      <a16:creationId xmlns:a16="http://schemas.microsoft.com/office/drawing/2014/main" id="{22923653-A3AB-4745-AC0F-DE2475D9D3E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5" y="3835"/>
                  <a:ext cx="29" cy="12"/>
                </a:xfrm>
                <a:custGeom>
                  <a:avLst/>
                  <a:gdLst>
                    <a:gd name="T0" fmla="*/ 22 w 29"/>
                    <a:gd name="T1" fmla="*/ 11 h 12"/>
                    <a:gd name="T2" fmla="*/ 19 w 29"/>
                    <a:gd name="T3" fmla="*/ 11 h 12"/>
                    <a:gd name="T4" fmla="*/ 16 w 29"/>
                    <a:gd name="T5" fmla="*/ 11 h 12"/>
                    <a:gd name="T6" fmla="*/ 12 w 29"/>
                    <a:gd name="T7" fmla="*/ 9 h 12"/>
                    <a:gd name="T8" fmla="*/ 9 w 29"/>
                    <a:gd name="T9" fmla="*/ 9 h 12"/>
                    <a:gd name="T10" fmla="*/ 6 w 29"/>
                    <a:gd name="T11" fmla="*/ 8 h 12"/>
                    <a:gd name="T12" fmla="*/ 3 w 29"/>
                    <a:gd name="T13" fmla="*/ 5 h 12"/>
                    <a:gd name="T14" fmla="*/ 0 w 29"/>
                    <a:gd name="T15" fmla="*/ 3 h 12"/>
                    <a:gd name="T16" fmla="*/ 0 w 29"/>
                    <a:gd name="T17" fmla="*/ 0 h 12"/>
                    <a:gd name="T18" fmla="*/ 0 w 29"/>
                    <a:gd name="T19" fmla="*/ 0 h 12"/>
                    <a:gd name="T20" fmla="*/ 1 w 29"/>
                    <a:gd name="T21" fmla="*/ 0 h 12"/>
                    <a:gd name="T22" fmla="*/ 1 w 29"/>
                    <a:gd name="T23" fmla="*/ 0 h 12"/>
                    <a:gd name="T24" fmla="*/ 1 w 29"/>
                    <a:gd name="T25" fmla="*/ 0 h 12"/>
                    <a:gd name="T26" fmla="*/ 3 w 29"/>
                    <a:gd name="T27" fmla="*/ 0 h 12"/>
                    <a:gd name="T28" fmla="*/ 3 w 29"/>
                    <a:gd name="T29" fmla="*/ 0 h 12"/>
                    <a:gd name="T30" fmla="*/ 4 w 29"/>
                    <a:gd name="T31" fmla="*/ 0 h 12"/>
                    <a:gd name="T32" fmla="*/ 6 w 29"/>
                    <a:gd name="T33" fmla="*/ 0 h 12"/>
                    <a:gd name="T34" fmla="*/ 9 w 29"/>
                    <a:gd name="T35" fmla="*/ 0 h 12"/>
                    <a:gd name="T36" fmla="*/ 12 w 29"/>
                    <a:gd name="T37" fmla="*/ 2 h 12"/>
                    <a:gd name="T38" fmla="*/ 14 w 29"/>
                    <a:gd name="T39" fmla="*/ 3 h 12"/>
                    <a:gd name="T40" fmla="*/ 17 w 29"/>
                    <a:gd name="T41" fmla="*/ 5 h 12"/>
                    <a:gd name="T42" fmla="*/ 20 w 29"/>
                    <a:gd name="T43" fmla="*/ 6 h 12"/>
                    <a:gd name="T44" fmla="*/ 23 w 29"/>
                    <a:gd name="T45" fmla="*/ 9 h 12"/>
                    <a:gd name="T46" fmla="*/ 26 w 29"/>
                    <a:gd name="T47" fmla="*/ 11 h 12"/>
                    <a:gd name="T48" fmla="*/ 29 w 29"/>
                    <a:gd name="T49" fmla="*/ 11 h 12"/>
                    <a:gd name="T50" fmla="*/ 28 w 29"/>
                    <a:gd name="T51" fmla="*/ 12 h 12"/>
                    <a:gd name="T52" fmla="*/ 26 w 29"/>
                    <a:gd name="T53" fmla="*/ 12 h 12"/>
                    <a:gd name="T54" fmla="*/ 25 w 29"/>
                    <a:gd name="T55" fmla="*/ 12 h 12"/>
                    <a:gd name="T56" fmla="*/ 23 w 29"/>
                    <a:gd name="T57" fmla="*/ 12 h 12"/>
                    <a:gd name="T58" fmla="*/ 23 w 29"/>
                    <a:gd name="T59" fmla="*/ 12 h 12"/>
                    <a:gd name="T60" fmla="*/ 23 w 29"/>
                    <a:gd name="T61" fmla="*/ 12 h 12"/>
                    <a:gd name="T62" fmla="*/ 23 w 29"/>
                    <a:gd name="T63" fmla="*/ 12 h 12"/>
                    <a:gd name="T64" fmla="*/ 22 w 29"/>
                    <a:gd name="T65" fmla="*/ 11 h 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2"/>
                    <a:gd name="T101" fmla="*/ 29 w 29"/>
                    <a:gd name="T102" fmla="*/ 12 h 1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2">
                      <a:moveTo>
                        <a:pt x="22" y="11"/>
                      </a:moveTo>
                      <a:lnTo>
                        <a:pt x="19" y="11"/>
                      </a:lnTo>
                      <a:lnTo>
                        <a:pt x="16" y="11"/>
                      </a:lnTo>
                      <a:lnTo>
                        <a:pt x="12" y="9"/>
                      </a:lnTo>
                      <a:lnTo>
                        <a:pt x="9" y="9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2" y="2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20" y="6"/>
                      </a:lnTo>
                      <a:lnTo>
                        <a:pt x="23" y="9"/>
                      </a:lnTo>
                      <a:lnTo>
                        <a:pt x="26" y="11"/>
                      </a:lnTo>
                      <a:lnTo>
                        <a:pt x="29" y="11"/>
                      </a:lnTo>
                      <a:lnTo>
                        <a:pt x="28" y="12"/>
                      </a:lnTo>
                      <a:lnTo>
                        <a:pt x="26" y="12"/>
                      </a:lnTo>
                      <a:lnTo>
                        <a:pt x="25" y="12"/>
                      </a:lnTo>
                      <a:lnTo>
                        <a:pt x="23" y="12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33" name="Freeform 152">
                  <a:extLst>
                    <a:ext uri="{FF2B5EF4-FFF2-40B4-BE49-F238E27FC236}">
                      <a16:creationId xmlns:a16="http://schemas.microsoft.com/office/drawing/2014/main" id="{1D5A445B-CEF2-4238-8C7A-DFB1CDB9215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71" y="3822"/>
                  <a:ext cx="8" cy="10"/>
                </a:xfrm>
                <a:custGeom>
                  <a:avLst/>
                  <a:gdLst>
                    <a:gd name="T0" fmla="*/ 8 w 8"/>
                    <a:gd name="T1" fmla="*/ 10 h 10"/>
                    <a:gd name="T2" fmla="*/ 8 w 8"/>
                    <a:gd name="T3" fmla="*/ 10 h 10"/>
                    <a:gd name="T4" fmla="*/ 8 w 8"/>
                    <a:gd name="T5" fmla="*/ 9 h 10"/>
                    <a:gd name="T6" fmla="*/ 8 w 8"/>
                    <a:gd name="T7" fmla="*/ 7 h 10"/>
                    <a:gd name="T8" fmla="*/ 8 w 8"/>
                    <a:gd name="T9" fmla="*/ 7 h 10"/>
                    <a:gd name="T10" fmla="*/ 8 w 8"/>
                    <a:gd name="T11" fmla="*/ 6 h 10"/>
                    <a:gd name="T12" fmla="*/ 8 w 8"/>
                    <a:gd name="T13" fmla="*/ 6 h 10"/>
                    <a:gd name="T14" fmla="*/ 8 w 8"/>
                    <a:gd name="T15" fmla="*/ 4 h 10"/>
                    <a:gd name="T16" fmla="*/ 8 w 8"/>
                    <a:gd name="T17" fmla="*/ 4 h 10"/>
                    <a:gd name="T18" fmla="*/ 6 w 8"/>
                    <a:gd name="T19" fmla="*/ 4 h 10"/>
                    <a:gd name="T20" fmla="*/ 6 w 8"/>
                    <a:gd name="T21" fmla="*/ 3 h 10"/>
                    <a:gd name="T22" fmla="*/ 5 w 8"/>
                    <a:gd name="T23" fmla="*/ 3 h 10"/>
                    <a:gd name="T24" fmla="*/ 3 w 8"/>
                    <a:gd name="T25" fmla="*/ 1 h 10"/>
                    <a:gd name="T26" fmla="*/ 3 w 8"/>
                    <a:gd name="T27" fmla="*/ 1 h 10"/>
                    <a:gd name="T28" fmla="*/ 2 w 8"/>
                    <a:gd name="T29" fmla="*/ 1 h 10"/>
                    <a:gd name="T30" fmla="*/ 2 w 8"/>
                    <a:gd name="T31" fmla="*/ 0 h 10"/>
                    <a:gd name="T32" fmla="*/ 0 w 8"/>
                    <a:gd name="T33" fmla="*/ 0 h 10"/>
                    <a:gd name="T34" fmla="*/ 0 w 8"/>
                    <a:gd name="T35" fmla="*/ 3 h 10"/>
                    <a:gd name="T36" fmla="*/ 0 w 8"/>
                    <a:gd name="T37" fmla="*/ 4 h 10"/>
                    <a:gd name="T38" fmla="*/ 2 w 8"/>
                    <a:gd name="T39" fmla="*/ 6 h 10"/>
                    <a:gd name="T40" fmla="*/ 2 w 8"/>
                    <a:gd name="T41" fmla="*/ 7 h 10"/>
                    <a:gd name="T42" fmla="*/ 3 w 8"/>
                    <a:gd name="T43" fmla="*/ 9 h 10"/>
                    <a:gd name="T44" fmla="*/ 5 w 8"/>
                    <a:gd name="T45" fmla="*/ 9 h 10"/>
                    <a:gd name="T46" fmla="*/ 6 w 8"/>
                    <a:gd name="T47" fmla="*/ 10 h 10"/>
                    <a:gd name="T48" fmla="*/ 8 w 8"/>
                    <a:gd name="T49" fmla="*/ 10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"/>
                    <a:gd name="T76" fmla="*/ 0 h 10"/>
                    <a:gd name="T77" fmla="*/ 8 w 8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" h="10">
                      <a:moveTo>
                        <a:pt x="8" y="10"/>
                      </a:move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6" y="10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  <p:sp>
              <p:nvSpPr>
                <p:cNvPr id="236" name="Freeform 153">
                  <a:extLst>
                    <a:ext uri="{FF2B5EF4-FFF2-40B4-BE49-F238E27FC236}">
                      <a16:creationId xmlns:a16="http://schemas.microsoft.com/office/drawing/2014/main" id="{1BA1A350-4760-4D24-B0D0-7EF77943EFD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10" y="3874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0 w 10"/>
                    <a:gd name="T3" fmla="*/ 9 h 22"/>
                    <a:gd name="T4" fmla="*/ 0 w 10"/>
                    <a:gd name="T5" fmla="*/ 6 h 22"/>
                    <a:gd name="T6" fmla="*/ 1 w 10"/>
                    <a:gd name="T7" fmla="*/ 4 h 22"/>
                    <a:gd name="T8" fmla="*/ 1 w 10"/>
                    <a:gd name="T9" fmla="*/ 3 h 22"/>
                    <a:gd name="T10" fmla="*/ 3 w 10"/>
                    <a:gd name="T11" fmla="*/ 1 h 22"/>
                    <a:gd name="T12" fmla="*/ 4 w 10"/>
                    <a:gd name="T13" fmla="*/ 1 h 22"/>
                    <a:gd name="T14" fmla="*/ 7 w 10"/>
                    <a:gd name="T15" fmla="*/ 1 h 22"/>
                    <a:gd name="T16" fmla="*/ 9 w 10"/>
                    <a:gd name="T17" fmla="*/ 0 h 22"/>
                    <a:gd name="T18" fmla="*/ 10 w 10"/>
                    <a:gd name="T19" fmla="*/ 0 h 22"/>
                    <a:gd name="T20" fmla="*/ 10 w 10"/>
                    <a:gd name="T21" fmla="*/ 22 h 22"/>
                    <a:gd name="T22" fmla="*/ 9 w 10"/>
                    <a:gd name="T23" fmla="*/ 22 h 22"/>
                    <a:gd name="T24" fmla="*/ 7 w 10"/>
                    <a:gd name="T25" fmla="*/ 22 h 22"/>
                    <a:gd name="T26" fmla="*/ 6 w 10"/>
                    <a:gd name="T27" fmla="*/ 22 h 22"/>
                    <a:gd name="T28" fmla="*/ 4 w 10"/>
                    <a:gd name="T29" fmla="*/ 22 h 22"/>
                    <a:gd name="T30" fmla="*/ 3 w 10"/>
                    <a:gd name="T31" fmla="*/ 22 h 22"/>
                    <a:gd name="T32" fmla="*/ 1 w 10"/>
                    <a:gd name="T33" fmla="*/ 22 h 22"/>
                    <a:gd name="T34" fmla="*/ 0 w 10"/>
                    <a:gd name="T35" fmla="*/ 22 h 22"/>
                    <a:gd name="T36" fmla="*/ 0 w 10"/>
                    <a:gd name="T37" fmla="*/ 22 h 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"/>
                    <a:gd name="T58" fmla="*/ 0 h 22"/>
                    <a:gd name="T59" fmla="*/ 10 w 10"/>
                    <a:gd name="T60" fmla="*/ 22 h 2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" h="22">
                      <a:moveTo>
                        <a:pt x="0" y="22"/>
                      </a:move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7" y="22"/>
                      </a:lnTo>
                      <a:lnTo>
                        <a:pt x="6" y="22"/>
                      </a:lnTo>
                      <a:lnTo>
                        <a:pt x="4" y="22"/>
                      </a:lnTo>
                      <a:lnTo>
                        <a:pt x="3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 dirty="0"/>
                </a:p>
              </p:txBody>
            </p:sp>
          </p:grpSp>
        </p:grpSp>
        <p:cxnSp>
          <p:nvCxnSpPr>
            <p:cNvPr id="166" name="Conector recto 55">
              <a:extLst>
                <a:ext uri="{FF2B5EF4-FFF2-40B4-BE49-F238E27FC236}">
                  <a16:creationId xmlns:a16="http://schemas.microsoft.com/office/drawing/2014/main" id="{91939AF9-4952-42FF-A0A5-DFFAE63A1084}"/>
                </a:ext>
              </a:extLst>
            </p:cNvPr>
            <p:cNvCxnSpPr/>
            <p:nvPr/>
          </p:nvCxnSpPr>
          <p:spPr>
            <a:xfrm flipH="1">
              <a:off x="5082121" y="2422700"/>
              <a:ext cx="543450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ectángulo 70">
              <a:extLst>
                <a:ext uri="{FF2B5EF4-FFF2-40B4-BE49-F238E27FC236}">
                  <a16:creationId xmlns:a16="http://schemas.microsoft.com/office/drawing/2014/main" id="{A92B77F8-A0EB-4815-B597-429DD9DE4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0646" y="2267554"/>
              <a:ext cx="552314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 dirty="0">
                  <a:solidFill>
                    <a:srgbClr val="595959"/>
                  </a:solidFill>
                  <a:latin typeface="Calibri"/>
                  <a:cs typeface="Calibri"/>
                </a:rPr>
                <a:t>IQUIQUE</a:t>
              </a:r>
            </a:p>
          </p:txBody>
        </p:sp>
        <p:sp>
          <p:nvSpPr>
            <p:cNvPr id="169" name="Rectángulo 71">
              <a:extLst>
                <a:ext uri="{FF2B5EF4-FFF2-40B4-BE49-F238E27FC236}">
                  <a16:creationId xmlns:a16="http://schemas.microsoft.com/office/drawing/2014/main" id="{708881F2-4B0F-4416-B05A-137EE2D40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11" y="2483344"/>
              <a:ext cx="875050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 dirty="0">
                  <a:solidFill>
                    <a:srgbClr val="595959"/>
                  </a:solidFill>
                  <a:latin typeface="Calibri"/>
                  <a:cs typeface="Calibri"/>
                </a:rPr>
                <a:t>CALAMA</a:t>
              </a:r>
            </a:p>
          </p:txBody>
        </p:sp>
        <p:cxnSp>
          <p:nvCxnSpPr>
            <p:cNvPr id="170" name="Conector recto 86">
              <a:extLst>
                <a:ext uri="{FF2B5EF4-FFF2-40B4-BE49-F238E27FC236}">
                  <a16:creationId xmlns:a16="http://schemas.microsoft.com/office/drawing/2014/main" id="{785EAA81-17FB-44C7-86CC-5DE355703CDA}"/>
                </a:ext>
              </a:extLst>
            </p:cNvPr>
            <p:cNvCxnSpPr/>
            <p:nvPr/>
          </p:nvCxnSpPr>
          <p:spPr>
            <a:xfrm flipH="1" flipV="1">
              <a:off x="5208185" y="2632133"/>
              <a:ext cx="495433" cy="38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ángulo 72">
              <a:extLst>
                <a:ext uri="{FF2B5EF4-FFF2-40B4-BE49-F238E27FC236}">
                  <a16:creationId xmlns:a16="http://schemas.microsoft.com/office/drawing/2014/main" id="{DBCE7775-55ED-4505-9E68-13C169C19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998" y="2834841"/>
              <a:ext cx="1029464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 dirty="0">
                  <a:solidFill>
                    <a:srgbClr val="595959"/>
                  </a:solidFill>
                  <a:latin typeface="Calibri"/>
                  <a:cs typeface="Calibri"/>
                </a:rPr>
                <a:t>ANTOFAGASTA</a:t>
              </a:r>
            </a:p>
          </p:txBody>
        </p:sp>
        <p:cxnSp>
          <p:nvCxnSpPr>
            <p:cNvPr id="172" name="Conector recto 87">
              <a:extLst>
                <a:ext uri="{FF2B5EF4-FFF2-40B4-BE49-F238E27FC236}">
                  <a16:creationId xmlns:a16="http://schemas.microsoft.com/office/drawing/2014/main" id="{DEFE27C7-D63E-419C-8929-7A030F011D41}"/>
                </a:ext>
              </a:extLst>
            </p:cNvPr>
            <p:cNvCxnSpPr/>
            <p:nvPr/>
          </p:nvCxnSpPr>
          <p:spPr>
            <a:xfrm flipH="1">
              <a:off x="4861254" y="2982170"/>
              <a:ext cx="744909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ángulo 73">
              <a:extLst>
                <a:ext uri="{FF2B5EF4-FFF2-40B4-BE49-F238E27FC236}">
                  <a16:creationId xmlns:a16="http://schemas.microsoft.com/office/drawing/2014/main" id="{62D814BD-CA42-4753-9047-25CF50BB7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359" y="4713300"/>
              <a:ext cx="774730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 dirty="0">
                  <a:solidFill>
                    <a:srgbClr val="595959"/>
                  </a:solidFill>
                  <a:latin typeface="Calibri"/>
                  <a:cs typeface="Calibri"/>
                </a:rPr>
                <a:t>LOS ÁNGELES</a:t>
              </a:r>
            </a:p>
          </p:txBody>
        </p:sp>
        <p:cxnSp>
          <p:nvCxnSpPr>
            <p:cNvPr id="174" name="Conector recto 88">
              <a:extLst>
                <a:ext uri="{FF2B5EF4-FFF2-40B4-BE49-F238E27FC236}">
                  <a16:creationId xmlns:a16="http://schemas.microsoft.com/office/drawing/2014/main" id="{D0318F5E-31F9-4A2D-8F7F-49C64BD6F043}"/>
                </a:ext>
              </a:extLst>
            </p:cNvPr>
            <p:cNvCxnSpPr/>
            <p:nvPr/>
          </p:nvCxnSpPr>
          <p:spPr>
            <a:xfrm flipH="1">
              <a:off x="5682306" y="4875215"/>
              <a:ext cx="589879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ángulo 74">
              <a:extLst>
                <a:ext uri="{FF2B5EF4-FFF2-40B4-BE49-F238E27FC236}">
                  <a16:creationId xmlns:a16="http://schemas.microsoft.com/office/drawing/2014/main" id="{4DB9E735-49C1-4E5D-8C80-3E0214D78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428" y="3436513"/>
              <a:ext cx="917909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 dirty="0">
                  <a:solidFill>
                    <a:srgbClr val="595959"/>
                  </a:solidFill>
                  <a:latin typeface="Calibri"/>
                  <a:cs typeface="Calibri"/>
                </a:rPr>
                <a:t>LA SERENA</a:t>
              </a:r>
            </a:p>
          </p:txBody>
        </p:sp>
        <p:cxnSp>
          <p:nvCxnSpPr>
            <p:cNvPr id="176" name="Conector recto 89">
              <a:extLst>
                <a:ext uri="{FF2B5EF4-FFF2-40B4-BE49-F238E27FC236}">
                  <a16:creationId xmlns:a16="http://schemas.microsoft.com/office/drawing/2014/main" id="{C2292F6D-634A-48DB-98A1-F77B85DE6A61}"/>
                </a:ext>
              </a:extLst>
            </p:cNvPr>
            <p:cNvCxnSpPr/>
            <p:nvPr/>
          </p:nvCxnSpPr>
          <p:spPr>
            <a:xfrm flipH="1">
              <a:off x="4933519" y="3594148"/>
              <a:ext cx="576315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ángulo 75">
              <a:extLst>
                <a:ext uri="{FF2B5EF4-FFF2-40B4-BE49-F238E27FC236}">
                  <a16:creationId xmlns:a16="http://schemas.microsoft.com/office/drawing/2014/main" id="{3A814C72-9981-48AE-AD9B-85F4DDCF9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1652" y="3586520"/>
              <a:ext cx="690110" cy="305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 dirty="0">
                  <a:solidFill>
                    <a:srgbClr val="595959"/>
                  </a:solidFill>
                  <a:latin typeface="Calibri"/>
                  <a:cs typeface="Calibri"/>
                </a:rPr>
                <a:t>VALPARAÍSO </a:t>
              </a:r>
            </a:p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 dirty="0">
                  <a:solidFill>
                    <a:srgbClr val="595959"/>
                  </a:solidFill>
                  <a:latin typeface="Calibri"/>
                  <a:cs typeface="Calibri"/>
                </a:rPr>
                <a:t>(2 OFICINAS)</a:t>
              </a:r>
            </a:p>
          </p:txBody>
        </p:sp>
        <p:cxnSp>
          <p:nvCxnSpPr>
            <p:cNvPr id="178" name="Conector recto 93">
              <a:extLst>
                <a:ext uri="{FF2B5EF4-FFF2-40B4-BE49-F238E27FC236}">
                  <a16:creationId xmlns:a16="http://schemas.microsoft.com/office/drawing/2014/main" id="{C7F34323-2165-47FA-8CFD-3F6060170450}"/>
                </a:ext>
              </a:extLst>
            </p:cNvPr>
            <p:cNvCxnSpPr/>
            <p:nvPr/>
          </p:nvCxnSpPr>
          <p:spPr>
            <a:xfrm flipH="1">
              <a:off x="4827277" y="3823501"/>
              <a:ext cx="709342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ectángulo 76">
              <a:extLst>
                <a:ext uri="{FF2B5EF4-FFF2-40B4-BE49-F238E27FC236}">
                  <a16:creationId xmlns:a16="http://schemas.microsoft.com/office/drawing/2014/main" id="{5ECE1CA8-AD18-4D6B-A40C-2BE94FF34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4402" y="4033421"/>
              <a:ext cx="998691" cy="305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 dirty="0">
                  <a:solidFill>
                    <a:srgbClr val="595959"/>
                  </a:solidFill>
                  <a:latin typeface="Calibri"/>
                  <a:cs typeface="Calibri"/>
                </a:rPr>
                <a:t>R. METROPOLITANA (3 OFICINAS)</a:t>
              </a:r>
            </a:p>
          </p:txBody>
        </p:sp>
        <p:cxnSp>
          <p:nvCxnSpPr>
            <p:cNvPr id="180" name="Conector recto 92">
              <a:extLst>
                <a:ext uri="{FF2B5EF4-FFF2-40B4-BE49-F238E27FC236}">
                  <a16:creationId xmlns:a16="http://schemas.microsoft.com/office/drawing/2014/main" id="{9CD74227-B7DC-4216-893D-0AAB1C219338}"/>
                </a:ext>
              </a:extLst>
            </p:cNvPr>
            <p:cNvCxnSpPr/>
            <p:nvPr/>
          </p:nvCxnSpPr>
          <p:spPr>
            <a:xfrm>
              <a:off x="5604959" y="4067651"/>
              <a:ext cx="937465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ectángulo 77">
              <a:extLst>
                <a:ext uri="{FF2B5EF4-FFF2-40B4-BE49-F238E27FC236}">
                  <a16:creationId xmlns:a16="http://schemas.microsoft.com/office/drawing/2014/main" id="{522BAD73-EA59-48B6-93C9-BA7470072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117" y="4104495"/>
              <a:ext cx="658025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 dirty="0">
                  <a:solidFill>
                    <a:srgbClr val="595959"/>
                  </a:solidFill>
                  <a:latin typeface="Calibri"/>
                  <a:cs typeface="Calibri"/>
                </a:rPr>
                <a:t>RANCAGUA</a:t>
              </a:r>
            </a:p>
          </p:txBody>
        </p:sp>
        <p:cxnSp>
          <p:nvCxnSpPr>
            <p:cNvPr id="182" name="Conector recto 97">
              <a:extLst>
                <a:ext uri="{FF2B5EF4-FFF2-40B4-BE49-F238E27FC236}">
                  <a16:creationId xmlns:a16="http://schemas.microsoft.com/office/drawing/2014/main" id="{E0B04400-9E8C-43E7-AEC2-198734D9D8D6}"/>
                </a:ext>
              </a:extLst>
            </p:cNvPr>
            <p:cNvCxnSpPr/>
            <p:nvPr/>
          </p:nvCxnSpPr>
          <p:spPr>
            <a:xfrm flipH="1">
              <a:off x="4824592" y="4254788"/>
              <a:ext cx="649016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ángulo 78">
              <a:extLst>
                <a:ext uri="{FF2B5EF4-FFF2-40B4-BE49-F238E27FC236}">
                  <a16:creationId xmlns:a16="http://schemas.microsoft.com/office/drawing/2014/main" id="{394D8DBD-FA34-4B7D-BBCE-02B2AB6A4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5090" y="4271213"/>
              <a:ext cx="539529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 dirty="0">
                  <a:solidFill>
                    <a:srgbClr val="595959"/>
                  </a:solidFill>
                  <a:latin typeface="Calibri"/>
                  <a:cs typeface="Calibri"/>
                </a:rPr>
                <a:t>CURICÓ</a:t>
              </a:r>
            </a:p>
          </p:txBody>
        </p:sp>
        <p:cxnSp>
          <p:nvCxnSpPr>
            <p:cNvPr id="184" name="Conector recto 94">
              <a:extLst>
                <a:ext uri="{FF2B5EF4-FFF2-40B4-BE49-F238E27FC236}">
                  <a16:creationId xmlns:a16="http://schemas.microsoft.com/office/drawing/2014/main" id="{7C9D6416-5BE5-4160-9C42-E942E4C3E5EE}"/>
                </a:ext>
              </a:extLst>
            </p:cNvPr>
            <p:cNvCxnSpPr/>
            <p:nvPr/>
          </p:nvCxnSpPr>
          <p:spPr>
            <a:xfrm>
              <a:off x="5577915" y="4418242"/>
              <a:ext cx="491275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ectángulo 79">
              <a:extLst>
                <a:ext uri="{FF2B5EF4-FFF2-40B4-BE49-F238E27FC236}">
                  <a16:creationId xmlns:a16="http://schemas.microsoft.com/office/drawing/2014/main" id="{834A4C61-A468-4905-A1BF-EEF0D49F2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078" y="4414484"/>
              <a:ext cx="601003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 dirty="0">
                  <a:solidFill>
                    <a:srgbClr val="595959"/>
                  </a:solidFill>
                  <a:latin typeface="Calibri"/>
                  <a:cs typeface="Calibri"/>
                </a:rPr>
                <a:t>TALCA</a:t>
              </a:r>
            </a:p>
          </p:txBody>
        </p:sp>
        <p:cxnSp>
          <p:nvCxnSpPr>
            <p:cNvPr id="186" name="Conector recto 95">
              <a:extLst>
                <a:ext uri="{FF2B5EF4-FFF2-40B4-BE49-F238E27FC236}">
                  <a16:creationId xmlns:a16="http://schemas.microsoft.com/office/drawing/2014/main" id="{2963FE91-22BC-44B6-A45F-1D7063AEB393}"/>
                </a:ext>
              </a:extLst>
            </p:cNvPr>
            <p:cNvCxnSpPr/>
            <p:nvPr/>
          </p:nvCxnSpPr>
          <p:spPr>
            <a:xfrm flipH="1">
              <a:off x="5053107" y="4569409"/>
              <a:ext cx="448466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ángulo 80">
              <a:extLst>
                <a:ext uri="{FF2B5EF4-FFF2-40B4-BE49-F238E27FC236}">
                  <a16:creationId xmlns:a16="http://schemas.microsoft.com/office/drawing/2014/main" id="{00B5D13D-606F-44EF-B40B-BD1B8F0B5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9245" y="4564177"/>
              <a:ext cx="615462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 dirty="0">
                  <a:solidFill>
                    <a:srgbClr val="595959"/>
                  </a:solidFill>
                  <a:latin typeface="Calibri"/>
                  <a:cs typeface="Calibri"/>
                </a:rPr>
                <a:t>CHILLÁN</a:t>
              </a:r>
            </a:p>
          </p:txBody>
        </p:sp>
        <p:cxnSp>
          <p:nvCxnSpPr>
            <p:cNvPr id="188" name="Conector recto 96">
              <a:extLst>
                <a:ext uri="{FF2B5EF4-FFF2-40B4-BE49-F238E27FC236}">
                  <a16:creationId xmlns:a16="http://schemas.microsoft.com/office/drawing/2014/main" id="{77EC07A3-895E-4DE8-8456-97BDCC118BFE}"/>
                </a:ext>
              </a:extLst>
            </p:cNvPr>
            <p:cNvCxnSpPr/>
            <p:nvPr/>
          </p:nvCxnSpPr>
          <p:spPr>
            <a:xfrm flipV="1">
              <a:off x="5650767" y="4709223"/>
              <a:ext cx="636512" cy="1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ángulo 81">
              <a:extLst>
                <a:ext uri="{FF2B5EF4-FFF2-40B4-BE49-F238E27FC236}">
                  <a16:creationId xmlns:a16="http://schemas.microsoft.com/office/drawing/2014/main" id="{5259E248-E65A-468B-9E81-13F6BC0A0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248" y="4574166"/>
              <a:ext cx="928740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 dirty="0">
                  <a:solidFill>
                    <a:srgbClr val="595959"/>
                  </a:solidFill>
                  <a:latin typeface="Calibri"/>
                  <a:cs typeface="Calibri"/>
                </a:rPr>
                <a:t>CONCEPCIÓN</a:t>
              </a:r>
            </a:p>
          </p:txBody>
        </p:sp>
        <p:cxnSp>
          <p:nvCxnSpPr>
            <p:cNvPr id="190" name="Conector recto 98">
              <a:extLst>
                <a:ext uri="{FF2B5EF4-FFF2-40B4-BE49-F238E27FC236}">
                  <a16:creationId xmlns:a16="http://schemas.microsoft.com/office/drawing/2014/main" id="{CDFE4BFB-381A-4ED9-B8CC-517634004B78}"/>
                </a:ext>
              </a:extLst>
            </p:cNvPr>
            <p:cNvCxnSpPr/>
            <p:nvPr/>
          </p:nvCxnSpPr>
          <p:spPr>
            <a:xfrm flipH="1">
              <a:off x="4726146" y="4720883"/>
              <a:ext cx="759617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tángulo 79">
              <a:extLst>
                <a:ext uri="{FF2B5EF4-FFF2-40B4-BE49-F238E27FC236}">
                  <a16:creationId xmlns:a16="http://schemas.microsoft.com/office/drawing/2014/main" id="{222BD3A9-9FC2-49F4-966B-1949439B0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3519" y="4765244"/>
              <a:ext cx="601003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 dirty="0">
                  <a:solidFill>
                    <a:srgbClr val="595959"/>
                  </a:solidFill>
                  <a:latin typeface="Calibri"/>
                  <a:cs typeface="Calibri"/>
                </a:rPr>
                <a:t>TEMUCO</a:t>
              </a:r>
            </a:p>
          </p:txBody>
        </p:sp>
        <p:cxnSp>
          <p:nvCxnSpPr>
            <p:cNvPr id="192" name="Conector recto 95">
              <a:extLst>
                <a:ext uri="{FF2B5EF4-FFF2-40B4-BE49-F238E27FC236}">
                  <a16:creationId xmlns:a16="http://schemas.microsoft.com/office/drawing/2014/main" id="{504D6F7B-A8ED-4F8C-93BA-E551AC007BC6}"/>
                </a:ext>
              </a:extLst>
            </p:cNvPr>
            <p:cNvCxnSpPr/>
            <p:nvPr/>
          </p:nvCxnSpPr>
          <p:spPr>
            <a:xfrm flipH="1">
              <a:off x="4994548" y="4920169"/>
              <a:ext cx="448466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ángulo 84">
              <a:extLst>
                <a:ext uri="{FF2B5EF4-FFF2-40B4-BE49-F238E27FC236}">
                  <a16:creationId xmlns:a16="http://schemas.microsoft.com/office/drawing/2014/main" id="{BC738906-9A5D-42B0-9188-3CED8196B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145" y="4997606"/>
              <a:ext cx="601002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 dirty="0">
                  <a:solidFill>
                    <a:srgbClr val="595959"/>
                  </a:solidFill>
                  <a:latin typeface="Calibri"/>
                  <a:cs typeface="Calibri"/>
                </a:rPr>
                <a:t>CASTRO</a:t>
              </a:r>
            </a:p>
          </p:txBody>
        </p:sp>
        <p:cxnSp>
          <p:nvCxnSpPr>
            <p:cNvPr id="194" name="Conector recto 101">
              <a:extLst>
                <a:ext uri="{FF2B5EF4-FFF2-40B4-BE49-F238E27FC236}">
                  <a16:creationId xmlns:a16="http://schemas.microsoft.com/office/drawing/2014/main" id="{8E34C418-B914-4D5C-BA2B-0810158914B2}"/>
                </a:ext>
              </a:extLst>
            </p:cNvPr>
            <p:cNvCxnSpPr/>
            <p:nvPr/>
          </p:nvCxnSpPr>
          <p:spPr>
            <a:xfrm flipH="1">
              <a:off x="5053107" y="6310323"/>
              <a:ext cx="811022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ángulo 84">
              <a:extLst>
                <a:ext uri="{FF2B5EF4-FFF2-40B4-BE49-F238E27FC236}">
                  <a16:creationId xmlns:a16="http://schemas.microsoft.com/office/drawing/2014/main" id="{86819501-3843-431F-BBAA-8D669DEB3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185" y="6167586"/>
              <a:ext cx="820711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 dirty="0">
                  <a:solidFill>
                    <a:srgbClr val="595959"/>
                  </a:solidFill>
                  <a:latin typeface="Calibri"/>
                  <a:cs typeface="Calibri"/>
                </a:rPr>
                <a:t>PUNTA ARENAS</a:t>
              </a:r>
            </a:p>
          </p:txBody>
        </p:sp>
      </p:grpSp>
      <p:cxnSp>
        <p:nvCxnSpPr>
          <p:cNvPr id="239" name="Conector recto 95">
            <a:extLst>
              <a:ext uri="{FF2B5EF4-FFF2-40B4-BE49-F238E27FC236}">
                <a16:creationId xmlns:a16="http://schemas.microsoft.com/office/drawing/2014/main" id="{A2099956-EB9D-4333-BEF4-9C57983D9F65}"/>
              </a:ext>
            </a:extLst>
          </p:cNvPr>
          <p:cNvCxnSpPr/>
          <p:nvPr/>
        </p:nvCxnSpPr>
        <p:spPr>
          <a:xfrm flipH="1">
            <a:off x="5751722" y="5024031"/>
            <a:ext cx="550187" cy="0"/>
          </a:xfrm>
          <a:prstGeom prst="line">
            <a:avLst/>
          </a:prstGeom>
          <a:ln w="3175" cmpd="sng">
            <a:solidFill>
              <a:srgbClr val="2F6C85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252 Rectángulo">
            <a:extLst>
              <a:ext uri="{FF2B5EF4-FFF2-40B4-BE49-F238E27FC236}">
                <a16:creationId xmlns:a16="http://schemas.microsoft.com/office/drawing/2014/main" id="{DDFBA0C0-D325-4992-BA83-C13CBFA6F028}"/>
              </a:ext>
            </a:extLst>
          </p:cNvPr>
          <p:cNvSpPr/>
          <p:nvPr/>
        </p:nvSpPr>
        <p:spPr>
          <a:xfrm>
            <a:off x="4746791" y="1366588"/>
            <a:ext cx="4071584" cy="691600"/>
          </a:xfrm>
          <a:prstGeom prst="rect">
            <a:avLst/>
          </a:prstGeom>
          <a:ln w="12700">
            <a:solidFill>
              <a:srgbClr val="EF862E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SzPct val="80000"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 sucursales a lo largo de todo Chile y Perú permiten que </a:t>
            </a: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Eurocapital esté más cerca de sus clientes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conocerlos mejor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41" name="Rectángulo 80">
            <a:extLst>
              <a:ext uri="{FF2B5EF4-FFF2-40B4-BE49-F238E27FC236}">
                <a16:creationId xmlns:a16="http://schemas.microsoft.com/office/drawing/2014/main" id="{4C04BE37-44B8-4AEF-B85A-030B66B77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886" y="4779535"/>
            <a:ext cx="920967" cy="1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700" dirty="0">
                <a:solidFill>
                  <a:srgbClr val="595959"/>
                </a:solidFill>
                <a:latin typeface="Calibri"/>
                <a:cs typeface="Calibri"/>
              </a:rPr>
              <a:t>PUERTO MONTT</a:t>
            </a:r>
          </a:p>
        </p:txBody>
      </p:sp>
      <p:cxnSp>
        <p:nvCxnSpPr>
          <p:cNvPr id="242" name="Conector recto 96">
            <a:extLst>
              <a:ext uri="{FF2B5EF4-FFF2-40B4-BE49-F238E27FC236}">
                <a16:creationId xmlns:a16="http://schemas.microsoft.com/office/drawing/2014/main" id="{224EC8EA-BB89-4292-AD15-52F3E5F5F181}"/>
              </a:ext>
            </a:extLst>
          </p:cNvPr>
          <p:cNvCxnSpPr/>
          <p:nvPr/>
        </p:nvCxnSpPr>
        <p:spPr>
          <a:xfrm flipV="1">
            <a:off x="6533860" y="4915267"/>
            <a:ext cx="595638" cy="1"/>
          </a:xfrm>
          <a:prstGeom prst="line">
            <a:avLst/>
          </a:prstGeom>
          <a:ln w="3175" cmpd="sng">
            <a:solidFill>
              <a:srgbClr val="2F6C85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3" name="Picture 2" descr="cid:image001.jpg@01D225FA.F33F4F70">
            <a:extLst>
              <a:ext uri="{FF2B5EF4-FFF2-40B4-BE49-F238E27FC236}">
                <a16:creationId xmlns:a16="http://schemas.microsoft.com/office/drawing/2014/main" id="{4747826C-FB77-4DE8-B066-F50BFFC7B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5260" y="2404176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" name="Picture 2" descr="cid:image001.jpg@01D225FA.F33F4F70">
            <a:extLst>
              <a:ext uri="{FF2B5EF4-FFF2-40B4-BE49-F238E27FC236}">
                <a16:creationId xmlns:a16="http://schemas.microsoft.com/office/drawing/2014/main" id="{91B8BB5E-F806-470E-99B7-3EE545C00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4378" y="2599121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" name="Picture 2" descr="cid:image001.jpg@01D225FA.F33F4F70">
            <a:extLst>
              <a:ext uri="{FF2B5EF4-FFF2-40B4-BE49-F238E27FC236}">
                <a16:creationId xmlns:a16="http://schemas.microsoft.com/office/drawing/2014/main" id="{5F4B506C-5D41-4A4D-970E-3B36DFACD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2722" y="2923061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" name="Picture 2" descr="cid:image001.jpg@01D225FA.F33F4F70">
            <a:extLst>
              <a:ext uri="{FF2B5EF4-FFF2-40B4-BE49-F238E27FC236}">
                <a16:creationId xmlns:a16="http://schemas.microsoft.com/office/drawing/2014/main" id="{8D883077-36C0-4F25-BDE6-4D8519D68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4167" y="3499690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" name="Picture 2" descr="cid:image001.jpg@01D225FA.F33F4F70">
            <a:extLst>
              <a:ext uri="{FF2B5EF4-FFF2-40B4-BE49-F238E27FC236}">
                <a16:creationId xmlns:a16="http://schemas.microsoft.com/office/drawing/2014/main" id="{FECA7750-607D-4139-93CB-CE5022F37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8935" y="3718563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" name="Picture 2" descr="cid:image001.jpg@01D225FA.F33F4F70">
            <a:extLst>
              <a:ext uri="{FF2B5EF4-FFF2-40B4-BE49-F238E27FC236}">
                <a16:creationId xmlns:a16="http://schemas.microsoft.com/office/drawing/2014/main" id="{B5B525CD-5BC8-49D8-A68D-EA0F04383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8149" y="3935603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Picture 2" descr="cid:image001.jpg@01D225FA.F33F4F70">
            <a:extLst>
              <a:ext uri="{FF2B5EF4-FFF2-40B4-BE49-F238E27FC236}">
                <a16:creationId xmlns:a16="http://schemas.microsoft.com/office/drawing/2014/main" id="{3A35BBDB-47A2-41C3-9A3C-19E4EFD16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6949" y="4111048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" name="Picture 2" descr="cid:image001.jpg@01D225FA.F33F4F70">
            <a:extLst>
              <a:ext uri="{FF2B5EF4-FFF2-40B4-BE49-F238E27FC236}">
                <a16:creationId xmlns:a16="http://schemas.microsoft.com/office/drawing/2014/main" id="{59F1BE2E-A7C0-45BC-ABBD-4A408B200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2756" y="4267891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" name="Picture 2" descr="cid:image001.jpg@01D225FA.F33F4F70">
            <a:extLst>
              <a:ext uri="{FF2B5EF4-FFF2-40B4-BE49-F238E27FC236}">
                <a16:creationId xmlns:a16="http://schemas.microsoft.com/office/drawing/2014/main" id="{68DA3452-DA09-4F62-88F1-F4DEADE0E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9828" y="4406212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" name="Picture 2" descr="cid:image001.jpg@01D225FA.F33F4F70">
            <a:extLst>
              <a:ext uri="{FF2B5EF4-FFF2-40B4-BE49-F238E27FC236}">
                <a16:creationId xmlns:a16="http://schemas.microsoft.com/office/drawing/2014/main" id="{81E574A3-5863-4D47-AD18-31AB2F360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1991" y="4542355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Picture 2" descr="cid:image001.jpg@01D225FA.F33F4F70">
            <a:extLst>
              <a:ext uri="{FF2B5EF4-FFF2-40B4-BE49-F238E27FC236}">
                <a16:creationId xmlns:a16="http://schemas.microsoft.com/office/drawing/2014/main" id="{E43BD77D-9943-4625-812B-36022BE3A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5373" y="4556605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" name="Picture 2" descr="cid:image001.jpg@01D225FA.F33F4F70">
            <a:extLst>
              <a:ext uri="{FF2B5EF4-FFF2-40B4-BE49-F238E27FC236}">
                <a16:creationId xmlns:a16="http://schemas.microsoft.com/office/drawing/2014/main" id="{8B1794CE-3F36-4333-9D17-FAC92AE2F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3801" y="4694879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" name="Picture 2" descr="cid:image001.jpg@01D225FA.F33F4F70">
            <a:extLst>
              <a:ext uri="{FF2B5EF4-FFF2-40B4-BE49-F238E27FC236}">
                <a16:creationId xmlns:a16="http://schemas.microsoft.com/office/drawing/2014/main" id="{2BC7F1F0-0719-48D6-AA10-711FCD6B2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3023" y="4738684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Picture 2" descr="cid:image001.jpg@01D225FA.F33F4F70">
            <a:extLst>
              <a:ext uri="{FF2B5EF4-FFF2-40B4-BE49-F238E27FC236}">
                <a16:creationId xmlns:a16="http://schemas.microsoft.com/office/drawing/2014/main" id="{981D8F3A-BBBF-49F0-A9F0-61B7DE8E4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7964" y="4828173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2" descr="cid:image001.jpg@01D225FA.F33F4F70">
            <a:extLst>
              <a:ext uri="{FF2B5EF4-FFF2-40B4-BE49-F238E27FC236}">
                <a16:creationId xmlns:a16="http://schemas.microsoft.com/office/drawing/2014/main" id="{2384248D-D57A-465E-8CB2-4315579C5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5105" y="4955048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2" descr="cid:image001.jpg@01D225FA.F33F4F70">
            <a:extLst>
              <a:ext uri="{FF2B5EF4-FFF2-40B4-BE49-F238E27FC236}">
                <a16:creationId xmlns:a16="http://schemas.microsoft.com/office/drawing/2014/main" id="{FEF8AAE5-FB13-4592-95C6-A377F68B7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1912" y="6032785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" name="Freeform 1711">
            <a:extLst>
              <a:ext uri="{FF2B5EF4-FFF2-40B4-BE49-F238E27FC236}">
                <a16:creationId xmlns:a16="http://schemas.microsoft.com/office/drawing/2014/main" id="{D2FCCE7F-0DCD-4C0F-BB42-6EFA2079A1D2}"/>
              </a:ext>
            </a:extLst>
          </p:cNvPr>
          <p:cNvSpPr>
            <a:spLocks/>
          </p:cNvSpPr>
          <p:nvPr/>
        </p:nvSpPr>
        <p:spPr bwMode="auto">
          <a:xfrm>
            <a:off x="7707080" y="2217114"/>
            <a:ext cx="720725" cy="1095375"/>
          </a:xfrm>
          <a:custGeom>
            <a:avLst/>
            <a:gdLst>
              <a:gd name="T0" fmla="*/ 676443 w 472"/>
              <a:gd name="T1" fmla="*/ 1057330 h 691"/>
              <a:gd name="T2" fmla="*/ 705455 w 472"/>
              <a:gd name="T3" fmla="*/ 989166 h 691"/>
              <a:gd name="T4" fmla="*/ 684078 w 472"/>
              <a:gd name="T5" fmla="*/ 951122 h 691"/>
              <a:gd name="T6" fmla="*/ 691713 w 472"/>
              <a:gd name="T7" fmla="*/ 876617 h 691"/>
              <a:gd name="T8" fmla="*/ 705455 w 472"/>
              <a:gd name="T9" fmla="*/ 762482 h 691"/>
              <a:gd name="T10" fmla="*/ 670335 w 472"/>
              <a:gd name="T11" fmla="*/ 649933 h 691"/>
              <a:gd name="T12" fmla="*/ 626053 w 472"/>
              <a:gd name="T13" fmla="*/ 649933 h 691"/>
              <a:gd name="T14" fmla="*/ 589406 w 472"/>
              <a:gd name="T15" fmla="*/ 581769 h 691"/>
              <a:gd name="T16" fmla="*/ 531382 w 472"/>
              <a:gd name="T17" fmla="*/ 589695 h 691"/>
              <a:gd name="T18" fmla="*/ 480992 w 472"/>
              <a:gd name="T19" fmla="*/ 557991 h 691"/>
              <a:gd name="T20" fmla="*/ 450453 w 472"/>
              <a:gd name="T21" fmla="*/ 491413 h 691"/>
              <a:gd name="T22" fmla="*/ 450453 w 472"/>
              <a:gd name="T23" fmla="*/ 393130 h 691"/>
              <a:gd name="T24" fmla="*/ 480992 w 472"/>
              <a:gd name="T25" fmla="*/ 347159 h 691"/>
              <a:gd name="T26" fmla="*/ 560394 w 472"/>
              <a:gd name="T27" fmla="*/ 271070 h 691"/>
              <a:gd name="T28" fmla="*/ 647431 w 472"/>
              <a:gd name="T29" fmla="*/ 248877 h 691"/>
              <a:gd name="T30" fmla="*/ 633688 w 472"/>
              <a:gd name="T31" fmla="*/ 226684 h 691"/>
              <a:gd name="T32" fmla="*/ 618419 w 472"/>
              <a:gd name="T33" fmla="*/ 210832 h 691"/>
              <a:gd name="T34" fmla="*/ 633688 w 472"/>
              <a:gd name="T35" fmla="*/ 150594 h 691"/>
              <a:gd name="T36" fmla="*/ 575664 w 472"/>
              <a:gd name="T37" fmla="*/ 142668 h 691"/>
              <a:gd name="T38" fmla="*/ 473358 w 472"/>
              <a:gd name="T39" fmla="*/ 142668 h 691"/>
              <a:gd name="T40" fmla="*/ 465723 w 472"/>
              <a:gd name="T41" fmla="*/ 104623 h 691"/>
              <a:gd name="T42" fmla="*/ 436710 w 472"/>
              <a:gd name="T43" fmla="*/ 66579 h 691"/>
              <a:gd name="T44" fmla="*/ 349674 w 472"/>
              <a:gd name="T45" fmla="*/ 0 h 691"/>
              <a:gd name="T46" fmla="*/ 355782 w 472"/>
              <a:gd name="T47" fmla="*/ 52312 h 691"/>
              <a:gd name="T48" fmla="*/ 320662 w 472"/>
              <a:gd name="T49" fmla="*/ 98283 h 691"/>
              <a:gd name="T50" fmla="*/ 189343 w 472"/>
              <a:gd name="T51" fmla="*/ 180713 h 691"/>
              <a:gd name="T52" fmla="*/ 166439 w 472"/>
              <a:gd name="T53" fmla="*/ 210832 h 691"/>
              <a:gd name="T54" fmla="*/ 131319 w 472"/>
              <a:gd name="T55" fmla="*/ 286922 h 691"/>
              <a:gd name="T56" fmla="*/ 50390 w 472"/>
              <a:gd name="T57" fmla="*/ 263144 h 691"/>
              <a:gd name="T58" fmla="*/ 58024 w 472"/>
              <a:gd name="T59" fmla="*/ 226684 h 691"/>
              <a:gd name="T60" fmla="*/ 0 w 472"/>
              <a:gd name="T61" fmla="*/ 256803 h 691"/>
              <a:gd name="T62" fmla="*/ 29012 w 472"/>
              <a:gd name="T63" fmla="*/ 324967 h 691"/>
              <a:gd name="T64" fmla="*/ 79402 w 472"/>
              <a:gd name="T65" fmla="*/ 399471 h 691"/>
              <a:gd name="T66" fmla="*/ 108414 w 472"/>
              <a:gd name="T67" fmla="*/ 459709 h 691"/>
              <a:gd name="T68" fmla="*/ 181708 w 472"/>
              <a:gd name="T69" fmla="*/ 596036 h 691"/>
              <a:gd name="T70" fmla="*/ 210720 w 472"/>
              <a:gd name="T71" fmla="*/ 680052 h 691"/>
              <a:gd name="T72" fmla="*/ 268745 w 472"/>
              <a:gd name="T73" fmla="*/ 778334 h 691"/>
              <a:gd name="T74" fmla="*/ 291649 w 472"/>
              <a:gd name="T75" fmla="*/ 822720 h 691"/>
              <a:gd name="T76" fmla="*/ 291649 w 472"/>
              <a:gd name="T77" fmla="*/ 852839 h 691"/>
              <a:gd name="T78" fmla="*/ 552759 w 472"/>
              <a:gd name="T79" fmla="*/ 1035137 h 691"/>
              <a:gd name="T80" fmla="*/ 618419 w 472"/>
              <a:gd name="T81" fmla="*/ 1095375 h 6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72"/>
              <a:gd name="T124" fmla="*/ 0 h 691"/>
              <a:gd name="T125" fmla="*/ 472 w 472"/>
              <a:gd name="T126" fmla="*/ 691 h 6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72" h="691">
                <a:moveTo>
                  <a:pt x="405" y="691"/>
                </a:moveTo>
                <a:lnTo>
                  <a:pt x="443" y="667"/>
                </a:lnTo>
                <a:lnTo>
                  <a:pt x="439" y="658"/>
                </a:lnTo>
                <a:lnTo>
                  <a:pt x="462" y="624"/>
                </a:lnTo>
                <a:lnTo>
                  <a:pt x="462" y="615"/>
                </a:lnTo>
                <a:lnTo>
                  <a:pt x="448" y="600"/>
                </a:lnTo>
                <a:lnTo>
                  <a:pt x="458" y="572"/>
                </a:lnTo>
                <a:lnTo>
                  <a:pt x="453" y="553"/>
                </a:lnTo>
                <a:lnTo>
                  <a:pt x="462" y="543"/>
                </a:lnTo>
                <a:lnTo>
                  <a:pt x="462" y="481"/>
                </a:lnTo>
                <a:lnTo>
                  <a:pt x="472" y="467"/>
                </a:lnTo>
                <a:lnTo>
                  <a:pt x="439" y="410"/>
                </a:lnTo>
                <a:lnTo>
                  <a:pt x="415" y="414"/>
                </a:lnTo>
                <a:lnTo>
                  <a:pt x="410" y="410"/>
                </a:lnTo>
                <a:lnTo>
                  <a:pt x="410" y="348"/>
                </a:lnTo>
                <a:lnTo>
                  <a:pt x="386" y="367"/>
                </a:lnTo>
                <a:lnTo>
                  <a:pt x="367" y="372"/>
                </a:lnTo>
                <a:lnTo>
                  <a:pt x="348" y="372"/>
                </a:lnTo>
                <a:lnTo>
                  <a:pt x="338" y="352"/>
                </a:lnTo>
                <a:lnTo>
                  <a:pt x="315" y="352"/>
                </a:lnTo>
                <a:lnTo>
                  <a:pt x="319" y="333"/>
                </a:lnTo>
                <a:lnTo>
                  <a:pt x="295" y="310"/>
                </a:lnTo>
                <a:lnTo>
                  <a:pt x="281" y="281"/>
                </a:lnTo>
                <a:lnTo>
                  <a:pt x="295" y="248"/>
                </a:lnTo>
                <a:lnTo>
                  <a:pt x="310" y="243"/>
                </a:lnTo>
                <a:lnTo>
                  <a:pt x="315" y="219"/>
                </a:lnTo>
                <a:lnTo>
                  <a:pt x="334" y="190"/>
                </a:lnTo>
                <a:lnTo>
                  <a:pt x="367" y="171"/>
                </a:lnTo>
                <a:lnTo>
                  <a:pt x="410" y="157"/>
                </a:lnTo>
                <a:lnTo>
                  <a:pt x="424" y="157"/>
                </a:lnTo>
                <a:lnTo>
                  <a:pt x="429" y="152"/>
                </a:lnTo>
                <a:lnTo>
                  <a:pt x="415" y="143"/>
                </a:lnTo>
                <a:lnTo>
                  <a:pt x="405" y="143"/>
                </a:lnTo>
                <a:lnTo>
                  <a:pt x="405" y="133"/>
                </a:lnTo>
                <a:lnTo>
                  <a:pt x="424" y="109"/>
                </a:lnTo>
                <a:lnTo>
                  <a:pt x="415" y="95"/>
                </a:lnTo>
                <a:lnTo>
                  <a:pt x="391" y="85"/>
                </a:lnTo>
                <a:lnTo>
                  <a:pt x="377" y="90"/>
                </a:lnTo>
                <a:lnTo>
                  <a:pt x="357" y="85"/>
                </a:lnTo>
                <a:lnTo>
                  <a:pt x="310" y="90"/>
                </a:lnTo>
                <a:lnTo>
                  <a:pt x="305" y="81"/>
                </a:lnTo>
                <a:lnTo>
                  <a:pt x="305" y="66"/>
                </a:lnTo>
                <a:lnTo>
                  <a:pt x="295" y="66"/>
                </a:lnTo>
                <a:lnTo>
                  <a:pt x="286" y="42"/>
                </a:lnTo>
                <a:lnTo>
                  <a:pt x="248" y="4"/>
                </a:lnTo>
                <a:lnTo>
                  <a:pt x="229" y="0"/>
                </a:lnTo>
                <a:lnTo>
                  <a:pt x="219" y="4"/>
                </a:lnTo>
                <a:lnTo>
                  <a:pt x="233" y="33"/>
                </a:lnTo>
                <a:lnTo>
                  <a:pt x="224" y="33"/>
                </a:lnTo>
                <a:lnTo>
                  <a:pt x="210" y="62"/>
                </a:lnTo>
                <a:lnTo>
                  <a:pt x="176" y="95"/>
                </a:lnTo>
                <a:lnTo>
                  <a:pt x="124" y="114"/>
                </a:lnTo>
                <a:lnTo>
                  <a:pt x="119" y="133"/>
                </a:lnTo>
                <a:lnTo>
                  <a:pt x="109" y="133"/>
                </a:lnTo>
                <a:lnTo>
                  <a:pt x="95" y="176"/>
                </a:lnTo>
                <a:lnTo>
                  <a:pt x="86" y="181"/>
                </a:lnTo>
                <a:lnTo>
                  <a:pt x="71" y="186"/>
                </a:lnTo>
                <a:lnTo>
                  <a:pt x="33" y="166"/>
                </a:lnTo>
                <a:lnTo>
                  <a:pt x="28" y="152"/>
                </a:lnTo>
                <a:lnTo>
                  <a:pt x="38" y="143"/>
                </a:lnTo>
                <a:lnTo>
                  <a:pt x="38" y="128"/>
                </a:lnTo>
                <a:lnTo>
                  <a:pt x="0" y="162"/>
                </a:lnTo>
                <a:lnTo>
                  <a:pt x="9" y="195"/>
                </a:lnTo>
                <a:lnTo>
                  <a:pt x="19" y="205"/>
                </a:lnTo>
                <a:lnTo>
                  <a:pt x="9" y="219"/>
                </a:lnTo>
                <a:lnTo>
                  <a:pt x="52" y="252"/>
                </a:lnTo>
                <a:lnTo>
                  <a:pt x="62" y="267"/>
                </a:lnTo>
                <a:lnTo>
                  <a:pt x="71" y="290"/>
                </a:lnTo>
                <a:lnTo>
                  <a:pt x="90" y="310"/>
                </a:lnTo>
                <a:lnTo>
                  <a:pt x="119" y="376"/>
                </a:lnTo>
                <a:lnTo>
                  <a:pt x="129" y="400"/>
                </a:lnTo>
                <a:lnTo>
                  <a:pt x="138" y="429"/>
                </a:lnTo>
                <a:lnTo>
                  <a:pt x="152" y="438"/>
                </a:lnTo>
                <a:lnTo>
                  <a:pt x="176" y="491"/>
                </a:lnTo>
                <a:lnTo>
                  <a:pt x="186" y="500"/>
                </a:lnTo>
                <a:lnTo>
                  <a:pt x="191" y="519"/>
                </a:lnTo>
                <a:lnTo>
                  <a:pt x="186" y="524"/>
                </a:lnTo>
                <a:lnTo>
                  <a:pt x="191" y="538"/>
                </a:lnTo>
                <a:lnTo>
                  <a:pt x="229" y="581"/>
                </a:lnTo>
                <a:lnTo>
                  <a:pt x="362" y="653"/>
                </a:lnTo>
                <a:lnTo>
                  <a:pt x="386" y="682"/>
                </a:lnTo>
                <a:lnTo>
                  <a:pt x="405" y="691"/>
                </a:lnTo>
                <a:close/>
              </a:path>
            </a:pathLst>
          </a:custGeom>
          <a:solidFill>
            <a:srgbClr val="EF862E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lIns="91391" tIns="45695" rIns="91391" bIns="45695"/>
          <a:lstStyle/>
          <a:p>
            <a:endParaRPr lang="es-CL" dirty="0"/>
          </a:p>
        </p:txBody>
      </p:sp>
      <p:sp>
        <p:nvSpPr>
          <p:cNvPr id="267" name="Rectángulo 71">
            <a:extLst>
              <a:ext uri="{FF2B5EF4-FFF2-40B4-BE49-F238E27FC236}">
                <a16:creationId xmlns:a16="http://schemas.microsoft.com/office/drawing/2014/main" id="{8100E823-207A-425D-8FBF-42C9F13BB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186" y="2787692"/>
            <a:ext cx="818858" cy="1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700" dirty="0">
                <a:solidFill>
                  <a:srgbClr val="595959"/>
                </a:solidFill>
                <a:latin typeface="Calibri"/>
                <a:cs typeface="Calibri"/>
              </a:rPr>
              <a:t>LIMA</a:t>
            </a:r>
          </a:p>
        </p:txBody>
      </p:sp>
      <p:cxnSp>
        <p:nvCxnSpPr>
          <p:cNvPr id="268" name="Conector recto 86">
            <a:extLst>
              <a:ext uri="{FF2B5EF4-FFF2-40B4-BE49-F238E27FC236}">
                <a16:creationId xmlns:a16="http://schemas.microsoft.com/office/drawing/2014/main" id="{2703CC40-4429-40F6-BF80-C6469F26B295}"/>
              </a:ext>
            </a:extLst>
          </p:cNvPr>
          <p:cNvCxnSpPr/>
          <p:nvPr/>
        </p:nvCxnSpPr>
        <p:spPr>
          <a:xfrm flipH="1" flipV="1">
            <a:off x="7504442" y="2922063"/>
            <a:ext cx="463618" cy="36"/>
          </a:xfrm>
          <a:prstGeom prst="line">
            <a:avLst/>
          </a:prstGeom>
          <a:ln w="3175" cmpd="sng">
            <a:solidFill>
              <a:srgbClr val="2F6C85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9" name="Picture 2" descr="cid:image001.jpg@01D225FA.F33F4F70">
            <a:extLst>
              <a:ext uri="{FF2B5EF4-FFF2-40B4-BE49-F238E27FC236}">
                <a16:creationId xmlns:a16="http://schemas.microsoft.com/office/drawing/2014/main" id="{E71ED29A-B78C-4E68-9184-D0F75424D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49908" y="2860429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" name="Imagen 269">
            <a:extLst>
              <a:ext uri="{FF2B5EF4-FFF2-40B4-BE49-F238E27FC236}">
                <a16:creationId xmlns:a16="http://schemas.microsoft.com/office/drawing/2014/main" id="{55D2E08F-F2AF-4D2C-9DF4-59C6A98A34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565" y="2101051"/>
            <a:ext cx="378689" cy="252000"/>
          </a:xfrm>
          <a:prstGeom prst="rect">
            <a:avLst/>
          </a:prstGeom>
        </p:spPr>
      </p:pic>
      <p:pic>
        <p:nvPicPr>
          <p:cNvPr id="271" name="Imagen 270">
            <a:extLst>
              <a:ext uri="{FF2B5EF4-FFF2-40B4-BE49-F238E27FC236}">
                <a16:creationId xmlns:a16="http://schemas.microsoft.com/office/drawing/2014/main" id="{D5788971-34A6-4AD6-86D5-A014E03853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236" y="2101051"/>
            <a:ext cx="377143" cy="252000"/>
          </a:xfrm>
          <a:prstGeom prst="rect">
            <a:avLst/>
          </a:prstGeom>
        </p:spPr>
      </p:pic>
      <p:sp>
        <p:nvSpPr>
          <p:cNvPr id="272" name="Rectángulo 71">
            <a:extLst>
              <a:ext uri="{FF2B5EF4-FFF2-40B4-BE49-F238E27FC236}">
                <a16:creationId xmlns:a16="http://schemas.microsoft.com/office/drawing/2014/main" id="{49084789-ED11-4C4B-AC55-C5C0EC23C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9450" y="3075009"/>
            <a:ext cx="818858" cy="1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700" dirty="0">
                <a:solidFill>
                  <a:srgbClr val="595959"/>
                </a:solidFill>
                <a:latin typeface="Calibri"/>
                <a:cs typeface="Calibri"/>
              </a:rPr>
              <a:t>AREQUIPA</a:t>
            </a:r>
          </a:p>
        </p:txBody>
      </p:sp>
      <p:cxnSp>
        <p:nvCxnSpPr>
          <p:cNvPr id="273" name="Conector recto 86">
            <a:extLst>
              <a:ext uri="{FF2B5EF4-FFF2-40B4-BE49-F238E27FC236}">
                <a16:creationId xmlns:a16="http://schemas.microsoft.com/office/drawing/2014/main" id="{A39EF582-94A3-4848-9474-94528429A3EB}"/>
              </a:ext>
            </a:extLst>
          </p:cNvPr>
          <p:cNvCxnSpPr/>
          <p:nvPr/>
        </p:nvCxnSpPr>
        <p:spPr>
          <a:xfrm flipH="1">
            <a:off x="7609944" y="3218940"/>
            <a:ext cx="621343" cy="0"/>
          </a:xfrm>
          <a:prstGeom prst="line">
            <a:avLst/>
          </a:prstGeom>
          <a:ln w="3175" cmpd="sng">
            <a:solidFill>
              <a:srgbClr val="2F6C85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4" name="Picture 2" descr="cid:image001.jpg@01D225FA.F33F4F70">
            <a:extLst>
              <a:ext uri="{FF2B5EF4-FFF2-40B4-BE49-F238E27FC236}">
                <a16:creationId xmlns:a16="http://schemas.microsoft.com/office/drawing/2014/main" id="{BBB99F9C-A91D-45D5-B294-33CEE2E61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3135" y="3157270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" name="Rectángulo 71">
            <a:extLst>
              <a:ext uri="{FF2B5EF4-FFF2-40B4-BE49-F238E27FC236}">
                <a16:creationId xmlns:a16="http://schemas.microsoft.com/office/drawing/2014/main" id="{D1AD99D3-7B86-43BF-975A-250ED9C67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041" y="2435291"/>
            <a:ext cx="818858" cy="1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700" dirty="0">
                <a:solidFill>
                  <a:srgbClr val="595959"/>
                </a:solidFill>
                <a:latin typeface="Calibri"/>
                <a:cs typeface="Calibri"/>
              </a:rPr>
              <a:t>PIURA</a:t>
            </a:r>
          </a:p>
        </p:txBody>
      </p:sp>
      <p:cxnSp>
        <p:nvCxnSpPr>
          <p:cNvPr id="276" name="Conector recto 86">
            <a:extLst>
              <a:ext uri="{FF2B5EF4-FFF2-40B4-BE49-F238E27FC236}">
                <a16:creationId xmlns:a16="http://schemas.microsoft.com/office/drawing/2014/main" id="{BD210A54-C348-450F-887F-97C75E30B7BD}"/>
              </a:ext>
            </a:extLst>
          </p:cNvPr>
          <p:cNvCxnSpPr/>
          <p:nvPr/>
        </p:nvCxnSpPr>
        <p:spPr>
          <a:xfrm flipH="1">
            <a:off x="7362083" y="2572737"/>
            <a:ext cx="407859" cy="0"/>
          </a:xfrm>
          <a:prstGeom prst="line">
            <a:avLst/>
          </a:prstGeom>
          <a:ln w="3175" cmpd="sng">
            <a:solidFill>
              <a:srgbClr val="2F6C85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7" name="Picture 2" descr="cid:image001.jpg@01D225FA.F33F4F70">
            <a:extLst>
              <a:ext uri="{FF2B5EF4-FFF2-40B4-BE49-F238E27FC236}">
                <a16:creationId xmlns:a16="http://schemas.microsoft.com/office/drawing/2014/main" id="{3CD29783-C2CC-49E7-8EC0-007F42980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62226" y="2497422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Rectángulo 71">
            <a:extLst>
              <a:ext uri="{FF2B5EF4-FFF2-40B4-BE49-F238E27FC236}">
                <a16:creationId xmlns:a16="http://schemas.microsoft.com/office/drawing/2014/main" id="{70B4A83C-CA7E-4C69-B928-88A51EFE8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01" y="2654448"/>
            <a:ext cx="818858" cy="1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700" dirty="0">
                <a:solidFill>
                  <a:srgbClr val="595959"/>
                </a:solidFill>
                <a:latin typeface="Calibri"/>
                <a:cs typeface="Calibri"/>
              </a:rPr>
              <a:t>TRUJILLO</a:t>
            </a:r>
          </a:p>
        </p:txBody>
      </p:sp>
      <p:pic>
        <p:nvPicPr>
          <p:cNvPr id="279" name="Picture 2" descr="cid:image001.jpg@01D225FA.F33F4F70">
            <a:extLst>
              <a:ext uri="{FF2B5EF4-FFF2-40B4-BE49-F238E27FC236}">
                <a16:creationId xmlns:a16="http://schemas.microsoft.com/office/drawing/2014/main" id="{09878B8D-CD75-460B-BBFA-5200F0D62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3011" y="2721183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0" name="Conector recto 86">
            <a:extLst>
              <a:ext uri="{FF2B5EF4-FFF2-40B4-BE49-F238E27FC236}">
                <a16:creationId xmlns:a16="http://schemas.microsoft.com/office/drawing/2014/main" id="{9D6B1091-00BE-42DE-A6AE-8B2FD62CE743}"/>
              </a:ext>
            </a:extLst>
          </p:cNvPr>
          <p:cNvCxnSpPr>
            <a:cxnSpLocks/>
          </p:cNvCxnSpPr>
          <p:nvPr/>
        </p:nvCxnSpPr>
        <p:spPr>
          <a:xfrm flipH="1">
            <a:off x="7417412" y="2787115"/>
            <a:ext cx="408914" cy="0"/>
          </a:xfrm>
          <a:prstGeom prst="line">
            <a:avLst/>
          </a:prstGeom>
          <a:ln w="3175" cmpd="sng">
            <a:solidFill>
              <a:srgbClr val="2F6C85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1" name="Objeto 93">
            <a:extLst>
              <a:ext uri="{FF2B5EF4-FFF2-40B4-BE49-F238E27FC236}">
                <a16:creationId xmlns:a16="http://schemas.microsoft.com/office/drawing/2014/main" id="{F8F79D12-E8B8-45A5-9EA8-E9E6487ED9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729764"/>
              </p:ext>
            </p:extLst>
          </p:nvPr>
        </p:nvGraphicFramePr>
        <p:xfrm>
          <a:off x="358775" y="3860754"/>
          <a:ext cx="4213225" cy="2376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Rectángulo 71">
            <a:extLst>
              <a:ext uri="{FF2B5EF4-FFF2-40B4-BE49-F238E27FC236}">
                <a16:creationId xmlns:a16="http://schemas.microsoft.com/office/drawing/2014/main" id="{3B95885C-C153-97A5-9253-53B9E24F1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308" y="2937408"/>
            <a:ext cx="818858" cy="1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700" dirty="0">
                <a:solidFill>
                  <a:srgbClr val="595959"/>
                </a:solidFill>
                <a:latin typeface="Calibri"/>
                <a:cs typeface="Calibri"/>
              </a:rPr>
              <a:t>ICA</a:t>
            </a:r>
          </a:p>
        </p:txBody>
      </p:sp>
      <p:cxnSp>
        <p:nvCxnSpPr>
          <p:cNvPr id="3" name="Conector recto 86">
            <a:extLst>
              <a:ext uri="{FF2B5EF4-FFF2-40B4-BE49-F238E27FC236}">
                <a16:creationId xmlns:a16="http://schemas.microsoft.com/office/drawing/2014/main" id="{E6221718-F86F-CCFA-47FB-11A16E2B660D}"/>
              </a:ext>
            </a:extLst>
          </p:cNvPr>
          <p:cNvCxnSpPr/>
          <p:nvPr/>
        </p:nvCxnSpPr>
        <p:spPr>
          <a:xfrm flipH="1" flipV="1">
            <a:off x="7583183" y="3074160"/>
            <a:ext cx="463618" cy="36"/>
          </a:xfrm>
          <a:prstGeom prst="line">
            <a:avLst/>
          </a:prstGeom>
          <a:ln w="3175" cmpd="sng">
            <a:solidFill>
              <a:srgbClr val="2F6C85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id:image001.jpg@01D225FA.F33F4F70">
            <a:extLst>
              <a:ext uri="{FF2B5EF4-FFF2-40B4-BE49-F238E27FC236}">
                <a16:creationId xmlns:a16="http://schemas.microsoft.com/office/drawing/2014/main" id="{76034AE0-6F74-5303-A0C3-128D1EE8C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8649" y="3012526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71">
            <a:extLst>
              <a:ext uri="{FF2B5EF4-FFF2-40B4-BE49-F238E27FC236}">
                <a16:creationId xmlns:a16="http://schemas.microsoft.com/office/drawing/2014/main" id="{87030069-8BA3-97CD-7AD4-1A75D7569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651" y="2539048"/>
            <a:ext cx="818858" cy="1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700" dirty="0">
                <a:solidFill>
                  <a:srgbClr val="595959"/>
                </a:solidFill>
                <a:latin typeface="Calibri"/>
                <a:cs typeface="Calibri"/>
              </a:rPr>
              <a:t>CHICLAYO</a:t>
            </a:r>
          </a:p>
        </p:txBody>
      </p:sp>
      <p:pic>
        <p:nvPicPr>
          <p:cNvPr id="7" name="Picture 2" descr="cid:image001.jpg@01D225FA.F33F4F70">
            <a:extLst>
              <a:ext uri="{FF2B5EF4-FFF2-40B4-BE49-F238E27FC236}">
                <a16:creationId xmlns:a16="http://schemas.microsoft.com/office/drawing/2014/main" id="{3BFA38E1-4D25-14ED-C168-ABF2ADCB2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3961" y="2603402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86">
            <a:extLst>
              <a:ext uri="{FF2B5EF4-FFF2-40B4-BE49-F238E27FC236}">
                <a16:creationId xmlns:a16="http://schemas.microsoft.com/office/drawing/2014/main" id="{5EE77257-52D6-75D5-3BD1-E424C1ABD302}"/>
              </a:ext>
            </a:extLst>
          </p:cNvPr>
          <p:cNvCxnSpPr>
            <a:cxnSpLocks/>
          </p:cNvCxnSpPr>
          <p:nvPr/>
        </p:nvCxnSpPr>
        <p:spPr>
          <a:xfrm flipH="1">
            <a:off x="7398362" y="2669334"/>
            <a:ext cx="408914" cy="0"/>
          </a:xfrm>
          <a:prstGeom prst="line">
            <a:avLst/>
          </a:prstGeom>
          <a:ln w="3175" cmpd="sng">
            <a:solidFill>
              <a:srgbClr val="2F6C85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14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565150" y="3861048"/>
            <a:ext cx="7021513" cy="576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400" dirty="0">
                <a:solidFill>
                  <a:srgbClr val="595959"/>
                </a:solidFill>
              </a:rPr>
              <a:t>Capítulo II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65150" y="4149080"/>
            <a:ext cx="6983413" cy="79208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CL" sz="2400" dirty="0"/>
              <a:t>Atractivos de la Compañía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5150" y="4160222"/>
            <a:ext cx="8471346" cy="263792"/>
            <a:chOff x="565150" y="644928"/>
            <a:chExt cx="8929688" cy="0"/>
          </a:xfrm>
        </p:grpSpPr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2797150" y="644928"/>
              <a:ext cx="2232000" cy="0"/>
            </a:xfrm>
            <a:prstGeom prst="line">
              <a:avLst/>
            </a:prstGeom>
            <a:ln w="76200">
              <a:solidFill>
                <a:srgbClr val="7FA4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9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5029150" y="644928"/>
              <a:ext cx="2232000" cy="0"/>
            </a:xfrm>
            <a:prstGeom prst="line">
              <a:avLst/>
            </a:prstGeom>
            <a:ln w="76200">
              <a:solidFill>
                <a:srgbClr val="879A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10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7261150" y="644928"/>
              <a:ext cx="2233688" cy="0"/>
            </a:xfrm>
            <a:prstGeom prst="line">
              <a:avLst/>
            </a:prstGeom>
            <a:ln w="76200">
              <a:solidFill>
                <a:srgbClr val="A2B0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12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565150" y="644928"/>
              <a:ext cx="2232000" cy="0"/>
            </a:xfrm>
            <a:prstGeom prst="line">
              <a:avLst/>
            </a:prstGeom>
            <a:ln w="76200">
              <a:solidFill>
                <a:srgbClr val="4B7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b="20453"/>
          <a:stretch/>
        </p:blipFill>
        <p:spPr>
          <a:xfrm>
            <a:off x="323528" y="692696"/>
            <a:ext cx="8650667" cy="28083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3528" y="692696"/>
            <a:ext cx="8650667" cy="2808312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4409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u0DBlpTL2NZvATaQ3t3A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V 3.1">
    <a:dk1>
      <a:srgbClr val="424A52"/>
    </a:dk1>
    <a:lt1>
      <a:srgbClr val="FFFFFF"/>
    </a:lt1>
    <a:dk2>
      <a:srgbClr val="556976"/>
    </a:dk2>
    <a:lt2>
      <a:srgbClr val="CFD7DC"/>
    </a:lt2>
    <a:accent1>
      <a:srgbClr val="A4B09A"/>
    </a:accent1>
    <a:accent2>
      <a:srgbClr val="A2B367"/>
    </a:accent2>
    <a:accent3>
      <a:srgbClr val="ADBFC3"/>
    </a:accent3>
    <a:accent4>
      <a:srgbClr val="879BA8"/>
    </a:accent4>
    <a:accent5>
      <a:srgbClr val="CD5353"/>
    </a:accent5>
    <a:accent6>
      <a:srgbClr val="879DCD"/>
    </a:accent6>
    <a:hlink>
      <a:srgbClr val="CA733C"/>
    </a:hlink>
    <a:folHlink>
      <a:srgbClr val="CDAE59"/>
    </a:folHlink>
  </a:clrScheme>
  <a:fontScheme name="LV Propuestas 5.4">
    <a:majorFont>
      <a:latin typeface="Lucida Sans Unicode"/>
      <a:ea typeface=""/>
      <a:cs typeface=""/>
    </a:majorFont>
    <a:minorFont>
      <a:latin typeface="Lucida Sans Unicod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V 3.1">
    <a:dk1>
      <a:srgbClr val="424A52"/>
    </a:dk1>
    <a:lt1>
      <a:srgbClr val="FFFFFF"/>
    </a:lt1>
    <a:dk2>
      <a:srgbClr val="556976"/>
    </a:dk2>
    <a:lt2>
      <a:srgbClr val="CFD7DC"/>
    </a:lt2>
    <a:accent1>
      <a:srgbClr val="A4B09A"/>
    </a:accent1>
    <a:accent2>
      <a:srgbClr val="A2B367"/>
    </a:accent2>
    <a:accent3>
      <a:srgbClr val="ADBFC3"/>
    </a:accent3>
    <a:accent4>
      <a:srgbClr val="879BA8"/>
    </a:accent4>
    <a:accent5>
      <a:srgbClr val="CD5353"/>
    </a:accent5>
    <a:accent6>
      <a:srgbClr val="879DCD"/>
    </a:accent6>
    <a:hlink>
      <a:srgbClr val="CA733C"/>
    </a:hlink>
    <a:folHlink>
      <a:srgbClr val="CDAE59"/>
    </a:folHlink>
  </a:clrScheme>
  <a:fontScheme name="LV Propuestas 5.4">
    <a:majorFont>
      <a:latin typeface="Lucida Sans Unicode"/>
      <a:ea typeface=""/>
      <a:cs typeface=""/>
    </a:majorFont>
    <a:minorFont>
      <a:latin typeface="Lucida Sans Unicod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17b5888-16ce-44a9-b93f-30d094dd4f8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F05A1DDDA11842944F90790C4A0576" ma:contentTypeVersion="13" ma:contentTypeDescription="Crear nuevo documento." ma:contentTypeScope="" ma:versionID="51d5e05966995d0b4bb8077ce6ad404a">
  <xsd:schema xmlns:xsd="http://www.w3.org/2001/XMLSchema" xmlns:xs="http://www.w3.org/2001/XMLSchema" xmlns:p="http://schemas.microsoft.com/office/2006/metadata/properties" xmlns:ns3="617b5888-16ce-44a9-b93f-30d094dd4f84" xmlns:ns4="c4f8cfa7-efe4-4398-9d49-b89cfbdf691c" targetNamespace="http://schemas.microsoft.com/office/2006/metadata/properties" ma:root="true" ma:fieldsID="9e0a17cb6ac79f3fc853758be4e90d74" ns3:_="" ns4:_="">
    <xsd:import namespace="617b5888-16ce-44a9-b93f-30d094dd4f84"/>
    <xsd:import namespace="c4f8cfa7-efe4-4398-9d49-b89cfbdf691c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5888-16ce-44a9-b93f-30d094dd4f84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8cfa7-efe4-4398-9d49-b89cfbdf691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04567C-E3E4-48B6-B162-F9431FD4D2B9}">
  <ds:schemaRefs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617b5888-16ce-44a9-b93f-30d094dd4f84"/>
    <ds:schemaRef ds:uri="http://schemas.microsoft.com/office/2006/documentManagement/types"/>
    <ds:schemaRef ds:uri="http://purl.org/dc/dcmitype/"/>
    <ds:schemaRef ds:uri="http://schemas.microsoft.com/office/infopath/2007/PartnerControls"/>
    <ds:schemaRef ds:uri="c4f8cfa7-efe4-4398-9d49-b89cfbdf691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AF4D61-7B5A-4754-B283-CBBF0FC26A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666F4F-E4F4-4DE4-BDF2-9BE56A6753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b5888-16ce-44a9-b93f-30d094dd4f84"/>
    <ds:schemaRef ds:uri="c4f8cfa7-efe4-4398-9d49-b89cfbdf69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3029</Words>
  <Application>Microsoft Office PowerPoint</Application>
  <PresentationFormat>Presentación en pantalla (4:3)</PresentationFormat>
  <Paragraphs>807</Paragraphs>
  <Slides>25</Slides>
  <Notes>25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7" baseType="lpstr">
      <vt:lpstr>Arial</vt:lpstr>
      <vt:lpstr>Arial Narrow</vt:lpstr>
      <vt:lpstr>Arial Narrow Bold</vt:lpstr>
      <vt:lpstr>Calibri</vt:lpstr>
      <vt:lpstr>Calibri Light</vt:lpstr>
      <vt:lpstr>Century Gothic</vt:lpstr>
      <vt:lpstr>Helvetica Light</vt:lpstr>
      <vt:lpstr>Lucida Sans Unicode</vt:lpstr>
      <vt:lpstr>Trebuchet MS</vt:lpstr>
      <vt:lpstr>Verdana</vt:lpstr>
      <vt:lpstr>Tema de Office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Cincel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Teresa  Perez Ojeda</dc:creator>
  <cp:lastModifiedBy>Abdón Cárdenas Pérez</cp:lastModifiedBy>
  <cp:revision>68</cp:revision>
  <cp:lastPrinted>2020-02-03T16:13:25Z</cp:lastPrinted>
  <dcterms:created xsi:type="dcterms:W3CDTF">2012-08-09T17:26:45Z</dcterms:created>
  <dcterms:modified xsi:type="dcterms:W3CDTF">2024-06-19T15:33:05Z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0x010100F3F05A1DDDA11842944F90790C4A0576</vt:lpwstr>
  </property>
  <property fmtid="{D5CDD505-2E9C-101B-9397-08002B2CF9AE}" pid="3" name="Order">
    <vt:r8>25341600</vt:r8>
  </property>
  <property fmtid="{D5CDD505-2E9C-101B-9397-08002B2CF9AE}" pid="4" name="MediaServiceImageTags">
    <vt:lpwstr/>
  </property>
</Properties>
</file>